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7.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notesSlides/notesSlide8.xml" ContentType="application/vnd.openxmlformats-officedocument.presentationml.notesSlide+xml"/>
  <Override PartName="/ppt/charts/chart4.xml" ContentType="application/vnd.openxmlformats-officedocument.drawingml.chart+xml"/>
  <Override PartName="/ppt/drawings/drawing3.xml" ContentType="application/vnd.openxmlformats-officedocument.drawingml.chartshapes+xml"/>
  <Override PartName="/ppt/charts/chart5.xml" ContentType="application/vnd.openxmlformats-officedocument.drawingml.chart+xml"/>
  <Override PartName="/ppt/theme/themeOverride3.xml" ContentType="application/vnd.openxmlformats-officedocument.themeOverride+xml"/>
  <Override PartName="/ppt/drawings/drawing4.xml" ContentType="application/vnd.openxmlformats-officedocument.drawingml.chartshapes+xml"/>
  <Override PartName="/ppt/notesSlides/notesSlide9.xml" ContentType="application/vnd.openxmlformats-officedocument.presentationml.notesSlide+xml"/>
  <Override PartName="/ppt/charts/chart6.xml" ContentType="application/vnd.openxmlformats-officedocument.drawingml.chart+xml"/>
  <Override PartName="/ppt/theme/themeOverride4.xml" ContentType="application/vnd.openxmlformats-officedocument.themeOverride+xml"/>
  <Override PartName="/ppt/notesSlides/notesSlide10.xml" ContentType="application/vnd.openxmlformats-officedocument.presentationml.notesSlide+xml"/>
  <Override PartName="/ppt/charts/chart7.xml" ContentType="application/vnd.openxmlformats-officedocument.drawingml.chart+xml"/>
  <Override PartName="/ppt/theme/themeOverride5.xml" ContentType="application/vnd.openxmlformats-officedocument.themeOverride+xml"/>
  <Override PartName="/ppt/charts/chart8.xml" ContentType="application/vnd.openxmlformats-officedocument.drawingml.chart+xml"/>
  <Override PartName="/ppt/notesSlides/notesSlide11.xml" ContentType="application/vnd.openxmlformats-officedocument.presentationml.notesSlide+xml"/>
  <Override PartName="/ppt/charts/chart9.xml" ContentType="application/vnd.openxmlformats-officedocument.drawingml.chart+xml"/>
  <Override PartName="/ppt/theme/themeOverride6.xml" ContentType="application/vnd.openxmlformats-officedocument.themeOverride+xml"/>
  <Override PartName="/ppt/notesSlides/notesSlide12.xml" ContentType="application/vnd.openxmlformats-officedocument.presentationml.notesSlide+xml"/>
  <Override PartName="/ppt/charts/chart10.xml" ContentType="application/vnd.openxmlformats-officedocument.drawingml.chart+xml"/>
  <Override PartName="/ppt/theme/themeOverride7.xml" ContentType="application/vnd.openxmlformats-officedocument.themeOverride+xml"/>
  <Override PartName="/ppt/notesSlides/notesSlide13.xml" ContentType="application/vnd.openxmlformats-officedocument.presentationml.notesSlide+xml"/>
  <Override PartName="/ppt/charts/chart11.xml" ContentType="application/vnd.openxmlformats-officedocument.drawingml.chart+xml"/>
  <Override PartName="/ppt/theme/themeOverride8.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2.xml" ContentType="application/vnd.openxmlformats-officedocument.drawingml.chart+xml"/>
  <Override PartName="/ppt/theme/themeOverride9.xml" ContentType="application/vnd.openxmlformats-officedocument.themeOverride+xml"/>
  <Override PartName="/ppt/notesSlides/notesSlide19.xml" ContentType="application/vnd.openxmlformats-officedocument.presentationml.notesSlide+xml"/>
  <Override PartName="/ppt/charts/chart13.xml" ContentType="application/vnd.openxmlformats-officedocument.drawingml.chart+xml"/>
  <Override PartName="/ppt/theme/themeOverride10.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4.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5.xml" ContentType="application/vnd.openxmlformats-officedocument.drawingml.chart+xml"/>
  <Override PartName="/ppt/drawings/drawing5.xml" ContentType="application/vnd.openxmlformats-officedocument.drawingml.chartshapes+xml"/>
  <Override PartName="/ppt/notesSlides/notesSlide50.xml" ContentType="application/vnd.openxmlformats-officedocument.presentationml.notesSlide+xml"/>
  <Override PartName="/ppt/charts/chart16.xml" ContentType="application/vnd.openxmlformats-officedocument.drawingml.chart+xml"/>
  <Override PartName="/ppt/notesSlides/notesSlide51.xml" ContentType="application/vnd.openxmlformats-officedocument.presentationml.notesSlide+xml"/>
  <Override PartName="/ppt/charts/chart17.xml" ContentType="application/vnd.openxmlformats-officedocument.drawingml.chart+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65"/>
  </p:notesMasterIdLst>
  <p:handoutMasterIdLst>
    <p:handoutMasterId r:id="rId66"/>
  </p:handoutMasterIdLst>
  <p:sldIdLst>
    <p:sldId id="256" r:id="rId2"/>
    <p:sldId id="272" r:id="rId3"/>
    <p:sldId id="273" r:id="rId4"/>
    <p:sldId id="274" r:id="rId5"/>
    <p:sldId id="277" r:id="rId6"/>
    <p:sldId id="275" r:id="rId7"/>
    <p:sldId id="276" r:id="rId8"/>
    <p:sldId id="278" r:id="rId9"/>
    <p:sldId id="279" r:id="rId10"/>
    <p:sldId id="261" r:id="rId11"/>
    <p:sldId id="262" r:id="rId12"/>
    <p:sldId id="280" r:id="rId13"/>
    <p:sldId id="266" r:id="rId14"/>
    <p:sldId id="281" r:id="rId15"/>
    <p:sldId id="282" r:id="rId16"/>
    <p:sldId id="340" r:id="rId17"/>
    <p:sldId id="283" r:id="rId18"/>
    <p:sldId id="284" r:id="rId19"/>
    <p:sldId id="285" r:id="rId20"/>
    <p:sldId id="295" r:id="rId21"/>
    <p:sldId id="293" r:id="rId22"/>
    <p:sldId id="296" r:id="rId23"/>
    <p:sldId id="297" r:id="rId24"/>
    <p:sldId id="302" r:id="rId25"/>
    <p:sldId id="299" r:id="rId26"/>
    <p:sldId id="300" r:id="rId27"/>
    <p:sldId id="301" r:id="rId28"/>
    <p:sldId id="307" r:id="rId29"/>
    <p:sldId id="304" r:id="rId30"/>
    <p:sldId id="305" r:id="rId31"/>
    <p:sldId id="345" r:id="rId32"/>
    <p:sldId id="306" r:id="rId33"/>
    <p:sldId id="338" r:id="rId34"/>
    <p:sldId id="310" r:id="rId35"/>
    <p:sldId id="311" r:id="rId36"/>
    <p:sldId id="331" r:id="rId37"/>
    <p:sldId id="346" r:id="rId38"/>
    <p:sldId id="313" r:id="rId39"/>
    <p:sldId id="347" r:id="rId40"/>
    <p:sldId id="348" r:id="rId41"/>
    <p:sldId id="349" r:id="rId42"/>
    <p:sldId id="350" r:id="rId43"/>
    <p:sldId id="351" r:id="rId44"/>
    <p:sldId id="323" r:id="rId45"/>
    <p:sldId id="326" r:id="rId46"/>
    <p:sldId id="320" r:id="rId47"/>
    <p:sldId id="336" r:id="rId48"/>
    <p:sldId id="344" r:id="rId49"/>
    <p:sldId id="352" r:id="rId50"/>
    <p:sldId id="315" r:id="rId51"/>
    <p:sldId id="353" r:id="rId52"/>
    <p:sldId id="342" r:id="rId53"/>
    <p:sldId id="354" r:id="rId54"/>
    <p:sldId id="318" r:id="rId55"/>
    <p:sldId id="355" r:id="rId56"/>
    <p:sldId id="335" r:id="rId57"/>
    <p:sldId id="319" r:id="rId58"/>
    <p:sldId id="356" r:id="rId59"/>
    <p:sldId id="329" r:id="rId60"/>
    <p:sldId id="339" r:id="rId61"/>
    <p:sldId id="322" r:id="rId62"/>
    <p:sldId id="327" r:id="rId63"/>
    <p:sldId id="328" r:id="rId64"/>
  </p:sldIdLst>
  <p:sldSz cx="9144000" cy="6858000" type="screen4x3"/>
  <p:notesSz cx="6797675" cy="9926638"/>
  <p:defaultTextStyle>
    <a:defPPr>
      <a:defRPr lang="de-DE"/>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6567"/>
    <a:srgbClr val="C7DDF2"/>
    <a:srgbClr val="8EBAE5"/>
    <a:srgbClr val="407FB7"/>
    <a:srgbClr val="0054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9756" autoAdjust="0"/>
  </p:normalViewPr>
  <p:slideViewPr>
    <p:cSldViewPr snapToObjects="1">
      <p:cViewPr>
        <p:scale>
          <a:sx n="100" d="100"/>
          <a:sy n="100" d="100"/>
        </p:scale>
        <p:origin x="-198" y="-156"/>
      </p:cViewPr>
      <p:guideLst>
        <p:guide orient="horz" pos="2205"/>
        <p:guide orient="horz" pos="2976"/>
        <p:guide orient="horz" pos="3203"/>
        <p:guide orient="horz" pos="3521"/>
        <p:guide orient="horz" pos="1661"/>
        <p:guide pos="1610"/>
        <p:guide pos="499"/>
        <p:guide pos="5579"/>
        <p:guide pos="2018"/>
        <p:guide pos="1247"/>
        <p:guide pos="181"/>
        <p:guide pos="272"/>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79" d="100"/>
          <a:sy n="79" d="100"/>
        </p:scale>
        <p:origin x="-3906" y="-108"/>
      </p:cViewPr>
      <p:guideLst>
        <p:guide orient="horz" pos="3126"/>
        <p:guide pos="214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oleObject" Target="file:///\\fs01\share\06.0\Abt.%206.3\Informationsmanagement\Foliens&#228;tze\1%20-%20Klassischer%20Foliensatz\2017\Deutsche%20Version\02_Daten%20und%20Diagramme\09%20Absolventen%20nach%20Wissenschaftsbereichen%20im%20Studienjahr%202016%20(fertig).xlsx" TargetMode="External"/><Relationship Id="rId1" Type="http://schemas.openxmlformats.org/officeDocument/2006/relationships/themeOverride" Target="../theme/themeOverride7.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11.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oleObject" Target="file:///\\fs01\share\06.0\Abt.%206.3\Informationsmanagement\Foliens&#228;tze\1%20-%20Klassischer%20Foliensatz\2017\Deutsche%20Version\02_Daten%20und%20Diagramme\03%20Studierende%20nach%20Wissenschaftsbereichen%2016-17%20(fertig).xlsx" TargetMode="External"/><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chartUserShapes" Target="../drawings/drawing4.xml"/><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_rels/chart6.xml.rels><?xml version="1.0" encoding="UTF-8" standalone="yes"?>
<Relationships xmlns="http://schemas.openxmlformats.org/package/2006/relationships"><Relationship Id="rId2" Type="http://schemas.openxmlformats.org/officeDocument/2006/relationships/oleObject" Target="file:///\\fs01\share\06.0\Abt.%206.3\Informationsmanagement\Foliens&#228;tze\1%20-%20Klassischer%20Foliensatz\2017\Deutsche%20Version\02_Daten%20und%20Diagramme\06%20Einzugsgebiet%20Studierende%2016-17%20(fertig).xlsx" TargetMode="External"/><Relationship Id="rId1" Type="http://schemas.openxmlformats.org/officeDocument/2006/relationships/themeOverride" Target="../theme/themeOverride4.xml"/></Relationships>
</file>

<file path=ppt/charts/_rels/chart7.xml.rels><?xml version="1.0" encoding="UTF-8" standalone="yes"?>
<Relationships xmlns="http://schemas.openxmlformats.org/package/2006/relationships"><Relationship Id="rId2" Type="http://schemas.openxmlformats.org/officeDocument/2006/relationships/oleObject" Target="file:///\\fs01\share\06.0\Abt.%206.3\Informationsmanagement\Foliens&#228;tze\1%20-%20Klassischer%20Foliensatz\2017\Deutsche%20Version\02_Daten%20und%20Diagramme\07%20Einzugsgebiet%20Studierende%20Ausland%2016-17%20(fertig).xlsx" TargetMode="External"/><Relationship Id="rId1" Type="http://schemas.openxmlformats.org/officeDocument/2006/relationships/themeOverride" Target="../theme/themeOverride5.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7479124056251011E-2"/>
          <c:y val="9.2302066752559447E-2"/>
          <c:w val="0.89844788218698923"/>
          <c:h val="0.84391472241809584"/>
        </c:manualLayout>
      </c:layout>
      <c:barChart>
        <c:barDir val="col"/>
        <c:grouping val="clustered"/>
        <c:varyColors val="0"/>
        <c:ser>
          <c:idx val="0"/>
          <c:order val="0"/>
          <c:spPr>
            <a:solidFill>
              <a:srgbClr val="00549F"/>
            </a:solidFill>
          </c:spPr>
          <c:invertIfNegative val="0"/>
          <c:cat>
            <c:strRef>
              <c:f>Daten!$A$9:$A$155</c:f>
              <c:strCache>
                <c:ptCount val="147"/>
                <c:pt idx="0">
                  <c:v>1870</c:v>
                </c:pt>
                <c:pt idx="10">
                  <c:v>1880</c:v>
                </c:pt>
                <c:pt idx="20">
                  <c:v>1890</c:v>
                </c:pt>
                <c:pt idx="30">
                  <c:v>1900</c:v>
                </c:pt>
                <c:pt idx="40">
                  <c:v>1910</c:v>
                </c:pt>
                <c:pt idx="50">
                  <c:v>1920</c:v>
                </c:pt>
                <c:pt idx="60">
                  <c:v>1930</c:v>
                </c:pt>
                <c:pt idx="70">
                  <c:v>1940</c:v>
                </c:pt>
                <c:pt idx="80">
                  <c:v>1950</c:v>
                </c:pt>
                <c:pt idx="90">
                  <c:v>1960</c:v>
                </c:pt>
                <c:pt idx="100">
                  <c:v>1970</c:v>
                </c:pt>
                <c:pt idx="110">
                  <c:v>1980</c:v>
                </c:pt>
                <c:pt idx="120">
                  <c:v>1990</c:v>
                </c:pt>
                <c:pt idx="130">
                  <c:v>2000</c:v>
                </c:pt>
                <c:pt idx="135">
                  <c:v>2005/06</c:v>
                </c:pt>
                <c:pt idx="139">
                  <c:v>2010/11</c:v>
                </c:pt>
                <c:pt idx="143">
                  <c:v>20013/14</c:v>
                </c:pt>
                <c:pt idx="144">
                  <c:v>14/15</c:v>
                </c:pt>
                <c:pt idx="145">
                  <c:v>15/16</c:v>
                </c:pt>
                <c:pt idx="146">
                  <c:v>16/17</c:v>
                </c:pt>
              </c:strCache>
            </c:strRef>
          </c:cat>
          <c:val>
            <c:numRef>
              <c:f>Daten!$B$9:$B$155</c:f>
              <c:numCache>
                <c:formatCode>General</c:formatCode>
                <c:ptCount val="147"/>
                <c:pt idx="0">
                  <c:v>149</c:v>
                </c:pt>
                <c:pt idx="1">
                  <c:v>301</c:v>
                </c:pt>
                <c:pt idx="2">
                  <c:v>349</c:v>
                </c:pt>
                <c:pt idx="3">
                  <c:v>404</c:v>
                </c:pt>
                <c:pt idx="4">
                  <c:v>438</c:v>
                </c:pt>
                <c:pt idx="5">
                  <c:v>447</c:v>
                </c:pt>
                <c:pt idx="6">
                  <c:v>378</c:v>
                </c:pt>
                <c:pt idx="7">
                  <c:v>279</c:v>
                </c:pt>
                <c:pt idx="8">
                  <c:v>208</c:v>
                </c:pt>
                <c:pt idx="9">
                  <c:v>196</c:v>
                </c:pt>
                <c:pt idx="10">
                  <c:v>159</c:v>
                </c:pt>
                <c:pt idx="11">
                  <c:v>126</c:v>
                </c:pt>
                <c:pt idx="12">
                  <c:v>121</c:v>
                </c:pt>
                <c:pt idx="13">
                  <c:v>145</c:v>
                </c:pt>
                <c:pt idx="14">
                  <c:v>141</c:v>
                </c:pt>
                <c:pt idx="15">
                  <c:v>164</c:v>
                </c:pt>
                <c:pt idx="16">
                  <c:v>193</c:v>
                </c:pt>
                <c:pt idx="17">
                  <c:v>181</c:v>
                </c:pt>
                <c:pt idx="18">
                  <c:v>187</c:v>
                </c:pt>
                <c:pt idx="19">
                  <c:v>208</c:v>
                </c:pt>
                <c:pt idx="20">
                  <c:v>193</c:v>
                </c:pt>
                <c:pt idx="21">
                  <c:v>210</c:v>
                </c:pt>
                <c:pt idx="22">
                  <c:v>232</c:v>
                </c:pt>
                <c:pt idx="23">
                  <c:v>287</c:v>
                </c:pt>
                <c:pt idx="24">
                  <c:v>293</c:v>
                </c:pt>
                <c:pt idx="25">
                  <c:v>317</c:v>
                </c:pt>
                <c:pt idx="26">
                  <c:v>339</c:v>
                </c:pt>
                <c:pt idx="27">
                  <c:v>377</c:v>
                </c:pt>
                <c:pt idx="28">
                  <c:v>445</c:v>
                </c:pt>
                <c:pt idx="29">
                  <c:v>522</c:v>
                </c:pt>
                <c:pt idx="30">
                  <c:v>557</c:v>
                </c:pt>
                <c:pt idx="31">
                  <c:v>671</c:v>
                </c:pt>
                <c:pt idx="32">
                  <c:v>754</c:v>
                </c:pt>
                <c:pt idx="33">
                  <c:v>761</c:v>
                </c:pt>
                <c:pt idx="34">
                  <c:v>769</c:v>
                </c:pt>
                <c:pt idx="35">
                  <c:v>774</c:v>
                </c:pt>
                <c:pt idx="36">
                  <c:v>712</c:v>
                </c:pt>
                <c:pt idx="37">
                  <c:v>675</c:v>
                </c:pt>
                <c:pt idx="38">
                  <c:v>664</c:v>
                </c:pt>
                <c:pt idx="39">
                  <c:v>687</c:v>
                </c:pt>
                <c:pt idx="40">
                  <c:v>665</c:v>
                </c:pt>
                <c:pt idx="41">
                  <c:v>704</c:v>
                </c:pt>
                <c:pt idx="42">
                  <c:v>769</c:v>
                </c:pt>
                <c:pt idx="43">
                  <c:v>815</c:v>
                </c:pt>
                <c:pt idx="44">
                  <c:v>689</c:v>
                </c:pt>
                <c:pt idx="45">
                  <c:v>647</c:v>
                </c:pt>
                <c:pt idx="46">
                  <c:v>742</c:v>
                </c:pt>
                <c:pt idx="47">
                  <c:v>864</c:v>
                </c:pt>
                <c:pt idx="48">
                  <c:v>453</c:v>
                </c:pt>
                <c:pt idx="49">
                  <c:v>1135</c:v>
                </c:pt>
                <c:pt idx="50">
                  <c:v>1371</c:v>
                </c:pt>
                <c:pt idx="51">
                  <c:v>1442</c:v>
                </c:pt>
                <c:pt idx="52">
                  <c:v>1458</c:v>
                </c:pt>
                <c:pt idx="53">
                  <c:v>1044</c:v>
                </c:pt>
                <c:pt idx="54">
                  <c:v>1099</c:v>
                </c:pt>
                <c:pt idx="55">
                  <c:v>1124</c:v>
                </c:pt>
                <c:pt idx="56">
                  <c:v>1141</c:v>
                </c:pt>
                <c:pt idx="57">
                  <c:v>1098</c:v>
                </c:pt>
                <c:pt idx="58">
                  <c:v>1060</c:v>
                </c:pt>
                <c:pt idx="59">
                  <c:v>1056</c:v>
                </c:pt>
                <c:pt idx="60">
                  <c:v>1088</c:v>
                </c:pt>
                <c:pt idx="61">
                  <c:v>1008</c:v>
                </c:pt>
                <c:pt idx="62">
                  <c:v>940</c:v>
                </c:pt>
                <c:pt idx="63">
                  <c:v>903</c:v>
                </c:pt>
                <c:pt idx="64">
                  <c:v>782</c:v>
                </c:pt>
                <c:pt idx="65">
                  <c:v>773</c:v>
                </c:pt>
                <c:pt idx="66">
                  <c:v>674</c:v>
                </c:pt>
                <c:pt idx="67">
                  <c:v>668</c:v>
                </c:pt>
                <c:pt idx="68">
                  <c:v>821</c:v>
                </c:pt>
                <c:pt idx="69">
                  <c:v>500</c:v>
                </c:pt>
                <c:pt idx="70">
                  <c:v>255</c:v>
                </c:pt>
                <c:pt idx="71">
                  <c:v>250</c:v>
                </c:pt>
                <c:pt idx="72">
                  <c:v>594</c:v>
                </c:pt>
                <c:pt idx="73">
                  <c:v>617</c:v>
                </c:pt>
                <c:pt idx="74">
                  <c:v>459</c:v>
                </c:pt>
                <c:pt idx="75">
                  <c:v>235</c:v>
                </c:pt>
                <c:pt idx="76">
                  <c:v>988</c:v>
                </c:pt>
                <c:pt idx="77">
                  <c:v>1067</c:v>
                </c:pt>
                <c:pt idx="78">
                  <c:v>1339</c:v>
                </c:pt>
                <c:pt idx="79">
                  <c:v>2745</c:v>
                </c:pt>
                <c:pt idx="80">
                  <c:v>3652</c:v>
                </c:pt>
                <c:pt idx="81">
                  <c:v>4695</c:v>
                </c:pt>
                <c:pt idx="82">
                  <c:v>5475</c:v>
                </c:pt>
                <c:pt idx="83">
                  <c:v>5796</c:v>
                </c:pt>
                <c:pt idx="84">
                  <c:v>5826</c:v>
                </c:pt>
                <c:pt idx="85">
                  <c:v>5928</c:v>
                </c:pt>
                <c:pt idx="86">
                  <c:v>6340</c:v>
                </c:pt>
                <c:pt idx="87">
                  <c:v>7466</c:v>
                </c:pt>
                <c:pt idx="88">
                  <c:v>8884</c:v>
                </c:pt>
                <c:pt idx="89">
                  <c:v>9243</c:v>
                </c:pt>
                <c:pt idx="90">
                  <c:v>9742</c:v>
                </c:pt>
                <c:pt idx="91">
                  <c:v>10464</c:v>
                </c:pt>
                <c:pt idx="92">
                  <c:v>10621</c:v>
                </c:pt>
                <c:pt idx="93">
                  <c:v>10484</c:v>
                </c:pt>
                <c:pt idx="94">
                  <c:v>10154</c:v>
                </c:pt>
                <c:pt idx="95">
                  <c:v>9901</c:v>
                </c:pt>
                <c:pt idx="96">
                  <c:v>9878</c:v>
                </c:pt>
                <c:pt idx="97">
                  <c:v>10027</c:v>
                </c:pt>
                <c:pt idx="98">
                  <c:v>10475</c:v>
                </c:pt>
                <c:pt idx="99">
                  <c:v>11769</c:v>
                </c:pt>
                <c:pt idx="100">
                  <c:v>13500</c:v>
                </c:pt>
                <c:pt idx="101">
                  <c:v>14000</c:v>
                </c:pt>
                <c:pt idx="102">
                  <c:v>16000</c:v>
                </c:pt>
                <c:pt idx="103">
                  <c:v>17500</c:v>
                </c:pt>
                <c:pt idx="104">
                  <c:v>18500</c:v>
                </c:pt>
                <c:pt idx="105">
                  <c:v>21376</c:v>
                </c:pt>
                <c:pt idx="106">
                  <c:v>22580</c:v>
                </c:pt>
                <c:pt idx="107">
                  <c:v>23066</c:v>
                </c:pt>
                <c:pt idx="108">
                  <c:v>24264</c:v>
                </c:pt>
                <c:pt idx="109">
                  <c:v>25447</c:v>
                </c:pt>
                <c:pt idx="110">
                  <c:v>30122</c:v>
                </c:pt>
                <c:pt idx="111">
                  <c:v>32132</c:v>
                </c:pt>
                <c:pt idx="112">
                  <c:v>33646</c:v>
                </c:pt>
                <c:pt idx="113">
                  <c:v>35349</c:v>
                </c:pt>
                <c:pt idx="114">
                  <c:v>35308</c:v>
                </c:pt>
                <c:pt idx="115">
                  <c:v>35074</c:v>
                </c:pt>
                <c:pt idx="116">
                  <c:v>35230</c:v>
                </c:pt>
                <c:pt idx="117">
                  <c:v>36067</c:v>
                </c:pt>
                <c:pt idx="118">
                  <c:v>36499</c:v>
                </c:pt>
                <c:pt idx="119">
                  <c:v>36679</c:v>
                </c:pt>
                <c:pt idx="120">
                  <c:v>37043</c:v>
                </c:pt>
                <c:pt idx="121">
                  <c:v>37276</c:v>
                </c:pt>
                <c:pt idx="122">
                  <c:v>36893</c:v>
                </c:pt>
                <c:pt idx="123">
                  <c:v>36540</c:v>
                </c:pt>
                <c:pt idx="124">
                  <c:v>35380</c:v>
                </c:pt>
                <c:pt idx="125">
                  <c:v>33354</c:v>
                </c:pt>
                <c:pt idx="126">
                  <c:v>32308</c:v>
                </c:pt>
                <c:pt idx="127">
                  <c:v>31094</c:v>
                </c:pt>
                <c:pt idx="128" formatCode="#,##0">
                  <c:v>29915</c:v>
                </c:pt>
                <c:pt idx="129">
                  <c:v>28904</c:v>
                </c:pt>
                <c:pt idx="130">
                  <c:v>27421</c:v>
                </c:pt>
                <c:pt idx="131">
                  <c:v>28815</c:v>
                </c:pt>
                <c:pt idx="132">
                  <c:v>29667</c:v>
                </c:pt>
                <c:pt idx="133">
                  <c:v>30946</c:v>
                </c:pt>
                <c:pt idx="134">
                  <c:v>28454</c:v>
                </c:pt>
                <c:pt idx="135">
                  <c:v>29598</c:v>
                </c:pt>
                <c:pt idx="136">
                  <c:v>30180</c:v>
                </c:pt>
                <c:pt idx="137">
                  <c:v>30260</c:v>
                </c:pt>
                <c:pt idx="138">
                  <c:v>31431</c:v>
                </c:pt>
                <c:pt idx="139">
                  <c:v>32943</c:v>
                </c:pt>
                <c:pt idx="140">
                  <c:v>32240</c:v>
                </c:pt>
                <c:pt idx="141">
                  <c:v>35813</c:v>
                </c:pt>
                <c:pt idx="142">
                  <c:v>37917</c:v>
                </c:pt>
                <c:pt idx="143">
                  <c:v>40375</c:v>
                </c:pt>
                <c:pt idx="144">
                  <c:v>42298</c:v>
                </c:pt>
                <c:pt idx="145">
                  <c:v>43721</c:v>
                </c:pt>
                <c:pt idx="146">
                  <c:v>44517</c:v>
                </c:pt>
              </c:numCache>
            </c:numRef>
          </c:val>
        </c:ser>
        <c:dLbls>
          <c:showLegendKey val="0"/>
          <c:showVal val="0"/>
          <c:showCatName val="0"/>
          <c:showSerName val="0"/>
          <c:showPercent val="0"/>
          <c:showBubbleSize val="0"/>
        </c:dLbls>
        <c:gapWidth val="50"/>
        <c:axId val="89763200"/>
        <c:axId val="4351104"/>
      </c:barChart>
      <c:catAx>
        <c:axId val="89763200"/>
        <c:scaling>
          <c:orientation val="minMax"/>
        </c:scaling>
        <c:delete val="0"/>
        <c:axPos val="b"/>
        <c:numFmt formatCode="General" sourceLinked="1"/>
        <c:majorTickMark val="out"/>
        <c:minorTickMark val="out"/>
        <c:tickLblPos val="nextTo"/>
        <c:spPr>
          <a:ln w="3175">
            <a:noFill/>
            <a:prstDash val="solid"/>
          </a:ln>
        </c:spPr>
        <c:txPr>
          <a:bodyPr rot="0" vert="horz"/>
          <a:lstStyle/>
          <a:p>
            <a:pPr>
              <a:defRPr sz="1000" b="0" i="0" u="none" strike="noStrike" baseline="0">
                <a:solidFill>
                  <a:srgbClr val="646567"/>
                </a:solidFill>
                <a:latin typeface="Arial" pitchFamily="34" charset="0"/>
                <a:ea typeface="Syntax"/>
                <a:cs typeface="Arial" pitchFamily="34" charset="0"/>
              </a:defRPr>
            </a:pPr>
            <a:endParaRPr lang="de-DE"/>
          </a:p>
        </c:txPr>
        <c:crossAx val="4351104"/>
        <c:crosses val="autoZero"/>
        <c:auto val="0"/>
        <c:lblAlgn val="ctr"/>
        <c:lblOffset val="100"/>
        <c:tickLblSkip val="10"/>
        <c:tickMarkSkip val="10"/>
        <c:noMultiLvlLbl val="0"/>
      </c:catAx>
      <c:valAx>
        <c:axId val="4351104"/>
        <c:scaling>
          <c:orientation val="minMax"/>
        </c:scaling>
        <c:delete val="0"/>
        <c:axPos val="r"/>
        <c:majorGridlines>
          <c:spPr>
            <a:ln w="9525">
              <a:solidFill>
                <a:sysClr val="window" lastClr="FFFFFF">
                  <a:lumMod val="65000"/>
                </a:sysClr>
              </a:solidFill>
              <a:prstDash val="sysDot"/>
            </a:ln>
          </c:spPr>
        </c:majorGridlines>
        <c:title>
          <c:tx>
            <c:rich>
              <a:bodyPr rot="0" vert="horz"/>
              <a:lstStyle/>
              <a:p>
                <a:pPr algn="ctr">
                  <a:defRPr sz="1200" b="1" i="0" u="none" strike="noStrike" baseline="0">
                    <a:solidFill>
                      <a:srgbClr val="646567"/>
                    </a:solidFill>
                    <a:latin typeface="Arial" pitchFamily="34" charset="0"/>
                    <a:ea typeface="Syntax"/>
                    <a:cs typeface="Arial" pitchFamily="34" charset="0"/>
                  </a:defRPr>
                </a:pPr>
                <a:r>
                  <a:rPr lang="de-DE" b="1">
                    <a:solidFill>
                      <a:srgbClr val="646567"/>
                    </a:solidFill>
                    <a:latin typeface="Arial" pitchFamily="34" charset="0"/>
                    <a:cs typeface="Arial" pitchFamily="34" charset="0"/>
                  </a:rPr>
                  <a:t>Studierende</a:t>
                </a:r>
              </a:p>
            </c:rich>
          </c:tx>
          <c:layout>
            <c:manualLayout>
              <c:xMode val="edge"/>
              <c:yMode val="edge"/>
              <c:x val="0.8381602058084282"/>
              <c:y val="2.7311542340393451E-2"/>
            </c:manualLayout>
          </c:layout>
          <c:overlay val="0"/>
          <c:spPr>
            <a:noFill/>
            <a:ln w="25400">
              <a:noFill/>
            </a:ln>
          </c:spPr>
        </c:title>
        <c:numFmt formatCode="#,##0" sourceLinked="0"/>
        <c:majorTickMark val="out"/>
        <c:minorTickMark val="none"/>
        <c:tickLblPos val="nextTo"/>
        <c:spPr>
          <a:ln w="3175">
            <a:noFill/>
            <a:prstDash val="solid"/>
          </a:ln>
        </c:spPr>
        <c:txPr>
          <a:bodyPr rot="0" vert="horz"/>
          <a:lstStyle/>
          <a:p>
            <a:pPr>
              <a:defRPr sz="1000" b="0" i="0" u="none" strike="noStrike" baseline="0">
                <a:solidFill>
                  <a:srgbClr val="646567"/>
                </a:solidFill>
                <a:latin typeface="Arial" pitchFamily="34" charset="0"/>
                <a:ea typeface="Syntax"/>
                <a:cs typeface="Arial" pitchFamily="34" charset="0"/>
              </a:defRPr>
            </a:pPr>
            <a:endParaRPr lang="de-DE"/>
          </a:p>
        </c:txPr>
        <c:crossAx val="89763200"/>
        <c:crosses val="max"/>
        <c:crossBetween val="between"/>
      </c:valAx>
      <c:spPr>
        <a:noFill/>
        <a:ln w="25400">
          <a:noFill/>
        </a:ln>
      </c:spPr>
    </c:plotArea>
    <c:plotVisOnly val="0"/>
    <c:dispBlanksAs val="gap"/>
    <c:showDLblsOverMax val="0"/>
  </c:chart>
  <c:spPr>
    <a:solidFill>
      <a:srgbClr val="FFFFFF"/>
    </a:solidFill>
    <a:ln w="9525">
      <a:noFill/>
    </a:ln>
  </c:spPr>
  <c:txPr>
    <a:bodyPr/>
    <a:lstStyle/>
    <a:p>
      <a:pPr>
        <a:defRPr sz="1000" b="0" i="0" u="none" strike="noStrike" baseline="0">
          <a:solidFill>
            <a:srgbClr val="000000"/>
          </a:solidFill>
          <a:latin typeface="Syntax"/>
          <a:ea typeface="Syntax"/>
          <a:cs typeface="Syntax"/>
        </a:defRPr>
      </a:pPr>
      <a:endParaRPr lang="de-DE"/>
    </a:p>
  </c:tx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doughnutChart>
        <c:varyColors val="1"/>
        <c:ser>
          <c:idx val="0"/>
          <c:order val="0"/>
          <c:dPt>
            <c:idx val="0"/>
            <c:bubble3D val="0"/>
            <c:spPr>
              <a:solidFill>
                <a:srgbClr val="00549F"/>
              </a:solidFill>
            </c:spPr>
          </c:dPt>
          <c:dPt>
            <c:idx val="1"/>
            <c:bubble3D val="0"/>
            <c:spPr>
              <a:solidFill>
                <a:srgbClr val="8EBAE5"/>
              </a:solidFill>
            </c:spPr>
          </c:dPt>
          <c:dPt>
            <c:idx val="2"/>
            <c:bubble3D val="0"/>
            <c:spPr>
              <a:solidFill>
                <a:srgbClr val="CFD1D2"/>
              </a:solidFill>
            </c:spPr>
          </c:dPt>
          <c:dPt>
            <c:idx val="3"/>
            <c:bubble3D val="0"/>
            <c:spPr>
              <a:solidFill>
                <a:srgbClr val="9C9E9F"/>
              </a:solidFill>
            </c:spPr>
          </c:dPt>
          <c:val>
            <c:numRef>
              <c:f>Tabelle1!$H$4:$H$7</c:f>
              <c:numCache>
                <c:formatCode>#,##0</c:formatCode>
                <c:ptCount val="4"/>
                <c:pt idx="0">
                  <c:v>4640</c:v>
                </c:pt>
                <c:pt idx="1">
                  <c:v>1924</c:v>
                </c:pt>
                <c:pt idx="2">
                  <c:v>1003</c:v>
                </c:pt>
                <c:pt idx="3">
                  <c:v>510</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spPr>
    <a:ln>
      <a:noFill/>
    </a:ln>
  </c:sp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rgbClr val="00549F"/>
            </a:solidFill>
          </c:spPr>
          <c:invertIfNegative val="0"/>
          <c:dLbls>
            <c:txPr>
              <a:bodyPr/>
              <a:lstStyle/>
              <a:p>
                <a:pPr>
                  <a:defRPr sz="1000" b="0" i="0" u="none" strike="noStrike" baseline="0">
                    <a:solidFill>
                      <a:srgbClr val="646567"/>
                    </a:solidFill>
                    <a:latin typeface="+mn-lt"/>
                    <a:ea typeface="Calibri"/>
                    <a:cs typeface="Calibri"/>
                  </a:defRPr>
                </a:pPr>
                <a:endParaRPr lang="de-DE"/>
              </a:p>
            </c:txPr>
            <c:dLblPos val="outEnd"/>
            <c:showLegendKey val="0"/>
            <c:showVal val="1"/>
            <c:showCatName val="0"/>
            <c:showSerName val="0"/>
            <c:showPercent val="0"/>
            <c:showBubbleSize val="0"/>
            <c:showLeaderLines val="0"/>
          </c:dLbls>
          <c:cat>
            <c:strRef>
              <c:f>'Auslastung (hoch)'!$P$5:$P$13</c:f>
              <c:strCache>
                <c:ptCount val="9"/>
                <c:pt idx="0">
                  <c:v>Fak. 1</c:v>
                </c:pt>
                <c:pt idx="1">
                  <c:v>Fak. 2</c:v>
                </c:pt>
                <c:pt idx="2">
                  <c:v>Fak. 3</c:v>
                </c:pt>
                <c:pt idx="3">
                  <c:v>Fak. 4</c:v>
                </c:pt>
                <c:pt idx="4">
                  <c:v>Fak. 5</c:v>
                </c:pt>
                <c:pt idx="5">
                  <c:v>Fak. 6</c:v>
                </c:pt>
                <c:pt idx="6">
                  <c:v>Fak. 7</c:v>
                </c:pt>
                <c:pt idx="7">
                  <c:v>Fak. 8</c:v>
                </c:pt>
                <c:pt idx="8">
                  <c:v>RWTH Aachen Fak. 1 - 8</c:v>
                </c:pt>
              </c:strCache>
            </c:strRef>
          </c:cat>
          <c:val>
            <c:numRef>
              <c:f>'Auslastung (hoch)'!$Q$5:$Q$13</c:f>
              <c:numCache>
                <c:formatCode>0%</c:formatCode>
                <c:ptCount val="9"/>
                <c:pt idx="0">
                  <c:v>1.31</c:v>
                </c:pt>
                <c:pt idx="1">
                  <c:v>1.18</c:v>
                </c:pt>
                <c:pt idx="2">
                  <c:v>1.55</c:v>
                </c:pt>
                <c:pt idx="3">
                  <c:v>1.55</c:v>
                </c:pt>
                <c:pt idx="4">
                  <c:v>1.1599999999999999</c:v>
                </c:pt>
                <c:pt idx="5">
                  <c:v>1.22</c:v>
                </c:pt>
                <c:pt idx="6">
                  <c:v>0.89</c:v>
                </c:pt>
                <c:pt idx="7">
                  <c:v>1.5</c:v>
                </c:pt>
                <c:pt idx="8">
                  <c:v>1.31</c:v>
                </c:pt>
              </c:numCache>
            </c:numRef>
          </c:val>
        </c:ser>
        <c:dLbls>
          <c:showLegendKey val="0"/>
          <c:showVal val="0"/>
          <c:showCatName val="0"/>
          <c:showSerName val="0"/>
          <c:showPercent val="0"/>
          <c:showBubbleSize val="0"/>
        </c:dLbls>
        <c:gapWidth val="50"/>
        <c:axId val="36270848"/>
        <c:axId val="36272384"/>
      </c:barChart>
      <c:catAx>
        <c:axId val="36270848"/>
        <c:scaling>
          <c:orientation val="minMax"/>
        </c:scaling>
        <c:delete val="0"/>
        <c:axPos val="b"/>
        <c:numFmt formatCode="General" sourceLinked="1"/>
        <c:majorTickMark val="none"/>
        <c:minorTickMark val="none"/>
        <c:tickLblPos val="nextTo"/>
        <c:spPr>
          <a:ln>
            <a:solidFill>
              <a:srgbClr val="CFD1D2"/>
            </a:solidFill>
          </a:ln>
        </c:spPr>
        <c:txPr>
          <a:bodyPr rot="0" vert="horz"/>
          <a:lstStyle/>
          <a:p>
            <a:pPr>
              <a:defRPr sz="1000" b="0" i="0" u="none" strike="noStrike" baseline="0">
                <a:solidFill>
                  <a:schemeClr val="tx1">
                    <a:lumMod val="65000"/>
                    <a:lumOff val="35000"/>
                  </a:schemeClr>
                </a:solidFill>
                <a:latin typeface="Arial" panose="020B0604020202020204" pitchFamily="34" charset="0"/>
                <a:ea typeface="Calibri"/>
                <a:cs typeface="Arial" panose="020B0604020202020204" pitchFamily="34" charset="0"/>
              </a:defRPr>
            </a:pPr>
            <a:endParaRPr lang="de-DE"/>
          </a:p>
        </c:txPr>
        <c:crossAx val="36272384"/>
        <c:crosses val="autoZero"/>
        <c:auto val="1"/>
        <c:lblAlgn val="ctr"/>
        <c:lblOffset val="100"/>
        <c:noMultiLvlLbl val="0"/>
      </c:catAx>
      <c:valAx>
        <c:axId val="36272384"/>
        <c:scaling>
          <c:orientation val="minMax"/>
        </c:scaling>
        <c:delete val="0"/>
        <c:axPos val="l"/>
        <c:majorGridlines>
          <c:spPr>
            <a:ln>
              <a:solidFill>
                <a:sysClr val="window" lastClr="FFFFFF">
                  <a:lumMod val="65000"/>
                </a:sysClr>
              </a:solidFill>
              <a:prstDash val="sysDot"/>
            </a:ln>
          </c:spPr>
        </c:majorGridlines>
        <c:numFmt formatCode="0%" sourceLinked="1"/>
        <c:majorTickMark val="out"/>
        <c:minorTickMark val="none"/>
        <c:tickLblPos val="nextTo"/>
        <c:spPr>
          <a:ln>
            <a:noFill/>
          </a:ln>
        </c:spPr>
        <c:txPr>
          <a:bodyPr rot="0" vert="horz"/>
          <a:lstStyle/>
          <a:p>
            <a:pPr>
              <a:defRPr sz="1000" b="0" i="0" u="none" strike="noStrike" baseline="0">
                <a:solidFill>
                  <a:schemeClr val="tx1">
                    <a:lumMod val="65000"/>
                    <a:lumOff val="35000"/>
                  </a:schemeClr>
                </a:solidFill>
                <a:latin typeface="Arial" panose="020B0604020202020204" pitchFamily="34" charset="0"/>
                <a:ea typeface="Calibri"/>
                <a:cs typeface="Arial" panose="020B0604020202020204" pitchFamily="34" charset="0"/>
              </a:defRPr>
            </a:pPr>
            <a:endParaRPr lang="de-DE"/>
          </a:p>
        </c:txPr>
        <c:crossAx val="36270848"/>
        <c:crosses val="autoZero"/>
        <c:crossBetween val="between"/>
      </c:valAx>
    </c:plotArea>
    <c:plotVisOnly val="1"/>
    <c:dispBlanksAs val="gap"/>
    <c:showDLblsOverMax val="0"/>
  </c:chart>
  <c:spPr>
    <a:ln>
      <a:noFill/>
    </a:ln>
  </c:spPr>
  <c:txPr>
    <a:bodyPr/>
    <a:lstStyle/>
    <a:p>
      <a:pPr>
        <a:defRPr sz="1000" b="0" i="0" u="none" strike="noStrike" baseline="0">
          <a:solidFill>
            <a:srgbClr val="000000"/>
          </a:solidFill>
          <a:latin typeface="Calibri"/>
          <a:ea typeface="Calibri"/>
          <a:cs typeface="Calibri"/>
        </a:defRPr>
      </a:pPr>
      <a:endParaRPr lang="de-DE"/>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7144441752833632E-2"/>
          <c:y val="8.6029996233263767E-2"/>
          <c:w val="0.88959514581143873"/>
          <c:h val="0.78814299890889561"/>
        </c:manualLayout>
      </c:layout>
      <c:barChart>
        <c:barDir val="col"/>
        <c:grouping val="clustered"/>
        <c:varyColors val="0"/>
        <c:ser>
          <c:idx val="0"/>
          <c:order val="0"/>
          <c:tx>
            <c:strRef>
              <c:f>Tabelle1!$B$3</c:f>
              <c:strCache>
                <c:ptCount val="1"/>
                <c:pt idx="0">
                  <c:v>Prof</c:v>
                </c:pt>
              </c:strCache>
            </c:strRef>
          </c:tx>
          <c:spPr>
            <a:solidFill>
              <a:srgbClr val="004C91"/>
            </a:solidFill>
          </c:spPr>
          <c:invertIfNegative val="0"/>
          <c:cat>
            <c:strRef>
              <c:f>Tabelle1!$A$4:$A$12</c:f>
              <c:strCache>
                <c:ptCount val="9"/>
                <c:pt idx="0">
                  <c:v>Fak. 1</c:v>
                </c:pt>
                <c:pt idx="1">
                  <c:v>Fak. 2</c:v>
                </c:pt>
                <c:pt idx="2">
                  <c:v>Fak. 3</c:v>
                </c:pt>
                <c:pt idx="3">
                  <c:v>Fak. 4</c:v>
                </c:pt>
                <c:pt idx="4">
                  <c:v>Fak. 5</c:v>
                </c:pt>
                <c:pt idx="5">
                  <c:v>Fak. 6</c:v>
                </c:pt>
                <c:pt idx="6">
                  <c:v>Fak. 7</c:v>
                </c:pt>
                <c:pt idx="7">
                  <c:v>Fak. 8</c:v>
                </c:pt>
                <c:pt idx="8">
                  <c:v>Fak. 10</c:v>
                </c:pt>
              </c:strCache>
            </c:strRef>
          </c:cat>
          <c:val>
            <c:numRef>
              <c:f>Tabelle1!$B$4:$B$12</c:f>
              <c:numCache>
                <c:formatCode>0</c:formatCode>
                <c:ptCount val="9"/>
                <c:pt idx="0">
                  <c:v>172</c:v>
                </c:pt>
                <c:pt idx="1">
                  <c:v>21</c:v>
                </c:pt>
                <c:pt idx="2">
                  <c:v>22</c:v>
                </c:pt>
                <c:pt idx="3">
                  <c:v>66</c:v>
                </c:pt>
                <c:pt idx="4">
                  <c:v>48</c:v>
                </c:pt>
                <c:pt idx="5">
                  <c:v>33</c:v>
                </c:pt>
                <c:pt idx="6">
                  <c:v>41</c:v>
                </c:pt>
                <c:pt idx="7">
                  <c:v>29</c:v>
                </c:pt>
                <c:pt idx="8">
                  <c:v>108</c:v>
                </c:pt>
              </c:numCache>
            </c:numRef>
          </c:val>
        </c:ser>
        <c:ser>
          <c:idx val="1"/>
          <c:order val="1"/>
          <c:tx>
            <c:strRef>
              <c:f>Tabelle1!$C$3</c:f>
              <c:strCache>
                <c:ptCount val="1"/>
                <c:pt idx="0">
                  <c:v>WM</c:v>
                </c:pt>
              </c:strCache>
            </c:strRef>
          </c:tx>
          <c:spPr>
            <a:solidFill>
              <a:srgbClr val="8EBAE5"/>
            </a:solidFill>
          </c:spPr>
          <c:invertIfNegative val="0"/>
          <c:cat>
            <c:strRef>
              <c:f>Tabelle1!$A$4:$A$12</c:f>
              <c:strCache>
                <c:ptCount val="9"/>
                <c:pt idx="0">
                  <c:v>Fak. 1</c:v>
                </c:pt>
                <c:pt idx="1">
                  <c:v>Fak. 2</c:v>
                </c:pt>
                <c:pt idx="2">
                  <c:v>Fak. 3</c:v>
                </c:pt>
                <c:pt idx="3">
                  <c:v>Fak. 4</c:v>
                </c:pt>
                <c:pt idx="4">
                  <c:v>Fak. 5</c:v>
                </c:pt>
                <c:pt idx="5">
                  <c:v>Fak. 6</c:v>
                </c:pt>
                <c:pt idx="6">
                  <c:v>Fak. 7</c:v>
                </c:pt>
                <c:pt idx="7">
                  <c:v>Fak. 8</c:v>
                </c:pt>
                <c:pt idx="8">
                  <c:v>Fak. 10</c:v>
                </c:pt>
              </c:strCache>
            </c:strRef>
          </c:cat>
          <c:val>
            <c:numRef>
              <c:f>Tabelle1!$C$4:$C$12</c:f>
              <c:numCache>
                <c:formatCode>0</c:formatCode>
                <c:ptCount val="9"/>
                <c:pt idx="0">
                  <c:v>930.90999999999985</c:v>
                </c:pt>
                <c:pt idx="1">
                  <c:v>84.289999999999992</c:v>
                </c:pt>
                <c:pt idx="2">
                  <c:v>235.30000000000004</c:v>
                </c:pt>
                <c:pt idx="3">
                  <c:v>1340.38</c:v>
                </c:pt>
                <c:pt idx="4">
                  <c:v>380.05000000000007</c:v>
                </c:pt>
                <c:pt idx="5">
                  <c:v>497.2299999999999</c:v>
                </c:pt>
                <c:pt idx="6">
                  <c:v>168.15000000000003</c:v>
                </c:pt>
                <c:pt idx="7">
                  <c:v>163.14000000000001</c:v>
                </c:pt>
                <c:pt idx="8">
                  <c:v>1365.71</c:v>
                </c:pt>
              </c:numCache>
            </c:numRef>
          </c:val>
        </c:ser>
        <c:ser>
          <c:idx val="2"/>
          <c:order val="2"/>
          <c:tx>
            <c:strRef>
              <c:f>Tabelle1!$D$3</c:f>
              <c:strCache>
                <c:ptCount val="1"/>
                <c:pt idx="0">
                  <c:v>NWM</c:v>
                </c:pt>
              </c:strCache>
            </c:strRef>
          </c:tx>
          <c:spPr>
            <a:solidFill>
              <a:srgbClr val="9C9E9F"/>
            </a:solidFill>
          </c:spPr>
          <c:invertIfNegative val="0"/>
          <c:cat>
            <c:strRef>
              <c:f>Tabelle1!$A$4:$A$12</c:f>
              <c:strCache>
                <c:ptCount val="9"/>
                <c:pt idx="0">
                  <c:v>Fak. 1</c:v>
                </c:pt>
                <c:pt idx="1">
                  <c:v>Fak. 2</c:v>
                </c:pt>
                <c:pt idx="2">
                  <c:v>Fak. 3</c:v>
                </c:pt>
                <c:pt idx="3">
                  <c:v>Fak. 4</c:v>
                </c:pt>
                <c:pt idx="4">
                  <c:v>Fak. 5</c:v>
                </c:pt>
                <c:pt idx="5">
                  <c:v>Fak. 6</c:v>
                </c:pt>
                <c:pt idx="6">
                  <c:v>Fak. 7</c:v>
                </c:pt>
                <c:pt idx="7">
                  <c:v>Fak. 8</c:v>
                </c:pt>
                <c:pt idx="8">
                  <c:v>Fak. 10</c:v>
                </c:pt>
              </c:strCache>
            </c:strRef>
          </c:cat>
          <c:val>
            <c:numRef>
              <c:f>Tabelle1!$D$4:$D$12</c:f>
              <c:numCache>
                <c:formatCode>0</c:formatCode>
                <c:ptCount val="9"/>
                <c:pt idx="0">
                  <c:v>287.89999999999992</c:v>
                </c:pt>
                <c:pt idx="1">
                  <c:v>30.23</c:v>
                </c:pt>
                <c:pt idx="2">
                  <c:v>149.46</c:v>
                </c:pt>
                <c:pt idx="3">
                  <c:v>640.62999999999977</c:v>
                </c:pt>
                <c:pt idx="4">
                  <c:v>198.18999999999997</c:v>
                </c:pt>
                <c:pt idx="5">
                  <c:v>177.50000000000003</c:v>
                </c:pt>
                <c:pt idx="6">
                  <c:v>39.01</c:v>
                </c:pt>
                <c:pt idx="7">
                  <c:v>39.700000000000003</c:v>
                </c:pt>
                <c:pt idx="8">
                  <c:v>0</c:v>
                </c:pt>
              </c:numCache>
            </c:numRef>
          </c:val>
        </c:ser>
        <c:dLbls>
          <c:showLegendKey val="0"/>
          <c:showVal val="0"/>
          <c:showCatName val="0"/>
          <c:showSerName val="0"/>
          <c:showPercent val="0"/>
          <c:showBubbleSize val="0"/>
        </c:dLbls>
        <c:gapWidth val="60"/>
        <c:overlap val="-19"/>
        <c:axId val="48314624"/>
        <c:axId val="48316416"/>
      </c:barChart>
      <c:catAx>
        <c:axId val="48314624"/>
        <c:scaling>
          <c:orientation val="minMax"/>
        </c:scaling>
        <c:delete val="0"/>
        <c:axPos val="b"/>
        <c:numFmt formatCode="General" sourceLinked="1"/>
        <c:majorTickMark val="none"/>
        <c:minorTickMark val="none"/>
        <c:tickLblPos val="nextTo"/>
        <c:spPr>
          <a:ln>
            <a:solidFill>
              <a:srgbClr val="CFD1D2"/>
            </a:solidFill>
          </a:ln>
        </c:spPr>
        <c:txPr>
          <a:bodyPr/>
          <a:lstStyle/>
          <a:p>
            <a:pPr>
              <a:defRPr sz="1000" b="0">
                <a:solidFill>
                  <a:schemeClr val="tx1">
                    <a:lumMod val="65000"/>
                    <a:lumOff val="35000"/>
                  </a:schemeClr>
                </a:solidFill>
                <a:latin typeface="Arial" panose="020B0604020202020204" pitchFamily="34" charset="0"/>
                <a:cs typeface="Arial" panose="020B0604020202020204" pitchFamily="34" charset="0"/>
              </a:defRPr>
            </a:pPr>
            <a:endParaRPr lang="de-DE"/>
          </a:p>
        </c:txPr>
        <c:crossAx val="48316416"/>
        <c:crosses val="autoZero"/>
        <c:auto val="1"/>
        <c:lblAlgn val="ctr"/>
        <c:lblOffset val="100"/>
        <c:noMultiLvlLbl val="0"/>
      </c:catAx>
      <c:valAx>
        <c:axId val="48316416"/>
        <c:scaling>
          <c:orientation val="minMax"/>
          <c:max val="1400"/>
        </c:scaling>
        <c:delete val="0"/>
        <c:axPos val="l"/>
        <c:majorGridlines>
          <c:spPr>
            <a:ln>
              <a:solidFill>
                <a:sysClr val="window" lastClr="FFFFFF">
                  <a:lumMod val="65000"/>
                </a:sysClr>
              </a:solidFill>
              <a:prstDash val="sysDot"/>
            </a:ln>
          </c:spPr>
        </c:majorGridlines>
        <c:numFmt formatCode="#,##0" sourceLinked="0"/>
        <c:majorTickMark val="none"/>
        <c:minorTickMark val="none"/>
        <c:tickLblPos val="nextTo"/>
        <c:spPr>
          <a:ln>
            <a:noFill/>
          </a:ln>
        </c:spPr>
        <c:txPr>
          <a:bodyPr/>
          <a:lstStyle/>
          <a:p>
            <a:pPr>
              <a:defRPr sz="1000" b="0">
                <a:solidFill>
                  <a:schemeClr val="tx1">
                    <a:lumMod val="65000"/>
                    <a:lumOff val="35000"/>
                  </a:schemeClr>
                </a:solidFill>
                <a:latin typeface="Arial" panose="020B0604020202020204" pitchFamily="34" charset="0"/>
                <a:cs typeface="Arial" panose="020B0604020202020204" pitchFamily="34" charset="0"/>
              </a:defRPr>
            </a:pPr>
            <a:endParaRPr lang="de-DE"/>
          </a:p>
        </c:txPr>
        <c:crossAx val="48314624"/>
        <c:crosses val="autoZero"/>
        <c:crossBetween val="between"/>
      </c:valAx>
    </c:plotArea>
    <c:plotVisOnly val="1"/>
    <c:dispBlanksAs val="gap"/>
    <c:showDLblsOverMax val="0"/>
  </c:chart>
  <c:spPr>
    <a:ln>
      <a:no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7369228891104891E-2"/>
          <c:y val="6.2996031746031744E-2"/>
          <c:w val="0.89646181307589912"/>
          <c:h val="0.86465496031746036"/>
        </c:manualLayout>
      </c:layout>
      <c:barChart>
        <c:barDir val="col"/>
        <c:grouping val="stacked"/>
        <c:varyColors val="0"/>
        <c:ser>
          <c:idx val="1"/>
          <c:order val="0"/>
          <c:tx>
            <c:v>Male professors</c:v>
          </c:tx>
          <c:spPr>
            <a:solidFill>
              <a:srgbClr val="00549F"/>
            </a:solidFill>
          </c:spPr>
          <c:invertIfNegative val="0"/>
          <c:dLbls>
            <c:txPr>
              <a:bodyPr/>
              <a:lstStyle/>
              <a:p>
                <a:pPr>
                  <a:defRPr sz="1000" b="1" i="0" u="none" strike="noStrike" baseline="0">
                    <a:solidFill>
                      <a:srgbClr val="FFFFFF"/>
                    </a:solidFill>
                    <a:latin typeface="+mn-lt"/>
                    <a:ea typeface="Arial"/>
                    <a:cs typeface="Arial"/>
                  </a:defRPr>
                </a:pPr>
                <a:endParaRPr lang="de-DE"/>
              </a:p>
            </c:txPr>
            <c:dLblPos val="ctr"/>
            <c:showLegendKey val="0"/>
            <c:showVal val="1"/>
            <c:showCatName val="0"/>
            <c:showSerName val="0"/>
            <c:showPercent val="0"/>
            <c:showBubbleSize val="0"/>
            <c:showLeaderLines val="0"/>
          </c:dLbls>
          <c:cat>
            <c:numRef>
              <c:f>'Professoren und Professorinnen'!$A$63:$A$71</c:f>
              <c:numCache>
                <c:formatCode>0</c:formatCode>
                <c:ptCount val="9"/>
                <c:pt idx="0">
                  <c:v>2008</c:v>
                </c:pt>
                <c:pt idx="1">
                  <c:v>2009</c:v>
                </c:pt>
                <c:pt idx="2">
                  <c:v>2010</c:v>
                </c:pt>
                <c:pt idx="3">
                  <c:v>2011</c:v>
                </c:pt>
                <c:pt idx="4">
                  <c:v>2012</c:v>
                </c:pt>
                <c:pt idx="5">
                  <c:v>2013</c:v>
                </c:pt>
                <c:pt idx="6">
                  <c:v>2014</c:v>
                </c:pt>
                <c:pt idx="7">
                  <c:v>2015</c:v>
                </c:pt>
                <c:pt idx="8">
                  <c:v>2016</c:v>
                </c:pt>
              </c:numCache>
            </c:numRef>
          </c:cat>
          <c:val>
            <c:numRef>
              <c:f>'Professoren und Professorinnen'!$E$63:$E$71</c:f>
              <c:numCache>
                <c:formatCode>#,##0</c:formatCode>
                <c:ptCount val="9"/>
                <c:pt idx="0">
                  <c:v>387</c:v>
                </c:pt>
                <c:pt idx="1">
                  <c:v>394</c:v>
                </c:pt>
                <c:pt idx="2">
                  <c:v>408</c:v>
                </c:pt>
                <c:pt idx="3">
                  <c:v>416</c:v>
                </c:pt>
                <c:pt idx="4" formatCode="General">
                  <c:v>426</c:v>
                </c:pt>
                <c:pt idx="5" formatCode="0">
                  <c:v>437</c:v>
                </c:pt>
                <c:pt idx="6" formatCode="General">
                  <c:v>453</c:v>
                </c:pt>
                <c:pt idx="7" formatCode="General">
                  <c:v>451</c:v>
                </c:pt>
                <c:pt idx="8" formatCode="General">
                  <c:v>451</c:v>
                </c:pt>
              </c:numCache>
            </c:numRef>
          </c:val>
        </c:ser>
        <c:ser>
          <c:idx val="0"/>
          <c:order val="1"/>
          <c:tx>
            <c:v>Female professors</c:v>
          </c:tx>
          <c:spPr>
            <a:solidFill>
              <a:srgbClr val="407FB7"/>
            </a:solidFill>
          </c:spPr>
          <c:invertIfNegative val="0"/>
          <c:dLbls>
            <c:txPr>
              <a:bodyPr/>
              <a:lstStyle/>
              <a:p>
                <a:pPr>
                  <a:defRPr sz="1000" b="1" i="0" u="none" strike="noStrike" baseline="0">
                    <a:solidFill>
                      <a:srgbClr val="FFFFFF"/>
                    </a:solidFill>
                    <a:latin typeface="+mn-lt"/>
                    <a:ea typeface="Arial"/>
                    <a:cs typeface="Arial"/>
                  </a:defRPr>
                </a:pPr>
                <a:endParaRPr lang="de-DE"/>
              </a:p>
            </c:txPr>
            <c:dLblPos val="ctr"/>
            <c:showLegendKey val="0"/>
            <c:showVal val="1"/>
            <c:showCatName val="0"/>
            <c:showSerName val="0"/>
            <c:showPercent val="0"/>
            <c:showBubbleSize val="0"/>
            <c:showLeaderLines val="0"/>
          </c:dLbls>
          <c:cat>
            <c:numRef>
              <c:f>'Professoren und Professorinnen'!$A$63:$A$71</c:f>
              <c:numCache>
                <c:formatCode>0</c:formatCode>
                <c:ptCount val="9"/>
                <c:pt idx="0">
                  <c:v>2008</c:v>
                </c:pt>
                <c:pt idx="1">
                  <c:v>2009</c:v>
                </c:pt>
                <c:pt idx="2">
                  <c:v>2010</c:v>
                </c:pt>
                <c:pt idx="3">
                  <c:v>2011</c:v>
                </c:pt>
                <c:pt idx="4">
                  <c:v>2012</c:v>
                </c:pt>
                <c:pt idx="5">
                  <c:v>2013</c:v>
                </c:pt>
                <c:pt idx="6">
                  <c:v>2014</c:v>
                </c:pt>
                <c:pt idx="7">
                  <c:v>2015</c:v>
                </c:pt>
                <c:pt idx="8">
                  <c:v>2016</c:v>
                </c:pt>
              </c:numCache>
            </c:numRef>
          </c:cat>
          <c:val>
            <c:numRef>
              <c:f>'Professoren und Professorinnen'!$C$63:$C$71</c:f>
              <c:numCache>
                <c:formatCode>0</c:formatCode>
                <c:ptCount val="9"/>
                <c:pt idx="0">
                  <c:v>35</c:v>
                </c:pt>
                <c:pt idx="1">
                  <c:v>47</c:v>
                </c:pt>
                <c:pt idx="2">
                  <c:v>59</c:v>
                </c:pt>
                <c:pt idx="3">
                  <c:v>64</c:v>
                </c:pt>
                <c:pt idx="4" formatCode="General">
                  <c:v>72</c:v>
                </c:pt>
                <c:pt idx="5">
                  <c:v>75</c:v>
                </c:pt>
                <c:pt idx="6" formatCode="General">
                  <c:v>85</c:v>
                </c:pt>
                <c:pt idx="7" formatCode="General">
                  <c:v>88</c:v>
                </c:pt>
                <c:pt idx="8" formatCode="General">
                  <c:v>89</c:v>
                </c:pt>
              </c:numCache>
            </c:numRef>
          </c:val>
        </c:ser>
        <c:dLbls>
          <c:dLblPos val="ctr"/>
          <c:showLegendKey val="0"/>
          <c:showVal val="1"/>
          <c:showCatName val="0"/>
          <c:showSerName val="0"/>
          <c:showPercent val="0"/>
          <c:showBubbleSize val="0"/>
        </c:dLbls>
        <c:gapWidth val="50"/>
        <c:overlap val="100"/>
        <c:axId val="48277376"/>
        <c:axId val="48278912"/>
      </c:barChart>
      <c:catAx>
        <c:axId val="48277376"/>
        <c:scaling>
          <c:orientation val="minMax"/>
        </c:scaling>
        <c:delete val="0"/>
        <c:axPos val="b"/>
        <c:numFmt formatCode="0" sourceLinked="1"/>
        <c:majorTickMark val="none"/>
        <c:minorTickMark val="none"/>
        <c:tickLblPos val="nextTo"/>
        <c:spPr>
          <a:ln>
            <a:solidFill>
              <a:srgbClr val="CFD1D2"/>
            </a:solidFill>
          </a:ln>
        </c:spPr>
        <c:txPr>
          <a:bodyPr rot="0" vert="horz"/>
          <a:lstStyle/>
          <a:p>
            <a:pPr>
              <a:defRPr sz="1000" b="0" i="0" u="none" strike="noStrike" baseline="0">
                <a:solidFill>
                  <a:schemeClr val="tx1">
                    <a:lumMod val="65000"/>
                    <a:lumOff val="35000"/>
                  </a:schemeClr>
                </a:solidFill>
                <a:latin typeface="Arial"/>
                <a:ea typeface="Arial"/>
                <a:cs typeface="Arial"/>
              </a:defRPr>
            </a:pPr>
            <a:endParaRPr lang="de-DE"/>
          </a:p>
        </c:txPr>
        <c:crossAx val="48278912"/>
        <c:crosses val="autoZero"/>
        <c:auto val="1"/>
        <c:lblAlgn val="ctr"/>
        <c:lblOffset val="100"/>
        <c:noMultiLvlLbl val="0"/>
      </c:catAx>
      <c:valAx>
        <c:axId val="48278912"/>
        <c:scaling>
          <c:orientation val="minMax"/>
          <c:max val="600"/>
          <c:min val="0"/>
        </c:scaling>
        <c:delete val="0"/>
        <c:axPos val="l"/>
        <c:majorGridlines>
          <c:spPr>
            <a:ln>
              <a:solidFill>
                <a:sysClr val="window" lastClr="FFFFFF">
                  <a:lumMod val="65000"/>
                </a:sysClr>
              </a:solidFill>
              <a:prstDash val="sysDot"/>
            </a:ln>
          </c:spPr>
        </c:majorGridlines>
        <c:numFmt formatCode="#,##0" sourceLinked="1"/>
        <c:majorTickMark val="out"/>
        <c:minorTickMark val="none"/>
        <c:tickLblPos val="nextTo"/>
        <c:spPr>
          <a:ln>
            <a:noFill/>
          </a:ln>
        </c:spPr>
        <c:txPr>
          <a:bodyPr rot="0" vert="horz"/>
          <a:lstStyle/>
          <a:p>
            <a:pPr>
              <a:defRPr sz="1000" b="0" i="0" u="none" strike="noStrike" baseline="0">
                <a:solidFill>
                  <a:schemeClr val="tx1">
                    <a:lumMod val="65000"/>
                    <a:lumOff val="35000"/>
                  </a:schemeClr>
                </a:solidFill>
                <a:latin typeface="Arial"/>
                <a:ea typeface="Arial"/>
                <a:cs typeface="Arial"/>
              </a:defRPr>
            </a:pPr>
            <a:endParaRPr lang="de-DE"/>
          </a:p>
        </c:txPr>
        <c:crossAx val="48277376"/>
        <c:crosses val="autoZero"/>
        <c:crossBetween val="between"/>
        <c:majorUnit val="100"/>
      </c:valAx>
    </c:plotArea>
    <c:plotVisOnly val="1"/>
    <c:dispBlanksAs val="gap"/>
    <c:showDLblsOverMax val="0"/>
  </c:chart>
  <c:spPr>
    <a:ln>
      <a:noFill/>
    </a:ln>
  </c:spPr>
  <c:txPr>
    <a:bodyPr/>
    <a:lstStyle/>
    <a:p>
      <a:pPr>
        <a:defRPr sz="1000" b="0" i="0" u="none" strike="noStrike" baseline="0">
          <a:solidFill>
            <a:srgbClr val="000000"/>
          </a:solidFill>
          <a:latin typeface="Calibri"/>
          <a:ea typeface="Calibri"/>
          <a:cs typeface="Calibri"/>
        </a:defRPr>
      </a:pPr>
      <a:endParaRPr lang="de-DE"/>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1007583748663291E-2"/>
          <c:y val="3.5290408626533779E-2"/>
          <c:w val="0.95066763676981847"/>
          <c:h val="0.8967665048804474"/>
        </c:manualLayout>
      </c:layout>
      <c:barChart>
        <c:barDir val="col"/>
        <c:grouping val="stacked"/>
        <c:varyColors val="0"/>
        <c:ser>
          <c:idx val="1"/>
          <c:order val="0"/>
          <c:tx>
            <c:strRef>
              <c:f>'2011'!$A$8</c:f>
              <c:strCache>
                <c:ptCount val="1"/>
                <c:pt idx="0">
                  <c:v>Zukunftskonzept</c:v>
                </c:pt>
              </c:strCache>
            </c:strRef>
          </c:tx>
          <c:spPr>
            <a:solidFill>
              <a:srgbClr val="00549F"/>
            </a:solidFill>
          </c:spPr>
          <c:invertIfNegative val="0"/>
          <c:cat>
            <c:numRef>
              <c:f>'2011'!$I$7:$M$7</c:f>
              <c:numCache>
                <c:formatCode>General</c:formatCode>
                <c:ptCount val="5"/>
                <c:pt idx="0">
                  <c:v>2013</c:v>
                </c:pt>
                <c:pt idx="1">
                  <c:v>2014</c:v>
                </c:pt>
                <c:pt idx="2">
                  <c:v>2015</c:v>
                </c:pt>
                <c:pt idx="3">
                  <c:v>2016</c:v>
                </c:pt>
                <c:pt idx="4">
                  <c:v>2017</c:v>
                </c:pt>
              </c:numCache>
            </c:numRef>
          </c:cat>
          <c:val>
            <c:numRef>
              <c:f>'2011'!$I$8:$M$8</c:f>
              <c:numCache>
                <c:formatCode>General</c:formatCode>
                <c:ptCount val="5"/>
                <c:pt idx="0">
                  <c:v>10.4</c:v>
                </c:pt>
                <c:pt idx="1">
                  <c:v>15.3</c:v>
                </c:pt>
                <c:pt idx="2">
                  <c:v>16.116</c:v>
                </c:pt>
                <c:pt idx="3">
                  <c:v>13.7333</c:v>
                </c:pt>
                <c:pt idx="4">
                  <c:v>9.5863999999999994</c:v>
                </c:pt>
              </c:numCache>
            </c:numRef>
          </c:val>
        </c:ser>
        <c:ser>
          <c:idx val="2"/>
          <c:order val="1"/>
          <c:tx>
            <c:strRef>
              <c:f>'2011'!$A$9</c:f>
              <c:strCache>
                <c:ptCount val="1"/>
                <c:pt idx="0">
                  <c:v>Graduiertenschule</c:v>
                </c:pt>
              </c:strCache>
            </c:strRef>
          </c:tx>
          <c:spPr>
            <a:solidFill>
              <a:schemeClr val="bg2"/>
            </a:solidFill>
          </c:spPr>
          <c:invertIfNegative val="0"/>
          <c:cat>
            <c:numRef>
              <c:f>'2011'!$I$7:$M$7</c:f>
              <c:numCache>
                <c:formatCode>General</c:formatCode>
                <c:ptCount val="5"/>
                <c:pt idx="0">
                  <c:v>2013</c:v>
                </c:pt>
                <c:pt idx="1">
                  <c:v>2014</c:v>
                </c:pt>
                <c:pt idx="2">
                  <c:v>2015</c:v>
                </c:pt>
                <c:pt idx="3">
                  <c:v>2016</c:v>
                </c:pt>
                <c:pt idx="4">
                  <c:v>2017</c:v>
                </c:pt>
              </c:numCache>
            </c:numRef>
          </c:cat>
          <c:val>
            <c:numRef>
              <c:f>'2011'!$I$9:$M$9</c:f>
              <c:numCache>
                <c:formatCode>General</c:formatCode>
                <c:ptCount val="5"/>
                <c:pt idx="0">
                  <c:v>1.5</c:v>
                </c:pt>
                <c:pt idx="1">
                  <c:v>1.8</c:v>
                </c:pt>
                <c:pt idx="2">
                  <c:v>1.7713000000000001</c:v>
                </c:pt>
                <c:pt idx="3">
                  <c:v>1.7641</c:v>
                </c:pt>
                <c:pt idx="4">
                  <c:v>1.4634</c:v>
                </c:pt>
              </c:numCache>
            </c:numRef>
          </c:val>
        </c:ser>
        <c:ser>
          <c:idx val="3"/>
          <c:order val="2"/>
          <c:tx>
            <c:strRef>
              <c:f>'2011'!$A$10</c:f>
              <c:strCache>
                <c:ptCount val="1"/>
                <c:pt idx="0">
                  <c:v>Exzellenzcluster</c:v>
                </c:pt>
              </c:strCache>
            </c:strRef>
          </c:tx>
          <c:spPr>
            <a:solidFill>
              <a:srgbClr val="9C9C9C"/>
            </a:solidFill>
          </c:spPr>
          <c:invertIfNegative val="0"/>
          <c:cat>
            <c:numRef>
              <c:f>'2011'!$I$7:$M$7</c:f>
              <c:numCache>
                <c:formatCode>General</c:formatCode>
                <c:ptCount val="5"/>
                <c:pt idx="0">
                  <c:v>2013</c:v>
                </c:pt>
                <c:pt idx="1">
                  <c:v>2014</c:v>
                </c:pt>
                <c:pt idx="2">
                  <c:v>2015</c:v>
                </c:pt>
                <c:pt idx="3">
                  <c:v>2016</c:v>
                </c:pt>
                <c:pt idx="4">
                  <c:v>2017</c:v>
                </c:pt>
              </c:numCache>
            </c:numRef>
          </c:cat>
          <c:val>
            <c:numRef>
              <c:f>'2011'!$I$10:$M$10</c:f>
              <c:numCache>
                <c:formatCode>General</c:formatCode>
                <c:ptCount val="5"/>
                <c:pt idx="0">
                  <c:v>18.899999999999999</c:v>
                </c:pt>
                <c:pt idx="1">
                  <c:v>17</c:v>
                </c:pt>
                <c:pt idx="2">
                  <c:v>13.5877</c:v>
                </c:pt>
                <c:pt idx="3">
                  <c:v>12.100899999999999</c:v>
                </c:pt>
                <c:pt idx="4">
                  <c:v>9.1674000000000007</c:v>
                </c:pt>
              </c:numCache>
            </c:numRef>
          </c:val>
        </c:ser>
        <c:dLbls>
          <c:showLegendKey val="0"/>
          <c:showVal val="0"/>
          <c:showCatName val="0"/>
          <c:showSerName val="0"/>
          <c:showPercent val="0"/>
          <c:showBubbleSize val="0"/>
        </c:dLbls>
        <c:gapWidth val="50"/>
        <c:overlap val="100"/>
        <c:axId val="50575232"/>
        <c:axId val="50576768"/>
      </c:barChart>
      <c:catAx>
        <c:axId val="50575232"/>
        <c:scaling>
          <c:orientation val="minMax"/>
        </c:scaling>
        <c:delete val="0"/>
        <c:axPos val="b"/>
        <c:numFmt formatCode="General" sourceLinked="1"/>
        <c:majorTickMark val="none"/>
        <c:minorTickMark val="none"/>
        <c:tickLblPos val="nextTo"/>
        <c:spPr>
          <a:ln w="15875"/>
        </c:spPr>
        <c:txPr>
          <a:bodyPr/>
          <a:lstStyle/>
          <a:p>
            <a:pPr algn="ctr">
              <a:defRPr lang="en-US" sz="1000" b="0" i="0" u="none" strike="noStrike" kern="1200" baseline="0">
                <a:solidFill>
                  <a:schemeClr val="tx1">
                    <a:lumMod val="65000"/>
                    <a:lumOff val="35000"/>
                  </a:schemeClr>
                </a:solidFill>
                <a:latin typeface="+mn-lt"/>
                <a:ea typeface="Syntax"/>
                <a:cs typeface="Syntax"/>
              </a:defRPr>
            </a:pPr>
            <a:endParaRPr lang="de-DE"/>
          </a:p>
        </c:txPr>
        <c:crossAx val="50576768"/>
        <c:crosses val="autoZero"/>
        <c:auto val="1"/>
        <c:lblAlgn val="ctr"/>
        <c:lblOffset val="100"/>
        <c:noMultiLvlLbl val="0"/>
      </c:catAx>
      <c:valAx>
        <c:axId val="50576768"/>
        <c:scaling>
          <c:orientation val="minMax"/>
        </c:scaling>
        <c:delete val="0"/>
        <c:axPos val="l"/>
        <c:majorGridlines>
          <c:spPr>
            <a:ln w="9525">
              <a:solidFill>
                <a:schemeClr val="bg1">
                  <a:lumMod val="65000"/>
                </a:schemeClr>
              </a:solidFill>
              <a:prstDash val="sysDot"/>
            </a:ln>
          </c:spPr>
        </c:majorGridlines>
        <c:numFmt formatCode="General" sourceLinked="1"/>
        <c:majorTickMark val="out"/>
        <c:minorTickMark val="none"/>
        <c:tickLblPos val="nextTo"/>
        <c:spPr>
          <a:ln>
            <a:noFill/>
          </a:ln>
        </c:spPr>
        <c:txPr>
          <a:bodyPr/>
          <a:lstStyle/>
          <a:p>
            <a:pPr algn="ctr">
              <a:defRPr lang="en-US" sz="1000" b="0" i="0" u="none" strike="noStrike" kern="1200" baseline="0">
                <a:solidFill>
                  <a:schemeClr val="tx1">
                    <a:lumMod val="65000"/>
                    <a:lumOff val="35000"/>
                  </a:schemeClr>
                </a:solidFill>
                <a:latin typeface="+mn-lt"/>
                <a:ea typeface="Syntax"/>
                <a:cs typeface="Syntax"/>
              </a:defRPr>
            </a:pPr>
            <a:endParaRPr lang="de-DE"/>
          </a:p>
        </c:txPr>
        <c:crossAx val="50575232"/>
        <c:crosses val="autoZero"/>
        <c:crossBetween val="between"/>
      </c:valAx>
    </c:plotArea>
    <c:plotVisOnly val="1"/>
    <c:dispBlanksAs val="gap"/>
    <c:showDLblsOverMax val="0"/>
  </c:chart>
  <c:spPr>
    <a:ln>
      <a:noFill/>
    </a:ln>
  </c:spPr>
  <c:txPr>
    <a:bodyPr/>
    <a:lstStyle/>
    <a:p>
      <a:pPr>
        <a:defRPr sz="1000">
          <a:latin typeface="Syntax" pitchFamily="34" charset="0"/>
        </a:defRPr>
      </a:pPr>
      <a:endParaRPr lang="de-DE"/>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21979166666668"/>
          <c:y val="0.10414849507179233"/>
          <c:w val="0.8818759259259259"/>
          <c:h val="0.77906518438625427"/>
        </c:manualLayout>
      </c:layout>
      <c:barChart>
        <c:barDir val="col"/>
        <c:grouping val="stacked"/>
        <c:varyColors val="0"/>
        <c:ser>
          <c:idx val="1"/>
          <c:order val="0"/>
          <c:tx>
            <c:strRef>
              <c:f>Ausgaben!$B$3</c:f>
              <c:strCache>
                <c:ptCount val="1"/>
                <c:pt idx="0">
                  <c:v>Zuschuss</c:v>
                </c:pt>
              </c:strCache>
            </c:strRef>
          </c:tx>
          <c:spPr>
            <a:solidFill>
              <a:srgbClr val="00549F"/>
            </a:solidFill>
            <a:ln w="17265">
              <a:noFill/>
              <a:prstDash val="solid"/>
            </a:ln>
          </c:spPr>
          <c:invertIfNegative val="0"/>
          <c:dLbls>
            <c:txPr>
              <a:bodyPr/>
              <a:lstStyle/>
              <a:p>
                <a:pPr>
                  <a:defRPr sz="1000" b="0">
                    <a:solidFill>
                      <a:schemeClr val="bg1"/>
                    </a:solidFill>
                    <a:latin typeface="+mn-lt"/>
                  </a:defRPr>
                </a:pPr>
                <a:endParaRPr lang="de-DE"/>
              </a:p>
            </c:txPr>
            <c:dLblPos val="ctr"/>
            <c:showLegendKey val="0"/>
            <c:showVal val="1"/>
            <c:showCatName val="0"/>
            <c:showSerName val="0"/>
            <c:showPercent val="0"/>
            <c:showBubbleSize val="0"/>
            <c:showLeaderLines val="0"/>
          </c:dLbls>
          <c:cat>
            <c:numRef>
              <c:f>Ausgaben!$A$4:$A$11</c:f>
              <c:numCache>
                <c:formatCode>General</c:formatCode>
                <c:ptCount val="8"/>
                <c:pt idx="0">
                  <c:v>2009</c:v>
                </c:pt>
                <c:pt idx="1">
                  <c:v>2010</c:v>
                </c:pt>
                <c:pt idx="2">
                  <c:v>2011</c:v>
                </c:pt>
                <c:pt idx="3">
                  <c:v>2012</c:v>
                </c:pt>
                <c:pt idx="4">
                  <c:v>2013</c:v>
                </c:pt>
                <c:pt idx="5">
                  <c:v>2014</c:v>
                </c:pt>
                <c:pt idx="6">
                  <c:v>2015</c:v>
                </c:pt>
                <c:pt idx="7">
                  <c:v>2016</c:v>
                </c:pt>
              </c:numCache>
            </c:numRef>
          </c:cat>
          <c:val>
            <c:numRef>
              <c:f>Ausgaben!$B$4:$B$11</c:f>
              <c:numCache>
                <c:formatCode>#,##0</c:formatCode>
                <c:ptCount val="8"/>
                <c:pt idx="0">
                  <c:v>396.2</c:v>
                </c:pt>
                <c:pt idx="1">
                  <c:v>411.6</c:v>
                </c:pt>
                <c:pt idx="2">
                  <c:v>413.3</c:v>
                </c:pt>
                <c:pt idx="3">
                  <c:v>423.2</c:v>
                </c:pt>
                <c:pt idx="4">
                  <c:v>438.9</c:v>
                </c:pt>
                <c:pt idx="5">
                  <c:v>445.86</c:v>
                </c:pt>
                <c:pt idx="6">
                  <c:v>461</c:v>
                </c:pt>
                <c:pt idx="7">
                  <c:v>481.3</c:v>
                </c:pt>
              </c:numCache>
            </c:numRef>
          </c:val>
        </c:ser>
        <c:ser>
          <c:idx val="2"/>
          <c:order val="1"/>
          <c:tx>
            <c:strRef>
              <c:f>Ausgaben!$C$3</c:f>
              <c:strCache>
                <c:ptCount val="1"/>
                <c:pt idx="0">
                  <c:v>Sondermittel für die Lehre*</c:v>
                </c:pt>
              </c:strCache>
            </c:strRef>
          </c:tx>
          <c:spPr>
            <a:solidFill>
              <a:srgbClr val="407FB7"/>
            </a:solidFill>
            <a:ln w="17265">
              <a:noFill/>
              <a:prstDash val="solid"/>
            </a:ln>
          </c:spPr>
          <c:invertIfNegative val="0"/>
          <c:dLbls>
            <c:txPr>
              <a:bodyPr/>
              <a:lstStyle/>
              <a:p>
                <a:pPr>
                  <a:defRPr sz="1000" b="0">
                    <a:solidFill>
                      <a:schemeClr val="bg1"/>
                    </a:solidFill>
                    <a:latin typeface="+mn-lt"/>
                  </a:defRPr>
                </a:pPr>
                <a:endParaRPr lang="de-DE"/>
              </a:p>
            </c:txPr>
            <c:dLblPos val="ctr"/>
            <c:showLegendKey val="0"/>
            <c:showVal val="1"/>
            <c:showCatName val="0"/>
            <c:showSerName val="0"/>
            <c:showPercent val="0"/>
            <c:showBubbleSize val="0"/>
            <c:showLeaderLines val="0"/>
          </c:dLbls>
          <c:cat>
            <c:numRef>
              <c:f>Ausgaben!$A$4:$A$11</c:f>
              <c:numCache>
                <c:formatCode>General</c:formatCode>
                <c:ptCount val="8"/>
                <c:pt idx="0">
                  <c:v>2009</c:v>
                </c:pt>
                <c:pt idx="1">
                  <c:v>2010</c:v>
                </c:pt>
                <c:pt idx="2">
                  <c:v>2011</c:v>
                </c:pt>
                <c:pt idx="3">
                  <c:v>2012</c:v>
                </c:pt>
                <c:pt idx="4">
                  <c:v>2013</c:v>
                </c:pt>
                <c:pt idx="5">
                  <c:v>2014</c:v>
                </c:pt>
                <c:pt idx="6">
                  <c:v>2015</c:v>
                </c:pt>
                <c:pt idx="7">
                  <c:v>2016</c:v>
                </c:pt>
              </c:numCache>
            </c:numRef>
          </c:cat>
          <c:val>
            <c:numRef>
              <c:f>Ausgaben!$C$4:$C$11</c:f>
              <c:numCache>
                <c:formatCode>#,##0</c:formatCode>
                <c:ptCount val="8"/>
                <c:pt idx="0">
                  <c:v>25.2</c:v>
                </c:pt>
                <c:pt idx="1">
                  <c:v>27.3</c:v>
                </c:pt>
                <c:pt idx="2">
                  <c:v>32</c:v>
                </c:pt>
                <c:pt idx="3">
                  <c:v>50.9</c:v>
                </c:pt>
                <c:pt idx="4">
                  <c:v>56.1</c:v>
                </c:pt>
                <c:pt idx="5">
                  <c:v>63.3</c:v>
                </c:pt>
                <c:pt idx="6">
                  <c:v>71</c:v>
                </c:pt>
                <c:pt idx="7">
                  <c:v>93</c:v>
                </c:pt>
              </c:numCache>
            </c:numRef>
          </c:val>
        </c:ser>
        <c:ser>
          <c:idx val="0"/>
          <c:order val="2"/>
          <c:tx>
            <c:strRef>
              <c:f>Ausgaben!$D$3</c:f>
              <c:strCache>
                <c:ptCount val="1"/>
                <c:pt idx="0">
                  <c:v>Drittmittel</c:v>
                </c:pt>
              </c:strCache>
            </c:strRef>
          </c:tx>
          <c:spPr>
            <a:solidFill>
              <a:srgbClr val="8EBAE5"/>
            </a:solidFill>
          </c:spPr>
          <c:invertIfNegative val="0"/>
          <c:dLbls>
            <c:txPr>
              <a:bodyPr/>
              <a:lstStyle/>
              <a:p>
                <a:pPr>
                  <a:defRPr sz="1000" b="0">
                    <a:solidFill>
                      <a:schemeClr val="bg1"/>
                    </a:solidFill>
                    <a:latin typeface="+mn-lt"/>
                  </a:defRPr>
                </a:pPr>
                <a:endParaRPr lang="de-DE"/>
              </a:p>
            </c:txPr>
            <c:dLblPos val="ctr"/>
            <c:showLegendKey val="0"/>
            <c:showVal val="1"/>
            <c:showCatName val="0"/>
            <c:showSerName val="0"/>
            <c:showPercent val="0"/>
            <c:showBubbleSize val="0"/>
            <c:showLeaderLines val="0"/>
          </c:dLbls>
          <c:cat>
            <c:numRef>
              <c:f>Ausgaben!$A$4:$A$11</c:f>
              <c:numCache>
                <c:formatCode>General</c:formatCode>
                <c:ptCount val="8"/>
                <c:pt idx="0">
                  <c:v>2009</c:v>
                </c:pt>
                <c:pt idx="1">
                  <c:v>2010</c:v>
                </c:pt>
                <c:pt idx="2">
                  <c:v>2011</c:v>
                </c:pt>
                <c:pt idx="3">
                  <c:v>2012</c:v>
                </c:pt>
                <c:pt idx="4">
                  <c:v>2013</c:v>
                </c:pt>
                <c:pt idx="5">
                  <c:v>2014</c:v>
                </c:pt>
                <c:pt idx="6">
                  <c:v>2015</c:v>
                </c:pt>
                <c:pt idx="7">
                  <c:v>2016</c:v>
                </c:pt>
              </c:numCache>
            </c:numRef>
          </c:cat>
          <c:val>
            <c:numRef>
              <c:f>Ausgaben!$D$4:$D$11</c:f>
              <c:numCache>
                <c:formatCode>#,##0</c:formatCode>
                <c:ptCount val="8"/>
                <c:pt idx="0">
                  <c:v>226.6</c:v>
                </c:pt>
                <c:pt idx="1">
                  <c:v>258.3</c:v>
                </c:pt>
                <c:pt idx="2">
                  <c:v>313.60000000000002</c:v>
                </c:pt>
                <c:pt idx="3">
                  <c:v>320.89999999999998</c:v>
                </c:pt>
                <c:pt idx="4">
                  <c:v>353.7</c:v>
                </c:pt>
                <c:pt idx="5">
                  <c:v>330.4</c:v>
                </c:pt>
                <c:pt idx="6">
                  <c:v>337</c:v>
                </c:pt>
                <c:pt idx="7">
                  <c:v>325.7</c:v>
                </c:pt>
              </c:numCache>
            </c:numRef>
          </c:val>
        </c:ser>
        <c:dLbls>
          <c:dLblPos val="ctr"/>
          <c:showLegendKey val="0"/>
          <c:showVal val="1"/>
          <c:showCatName val="0"/>
          <c:showSerName val="0"/>
          <c:showPercent val="0"/>
          <c:showBubbleSize val="0"/>
        </c:dLbls>
        <c:gapWidth val="59"/>
        <c:overlap val="100"/>
        <c:axId val="116754688"/>
        <c:axId val="116768768"/>
      </c:barChart>
      <c:catAx>
        <c:axId val="116754688"/>
        <c:scaling>
          <c:orientation val="minMax"/>
        </c:scaling>
        <c:delete val="0"/>
        <c:axPos val="b"/>
        <c:numFmt formatCode="General" sourceLinked="1"/>
        <c:majorTickMark val="none"/>
        <c:minorTickMark val="none"/>
        <c:tickLblPos val="nextTo"/>
        <c:spPr>
          <a:ln w="4316">
            <a:solidFill>
              <a:srgbClr val="CFD1D2"/>
            </a:solidFill>
            <a:prstDash val="solid"/>
          </a:ln>
        </c:spPr>
        <c:txPr>
          <a:bodyPr rot="0" vert="horz"/>
          <a:lstStyle/>
          <a:p>
            <a:pPr>
              <a:defRPr sz="1000" b="0" i="0" u="none" strike="noStrike" baseline="0">
                <a:solidFill>
                  <a:schemeClr val="tx1">
                    <a:lumMod val="65000"/>
                    <a:lumOff val="35000"/>
                  </a:schemeClr>
                </a:solidFill>
                <a:latin typeface="Arial"/>
                <a:ea typeface="Arial"/>
                <a:cs typeface="Arial"/>
              </a:defRPr>
            </a:pPr>
            <a:endParaRPr lang="de-DE"/>
          </a:p>
        </c:txPr>
        <c:crossAx val="116768768"/>
        <c:crosses val="autoZero"/>
        <c:auto val="1"/>
        <c:lblAlgn val="ctr"/>
        <c:lblOffset val="100"/>
        <c:tickLblSkip val="1"/>
        <c:tickMarkSkip val="1"/>
        <c:noMultiLvlLbl val="0"/>
      </c:catAx>
      <c:valAx>
        <c:axId val="116768768"/>
        <c:scaling>
          <c:orientation val="minMax"/>
          <c:min val="0"/>
        </c:scaling>
        <c:delete val="0"/>
        <c:axPos val="l"/>
        <c:majorGridlines>
          <c:spPr>
            <a:ln w="9525">
              <a:solidFill>
                <a:schemeClr val="bg1">
                  <a:lumMod val="65000"/>
                </a:schemeClr>
              </a:solidFill>
              <a:prstDash val="sysDot"/>
            </a:ln>
          </c:spPr>
        </c:majorGridlines>
        <c:numFmt formatCode="0" sourceLinked="0"/>
        <c:majorTickMark val="out"/>
        <c:minorTickMark val="none"/>
        <c:tickLblPos val="nextTo"/>
        <c:spPr>
          <a:ln w="4316">
            <a:noFill/>
            <a:prstDash val="solid"/>
          </a:ln>
        </c:spPr>
        <c:txPr>
          <a:bodyPr rot="0" vert="horz"/>
          <a:lstStyle/>
          <a:p>
            <a:pPr>
              <a:defRPr sz="1000" b="0" i="0" u="none" strike="noStrike" baseline="0">
                <a:solidFill>
                  <a:schemeClr val="tx1">
                    <a:lumMod val="65000"/>
                    <a:lumOff val="35000"/>
                  </a:schemeClr>
                </a:solidFill>
                <a:latin typeface="Arial"/>
                <a:ea typeface="Arial"/>
                <a:cs typeface="Arial"/>
              </a:defRPr>
            </a:pPr>
            <a:endParaRPr lang="de-DE"/>
          </a:p>
        </c:txPr>
        <c:crossAx val="116754688"/>
        <c:crosses val="autoZero"/>
        <c:crossBetween val="between"/>
      </c:valAx>
      <c:spPr>
        <a:noFill/>
        <a:ln w="17265">
          <a:noFill/>
          <a:prstDash val="solid"/>
        </a:ln>
      </c:spPr>
    </c:plotArea>
    <c:plotVisOnly val="1"/>
    <c:dispBlanksAs val="gap"/>
    <c:showDLblsOverMax val="0"/>
  </c:chart>
  <c:spPr>
    <a:noFill/>
    <a:ln>
      <a:noFill/>
    </a:ln>
  </c:spPr>
  <c:txPr>
    <a:bodyPr/>
    <a:lstStyle/>
    <a:p>
      <a:pPr>
        <a:defRPr sz="2039" b="1" i="0" u="none" strike="noStrike" baseline="0">
          <a:solidFill>
            <a:schemeClr val="tx1"/>
          </a:solidFill>
          <a:latin typeface="Arial"/>
          <a:ea typeface="Arial"/>
          <a:cs typeface="Arial"/>
        </a:defRPr>
      </a:pPr>
      <a:endParaRPr lang="de-DE"/>
    </a:p>
  </c:txPr>
  <c:externalData r:id="rId1">
    <c:autoUpdate val="0"/>
  </c:externalData>
  <c:userShapes r:id="rId2"/>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4435878965512972E-2"/>
          <c:y val="6.6518190700614974E-2"/>
          <c:w val="0.90975486691982044"/>
          <c:h val="0.84114428981362688"/>
        </c:manualLayout>
      </c:layout>
      <c:barChart>
        <c:barDir val="col"/>
        <c:grouping val="stacked"/>
        <c:varyColors val="0"/>
        <c:ser>
          <c:idx val="0"/>
          <c:order val="0"/>
          <c:tx>
            <c:strRef>
              <c:f>'Daten 1.1n'!$C$1</c:f>
              <c:strCache>
                <c:ptCount val="1"/>
                <c:pt idx="0">
                  <c:v>Drittmittel (ohne DFG)</c:v>
                </c:pt>
              </c:strCache>
            </c:strRef>
          </c:tx>
          <c:spPr>
            <a:solidFill>
              <a:srgbClr val="00549F"/>
            </a:solidFill>
          </c:spPr>
          <c:invertIfNegative val="0"/>
          <c:cat>
            <c:numRef>
              <c:f>'Daten 1.1n'!$A$22:$A$32</c:f>
              <c:numCache>
                <c:formatCode>General</c:formatCode>
                <c:ptCount val="11"/>
                <c:pt idx="0">
                  <c:v>2006</c:v>
                </c:pt>
                <c:pt idx="1">
                  <c:v>2007</c:v>
                </c:pt>
                <c:pt idx="2">
                  <c:v>2008</c:v>
                </c:pt>
                <c:pt idx="3">
                  <c:v>2009</c:v>
                </c:pt>
                <c:pt idx="4">
                  <c:v>2010</c:v>
                </c:pt>
                <c:pt idx="5">
                  <c:v>2011</c:v>
                </c:pt>
                <c:pt idx="6">
                  <c:v>2012</c:v>
                </c:pt>
                <c:pt idx="7">
                  <c:v>2013</c:v>
                </c:pt>
                <c:pt idx="8">
                  <c:v>2014</c:v>
                </c:pt>
                <c:pt idx="9">
                  <c:v>2015</c:v>
                </c:pt>
                <c:pt idx="10">
                  <c:v>2016</c:v>
                </c:pt>
              </c:numCache>
            </c:numRef>
          </c:cat>
          <c:val>
            <c:numRef>
              <c:f>'Daten 1.1n'!$C$22:$C$32</c:f>
              <c:numCache>
                <c:formatCode>#,##0</c:formatCode>
                <c:ptCount val="11"/>
                <c:pt idx="0">
                  <c:v>139</c:v>
                </c:pt>
                <c:pt idx="1">
                  <c:v>138.441</c:v>
                </c:pt>
                <c:pt idx="2">
                  <c:v>160.22899999999998</c:v>
                </c:pt>
                <c:pt idx="3">
                  <c:v>178.93799999999999</c:v>
                </c:pt>
                <c:pt idx="4">
                  <c:v>215.20000000000002</c:v>
                </c:pt>
                <c:pt idx="5">
                  <c:v>273.63299999999998</c:v>
                </c:pt>
                <c:pt idx="6">
                  <c:v>275.62299999999999</c:v>
                </c:pt>
                <c:pt idx="7">
                  <c:v>313</c:v>
                </c:pt>
                <c:pt idx="8">
                  <c:v>285.32499999999999</c:v>
                </c:pt>
                <c:pt idx="9">
                  <c:v>287.81400000000002</c:v>
                </c:pt>
                <c:pt idx="10" formatCode="0">
                  <c:v>281.66249147000036</c:v>
                </c:pt>
              </c:numCache>
            </c:numRef>
          </c:val>
        </c:ser>
        <c:ser>
          <c:idx val="1"/>
          <c:order val="1"/>
          <c:tx>
            <c:v>darunter DFG-koordinierte Programme*</c:v>
          </c:tx>
          <c:spPr>
            <a:solidFill>
              <a:srgbClr val="9C9C9C"/>
            </a:solidFill>
          </c:spPr>
          <c:invertIfNegative val="0"/>
          <c:cat>
            <c:numRef>
              <c:f>'Daten 1.1n'!$A$22:$A$32</c:f>
              <c:numCache>
                <c:formatCode>General</c:formatCode>
                <c:ptCount val="11"/>
                <c:pt idx="0">
                  <c:v>2006</c:v>
                </c:pt>
                <c:pt idx="1">
                  <c:v>2007</c:v>
                </c:pt>
                <c:pt idx="2">
                  <c:v>2008</c:v>
                </c:pt>
                <c:pt idx="3">
                  <c:v>2009</c:v>
                </c:pt>
                <c:pt idx="4">
                  <c:v>2010</c:v>
                </c:pt>
                <c:pt idx="5">
                  <c:v>2011</c:v>
                </c:pt>
                <c:pt idx="6">
                  <c:v>2012</c:v>
                </c:pt>
                <c:pt idx="7">
                  <c:v>2013</c:v>
                </c:pt>
                <c:pt idx="8">
                  <c:v>2014</c:v>
                </c:pt>
                <c:pt idx="9">
                  <c:v>2015</c:v>
                </c:pt>
                <c:pt idx="10">
                  <c:v>2016</c:v>
                </c:pt>
              </c:numCache>
            </c:numRef>
          </c:cat>
          <c:val>
            <c:numRef>
              <c:f>'Daten 1.1n'!$D$22:$D$32</c:f>
              <c:numCache>
                <c:formatCode>#,##0</c:formatCode>
                <c:ptCount val="11"/>
                <c:pt idx="0">
                  <c:v>15</c:v>
                </c:pt>
                <c:pt idx="1">
                  <c:v>23.409999999999997</c:v>
                </c:pt>
                <c:pt idx="2">
                  <c:v>33.637</c:v>
                </c:pt>
                <c:pt idx="3">
                  <c:v>47.662000000000006</c:v>
                </c:pt>
                <c:pt idx="4">
                  <c:v>43.1</c:v>
                </c:pt>
                <c:pt idx="5">
                  <c:v>40.366999999999997</c:v>
                </c:pt>
                <c:pt idx="6">
                  <c:v>45.241</c:v>
                </c:pt>
                <c:pt idx="7">
                  <c:v>41</c:v>
                </c:pt>
                <c:pt idx="8">
                  <c:v>45.024999999999999</c:v>
                </c:pt>
                <c:pt idx="9">
                  <c:v>49.142000000000003</c:v>
                </c:pt>
                <c:pt idx="10" formatCode="0">
                  <c:v>44.063695999999993</c:v>
                </c:pt>
              </c:numCache>
            </c:numRef>
          </c:val>
        </c:ser>
        <c:dLbls>
          <c:showLegendKey val="0"/>
          <c:showVal val="0"/>
          <c:showCatName val="0"/>
          <c:showSerName val="0"/>
          <c:showPercent val="0"/>
          <c:showBubbleSize val="0"/>
        </c:dLbls>
        <c:gapWidth val="39"/>
        <c:overlap val="100"/>
        <c:axId val="116830976"/>
        <c:axId val="116832512"/>
      </c:barChart>
      <c:catAx>
        <c:axId val="116830976"/>
        <c:scaling>
          <c:orientation val="minMax"/>
        </c:scaling>
        <c:delete val="0"/>
        <c:axPos val="b"/>
        <c:numFmt formatCode="General" sourceLinked="1"/>
        <c:majorTickMark val="none"/>
        <c:minorTickMark val="none"/>
        <c:tickLblPos val="nextTo"/>
        <c:txPr>
          <a:bodyPr/>
          <a:lstStyle/>
          <a:p>
            <a:pPr>
              <a:defRPr sz="1000" baseline="0">
                <a:solidFill>
                  <a:schemeClr val="tx1">
                    <a:lumMod val="65000"/>
                    <a:lumOff val="35000"/>
                  </a:schemeClr>
                </a:solidFill>
                <a:latin typeface="+mn-lt"/>
              </a:defRPr>
            </a:pPr>
            <a:endParaRPr lang="de-DE"/>
          </a:p>
        </c:txPr>
        <c:crossAx val="116832512"/>
        <c:crosses val="autoZero"/>
        <c:auto val="1"/>
        <c:lblAlgn val="ctr"/>
        <c:lblOffset val="100"/>
        <c:noMultiLvlLbl val="0"/>
      </c:catAx>
      <c:valAx>
        <c:axId val="116832512"/>
        <c:scaling>
          <c:orientation val="minMax"/>
        </c:scaling>
        <c:delete val="0"/>
        <c:axPos val="l"/>
        <c:majorGridlines>
          <c:spPr>
            <a:ln w="9525">
              <a:solidFill>
                <a:schemeClr val="bg1">
                  <a:lumMod val="65000"/>
                </a:schemeClr>
              </a:solidFill>
              <a:prstDash val="sysDot"/>
            </a:ln>
          </c:spPr>
        </c:majorGridlines>
        <c:numFmt formatCode="#,##0" sourceLinked="1"/>
        <c:majorTickMark val="out"/>
        <c:minorTickMark val="none"/>
        <c:tickLblPos val="nextTo"/>
        <c:spPr>
          <a:ln>
            <a:noFill/>
          </a:ln>
        </c:spPr>
        <c:txPr>
          <a:bodyPr/>
          <a:lstStyle/>
          <a:p>
            <a:pPr>
              <a:defRPr sz="1000" baseline="0">
                <a:solidFill>
                  <a:schemeClr val="tx1">
                    <a:lumMod val="65000"/>
                    <a:lumOff val="35000"/>
                  </a:schemeClr>
                </a:solidFill>
                <a:latin typeface="+mn-lt"/>
              </a:defRPr>
            </a:pPr>
            <a:endParaRPr lang="de-DE"/>
          </a:p>
        </c:txPr>
        <c:crossAx val="116830976"/>
        <c:crosses val="autoZero"/>
        <c:crossBetween val="between"/>
      </c:valAx>
    </c:plotArea>
    <c:plotVisOnly val="1"/>
    <c:dispBlanksAs val="gap"/>
    <c:showDLblsOverMax val="0"/>
  </c:chart>
  <c:spPr>
    <a:ln>
      <a:noFill/>
    </a:ln>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120541670794131E-2"/>
          <c:y val="4.0013685471030229E-2"/>
          <c:w val="0.94279606238361902"/>
          <c:h val="0.8809369284013"/>
        </c:manualLayout>
      </c:layout>
      <c:barChart>
        <c:barDir val="col"/>
        <c:grouping val="stacked"/>
        <c:varyColors val="0"/>
        <c:ser>
          <c:idx val="0"/>
          <c:order val="0"/>
          <c:tx>
            <c:strRef>
              <c:f>'Daten 1.1n'!$H$1</c:f>
              <c:strCache>
                <c:ptCount val="1"/>
                <c:pt idx="0">
                  <c:v>Drittmittel (ohne DFG)</c:v>
                </c:pt>
              </c:strCache>
            </c:strRef>
          </c:tx>
          <c:spPr>
            <a:solidFill>
              <a:srgbClr val="00549F"/>
            </a:solidFill>
          </c:spPr>
          <c:invertIfNegative val="0"/>
          <c:cat>
            <c:strRef>
              <c:f>'Daten 1.1n'!$F$2:$F$11</c:f>
              <c:strCache>
                <c:ptCount val="10"/>
                <c:pt idx="0">
                  <c:v>Fak. 1</c:v>
                </c:pt>
                <c:pt idx="1">
                  <c:v>Fak. 2</c:v>
                </c:pt>
                <c:pt idx="2">
                  <c:v>Fak. 3</c:v>
                </c:pt>
                <c:pt idx="3">
                  <c:v>Fak. 4</c:v>
                </c:pt>
                <c:pt idx="4">
                  <c:v>Fak. 5</c:v>
                </c:pt>
                <c:pt idx="5">
                  <c:v>Fak. 6</c:v>
                </c:pt>
                <c:pt idx="6">
                  <c:v>Fak. 7</c:v>
                </c:pt>
                <c:pt idx="7">
                  <c:v>Fak. 8</c:v>
                </c:pt>
                <c:pt idx="8">
                  <c:v>Fak. 10</c:v>
                </c:pt>
                <c:pt idx="9">
                  <c:v>Sonst.</c:v>
                </c:pt>
              </c:strCache>
            </c:strRef>
          </c:cat>
          <c:val>
            <c:numRef>
              <c:f>'Daten 1.1n'!$H$2:$H$11</c:f>
              <c:numCache>
                <c:formatCode>#,##0</c:formatCode>
                <c:ptCount val="10"/>
                <c:pt idx="0">
                  <c:v>48.556405549239017</c:v>
                </c:pt>
                <c:pt idx="1">
                  <c:v>1.8226202999999999</c:v>
                </c:pt>
                <c:pt idx="2">
                  <c:v>16.593672162056009</c:v>
                </c:pt>
                <c:pt idx="3">
                  <c:v>107.86113676601624</c:v>
                </c:pt>
                <c:pt idx="4">
                  <c:v>24.027148675065011</c:v>
                </c:pt>
                <c:pt idx="5">
                  <c:v>33.399739001601027</c:v>
                </c:pt>
                <c:pt idx="6">
                  <c:v>3.8824073099840004</c:v>
                </c:pt>
                <c:pt idx="7">
                  <c:v>6.0896223715999991</c:v>
                </c:pt>
                <c:pt idx="8">
                  <c:v>31.246133870000001</c:v>
                </c:pt>
                <c:pt idx="9">
                  <c:v>9.2110100860900062</c:v>
                </c:pt>
              </c:numCache>
            </c:numRef>
          </c:val>
        </c:ser>
        <c:ser>
          <c:idx val="1"/>
          <c:order val="1"/>
          <c:tx>
            <c:v>darunter DFG-koordinierte Programme*</c:v>
          </c:tx>
          <c:spPr>
            <a:solidFill>
              <a:srgbClr val="9C9C9C"/>
            </a:solidFill>
          </c:spPr>
          <c:invertIfNegative val="0"/>
          <c:cat>
            <c:strRef>
              <c:f>'Daten 1.1n'!$F$2:$F$11</c:f>
              <c:strCache>
                <c:ptCount val="10"/>
                <c:pt idx="0">
                  <c:v>Fak. 1</c:v>
                </c:pt>
                <c:pt idx="1">
                  <c:v>Fak. 2</c:v>
                </c:pt>
                <c:pt idx="2">
                  <c:v>Fak. 3</c:v>
                </c:pt>
                <c:pt idx="3">
                  <c:v>Fak. 4</c:v>
                </c:pt>
                <c:pt idx="4">
                  <c:v>Fak. 5</c:v>
                </c:pt>
                <c:pt idx="5">
                  <c:v>Fak. 6</c:v>
                </c:pt>
                <c:pt idx="6">
                  <c:v>Fak. 7</c:v>
                </c:pt>
                <c:pt idx="7">
                  <c:v>Fak. 8</c:v>
                </c:pt>
                <c:pt idx="8">
                  <c:v>Fak. 10</c:v>
                </c:pt>
                <c:pt idx="9">
                  <c:v>Sonst.</c:v>
                </c:pt>
              </c:strCache>
            </c:strRef>
          </c:cat>
          <c:val>
            <c:numRef>
              <c:f>'Daten 1.1n'!$I$2:$I$11</c:f>
              <c:numCache>
                <c:formatCode>#,##0</c:formatCode>
                <c:ptCount val="10"/>
                <c:pt idx="0">
                  <c:v>8.6611947283490007</c:v>
                </c:pt>
                <c:pt idx="1">
                  <c:v>6.3995690000000008E-2</c:v>
                </c:pt>
                <c:pt idx="2">
                  <c:v>0.38929083999999997</c:v>
                </c:pt>
                <c:pt idx="3">
                  <c:v>16.26949995</c:v>
                </c:pt>
                <c:pt idx="4">
                  <c:v>3.29444216</c:v>
                </c:pt>
                <c:pt idx="5">
                  <c:v>1.2755898999999999</c:v>
                </c:pt>
                <c:pt idx="6">
                  <c:v>0.80080324999999997</c:v>
                </c:pt>
                <c:pt idx="7">
                  <c:v>1.06033917</c:v>
                </c:pt>
                <c:pt idx="8">
                  <c:v>3.6585501000000011</c:v>
                </c:pt>
                <c:pt idx="9">
                  <c:v>7.5625855900000012</c:v>
                </c:pt>
              </c:numCache>
            </c:numRef>
          </c:val>
        </c:ser>
        <c:dLbls>
          <c:showLegendKey val="0"/>
          <c:showVal val="0"/>
          <c:showCatName val="0"/>
          <c:showSerName val="0"/>
          <c:showPercent val="0"/>
          <c:showBubbleSize val="0"/>
        </c:dLbls>
        <c:gapWidth val="66"/>
        <c:overlap val="100"/>
        <c:axId val="119155328"/>
        <c:axId val="119161216"/>
      </c:barChart>
      <c:catAx>
        <c:axId val="119155328"/>
        <c:scaling>
          <c:orientation val="minMax"/>
        </c:scaling>
        <c:delete val="0"/>
        <c:axPos val="b"/>
        <c:majorTickMark val="none"/>
        <c:minorTickMark val="none"/>
        <c:tickLblPos val="nextTo"/>
        <c:txPr>
          <a:bodyPr/>
          <a:lstStyle/>
          <a:p>
            <a:pPr>
              <a:defRPr sz="1000" baseline="0">
                <a:solidFill>
                  <a:srgbClr val="646567"/>
                </a:solidFill>
                <a:latin typeface="Arial" panose="020B0604020202020204" pitchFamily="34" charset="0"/>
                <a:cs typeface="Arial" panose="020B0604020202020204" pitchFamily="34" charset="0"/>
              </a:defRPr>
            </a:pPr>
            <a:endParaRPr lang="de-DE"/>
          </a:p>
        </c:txPr>
        <c:crossAx val="119161216"/>
        <c:crosses val="autoZero"/>
        <c:auto val="1"/>
        <c:lblAlgn val="ctr"/>
        <c:lblOffset val="100"/>
        <c:noMultiLvlLbl val="0"/>
      </c:catAx>
      <c:valAx>
        <c:axId val="119161216"/>
        <c:scaling>
          <c:orientation val="minMax"/>
        </c:scaling>
        <c:delete val="0"/>
        <c:axPos val="l"/>
        <c:majorGridlines>
          <c:spPr>
            <a:ln w="9525">
              <a:solidFill>
                <a:schemeClr val="bg1">
                  <a:lumMod val="65000"/>
                </a:schemeClr>
              </a:solidFill>
              <a:prstDash val="sysDot"/>
            </a:ln>
          </c:spPr>
        </c:majorGridlines>
        <c:numFmt formatCode="#,##0" sourceLinked="1"/>
        <c:majorTickMark val="out"/>
        <c:minorTickMark val="none"/>
        <c:tickLblPos val="nextTo"/>
        <c:spPr>
          <a:ln>
            <a:noFill/>
          </a:ln>
        </c:spPr>
        <c:txPr>
          <a:bodyPr/>
          <a:lstStyle/>
          <a:p>
            <a:pPr>
              <a:defRPr sz="1000" baseline="0">
                <a:solidFill>
                  <a:srgbClr val="646567"/>
                </a:solidFill>
                <a:latin typeface="Arial" panose="020B0604020202020204" pitchFamily="34" charset="0"/>
                <a:cs typeface="Arial" panose="020B0604020202020204" pitchFamily="34" charset="0"/>
              </a:defRPr>
            </a:pPr>
            <a:endParaRPr lang="de-DE"/>
          </a:p>
        </c:txPr>
        <c:crossAx val="119155328"/>
        <c:crosses val="autoZero"/>
        <c:crossBetween val="between"/>
      </c:valAx>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64579017557316"/>
          <c:y val="3.222210654945401E-2"/>
          <c:w val="0.88584106951140262"/>
          <c:h val="0.80937499999999996"/>
        </c:manualLayout>
      </c:layout>
      <c:barChart>
        <c:barDir val="col"/>
        <c:grouping val="stacked"/>
        <c:varyColors val="0"/>
        <c:ser>
          <c:idx val="0"/>
          <c:order val="0"/>
          <c:tx>
            <c:strRef>
              <c:f>Tabelle1!$C$3</c:f>
              <c:strCache>
                <c:ptCount val="1"/>
                <c:pt idx="0">
                  <c:v>Fachanfänger</c:v>
                </c:pt>
              </c:strCache>
            </c:strRef>
          </c:tx>
          <c:spPr>
            <a:solidFill>
              <a:schemeClr val="bg1">
                <a:lumMod val="50000"/>
              </a:schemeClr>
            </a:solidFill>
            <a:ln w="12700">
              <a:noFill/>
              <a:prstDash val="solid"/>
            </a:ln>
          </c:spPr>
          <c:invertIfNegative val="0"/>
          <c:dLbls>
            <c:dLbl>
              <c:idx val="0"/>
              <c:layout>
                <c:manualLayout>
                  <c:x val="1.5131403130246471E-3"/>
                  <c:y val="-8.0741358250837017E-2"/>
                </c:manualLayout>
              </c:layout>
              <c:showLegendKey val="0"/>
              <c:showVal val="1"/>
              <c:showCatName val="0"/>
              <c:showSerName val="0"/>
              <c:showPercent val="0"/>
              <c:showBubbleSize val="0"/>
            </c:dLbl>
            <c:dLbl>
              <c:idx val="1"/>
              <c:layout>
                <c:manualLayout>
                  <c:x val="-2.7740585277176881E-17"/>
                  <c:y val="-4.0370679125418509E-2"/>
                </c:manualLayout>
              </c:layout>
              <c:showLegendKey val="0"/>
              <c:showVal val="1"/>
              <c:showCatName val="0"/>
              <c:showSerName val="0"/>
              <c:showPercent val="0"/>
              <c:showBubbleSize val="0"/>
            </c:dLbl>
            <c:dLbl>
              <c:idx val="2"/>
              <c:layout>
                <c:manualLayout>
                  <c:x val="0"/>
                  <c:y val="-5.0463348906773134E-2"/>
                </c:manualLayout>
              </c:layout>
              <c:showLegendKey val="0"/>
              <c:showVal val="1"/>
              <c:showCatName val="0"/>
              <c:showSerName val="0"/>
              <c:showPercent val="0"/>
              <c:showBubbleSize val="0"/>
            </c:dLbl>
            <c:dLbl>
              <c:idx val="3"/>
              <c:layout>
                <c:manualLayout>
                  <c:x val="0"/>
                  <c:y val="-0.1110193675949009"/>
                </c:manualLayout>
              </c:layout>
              <c:showLegendKey val="0"/>
              <c:showVal val="1"/>
              <c:showCatName val="0"/>
              <c:showSerName val="0"/>
              <c:showPercent val="0"/>
              <c:showBubbleSize val="0"/>
            </c:dLbl>
            <c:dLbl>
              <c:idx val="4"/>
              <c:layout>
                <c:manualLayout>
                  <c:x val="0"/>
                  <c:y val="-6.0556018688127759E-2"/>
                </c:manualLayout>
              </c:layout>
              <c:showLegendKey val="0"/>
              <c:showVal val="1"/>
              <c:showCatName val="0"/>
              <c:showSerName val="0"/>
              <c:showPercent val="0"/>
              <c:showBubbleSize val="0"/>
            </c:dLbl>
            <c:dLbl>
              <c:idx val="5"/>
              <c:layout>
                <c:manualLayout>
                  <c:x val="0"/>
                  <c:y val="-5.7191795427676217E-2"/>
                </c:manualLayout>
              </c:layout>
              <c:showLegendKey val="0"/>
              <c:showVal val="1"/>
              <c:showCatName val="0"/>
              <c:showSerName val="0"/>
              <c:showPercent val="0"/>
              <c:showBubbleSize val="0"/>
            </c:dLbl>
            <c:dLbl>
              <c:idx val="6"/>
              <c:layout>
                <c:manualLayout>
                  <c:x val="0"/>
                  <c:y val="-5.0463348906773134E-2"/>
                </c:manualLayout>
              </c:layout>
              <c:showLegendKey val="0"/>
              <c:showVal val="1"/>
              <c:showCatName val="0"/>
              <c:showSerName val="0"/>
              <c:showPercent val="0"/>
              <c:showBubbleSize val="0"/>
            </c:dLbl>
            <c:dLbl>
              <c:idx val="7"/>
              <c:layout>
                <c:manualLayout>
                  <c:x val="1.5131403130245363E-3"/>
                  <c:y val="-4.0370679125418509E-2"/>
                </c:manualLayout>
              </c:layout>
              <c:showLegendKey val="0"/>
              <c:showVal val="1"/>
              <c:showCatName val="0"/>
              <c:showSerName val="0"/>
              <c:showPercent val="0"/>
              <c:showBubbleSize val="0"/>
            </c:dLbl>
            <c:dLbl>
              <c:idx val="8"/>
              <c:layout>
                <c:manualLayout>
                  <c:x val="1.5130211681182208E-3"/>
                  <c:y val="-4.0370679125418509E-2"/>
                </c:manualLayout>
              </c:layout>
              <c:showLegendKey val="0"/>
              <c:showVal val="1"/>
              <c:showCatName val="0"/>
              <c:showSerName val="0"/>
              <c:showPercent val="0"/>
              <c:showBubbleSize val="0"/>
            </c:dLbl>
            <c:numFmt formatCode="#,##0" sourceLinked="0"/>
            <c:txPr>
              <a:bodyPr/>
              <a:lstStyle/>
              <a:p>
                <a:pPr>
                  <a:defRPr sz="1100" b="1">
                    <a:solidFill>
                      <a:schemeClr val="bg1"/>
                    </a:solidFill>
                  </a:defRPr>
                </a:pPr>
                <a:endParaRPr lang="de-DE"/>
              </a:p>
            </c:txPr>
            <c:showLegendKey val="0"/>
            <c:showVal val="1"/>
            <c:showCatName val="0"/>
            <c:showSerName val="0"/>
            <c:showPercent val="0"/>
            <c:showBubbleSize val="0"/>
            <c:showLeaderLines val="0"/>
          </c:dLbls>
          <c:cat>
            <c:strRef>
              <c:f>Tabelle1!$A$4:$A$12</c:f>
              <c:strCache>
                <c:ptCount val="9"/>
                <c:pt idx="0">
                  <c:v>Fak. 1</c:v>
                </c:pt>
                <c:pt idx="1">
                  <c:v>Fak. 2</c:v>
                </c:pt>
                <c:pt idx="2">
                  <c:v>Fak. 3</c:v>
                </c:pt>
                <c:pt idx="3">
                  <c:v>Fak. 4</c:v>
                </c:pt>
                <c:pt idx="4">
                  <c:v>Fak. 5</c:v>
                </c:pt>
                <c:pt idx="5">
                  <c:v>Fak. 6</c:v>
                </c:pt>
                <c:pt idx="6">
                  <c:v>Fak. 7</c:v>
                </c:pt>
                <c:pt idx="7">
                  <c:v>Fak. 8</c:v>
                </c:pt>
                <c:pt idx="8">
                  <c:v>Fak. 10</c:v>
                </c:pt>
              </c:strCache>
            </c:strRef>
          </c:cat>
          <c:val>
            <c:numRef>
              <c:f>Tabelle1!$C$4:$C$12</c:f>
              <c:numCache>
                <c:formatCode>General</c:formatCode>
                <c:ptCount val="9"/>
                <c:pt idx="0">
                  <c:v>2188</c:v>
                </c:pt>
                <c:pt idx="1">
                  <c:v>444</c:v>
                </c:pt>
                <c:pt idx="2">
                  <c:v>950</c:v>
                </c:pt>
                <c:pt idx="3">
                  <c:v>2884</c:v>
                </c:pt>
                <c:pt idx="4">
                  <c:v>1120</c:v>
                </c:pt>
                <c:pt idx="5">
                  <c:v>1307</c:v>
                </c:pt>
                <c:pt idx="6">
                  <c:v>1027</c:v>
                </c:pt>
                <c:pt idx="7">
                  <c:v>409</c:v>
                </c:pt>
                <c:pt idx="8">
                  <c:v>490</c:v>
                </c:pt>
              </c:numCache>
            </c:numRef>
          </c:val>
        </c:ser>
        <c:ser>
          <c:idx val="1"/>
          <c:order val="1"/>
          <c:tx>
            <c:strRef>
              <c:f>Tabelle1!$D$3</c:f>
              <c:strCache>
                <c:ptCount val="1"/>
                <c:pt idx="0">
                  <c:v>Gesamt ohne Fachanfänger</c:v>
                </c:pt>
              </c:strCache>
            </c:strRef>
          </c:tx>
          <c:spPr>
            <a:solidFill>
              <a:srgbClr val="004C91"/>
            </a:solidFill>
            <a:ln w="12700">
              <a:noFill/>
              <a:prstDash val="solid"/>
            </a:ln>
          </c:spPr>
          <c:invertIfNegative val="0"/>
          <c:cat>
            <c:strRef>
              <c:f>Tabelle1!$A$4:$A$12</c:f>
              <c:strCache>
                <c:ptCount val="9"/>
                <c:pt idx="0">
                  <c:v>Fak. 1</c:v>
                </c:pt>
                <c:pt idx="1">
                  <c:v>Fak. 2</c:v>
                </c:pt>
                <c:pt idx="2">
                  <c:v>Fak. 3</c:v>
                </c:pt>
                <c:pt idx="3">
                  <c:v>Fak. 4</c:v>
                </c:pt>
                <c:pt idx="4">
                  <c:v>Fak. 5</c:v>
                </c:pt>
                <c:pt idx="5">
                  <c:v>Fak. 6</c:v>
                </c:pt>
                <c:pt idx="6">
                  <c:v>Fak. 7</c:v>
                </c:pt>
                <c:pt idx="7">
                  <c:v>Fak. 8</c:v>
                </c:pt>
                <c:pt idx="8">
                  <c:v>Fak. 10</c:v>
                </c:pt>
              </c:strCache>
            </c:strRef>
          </c:cat>
          <c:val>
            <c:numRef>
              <c:f>Tabelle1!$D$4:$D$12</c:f>
              <c:numCache>
                <c:formatCode>General</c:formatCode>
                <c:ptCount val="9"/>
                <c:pt idx="0" formatCode="#,##0">
                  <c:v>6641</c:v>
                </c:pt>
                <c:pt idx="1">
                  <c:v>1127</c:v>
                </c:pt>
                <c:pt idx="2">
                  <c:v>3032</c:v>
                </c:pt>
                <c:pt idx="3">
                  <c:v>9689</c:v>
                </c:pt>
                <c:pt idx="4">
                  <c:v>3283</c:v>
                </c:pt>
                <c:pt idx="5">
                  <c:v>3327</c:v>
                </c:pt>
                <c:pt idx="6">
                  <c:v>2735</c:v>
                </c:pt>
                <c:pt idx="7">
                  <c:v>1285</c:v>
                </c:pt>
                <c:pt idx="8">
                  <c:v>2579</c:v>
                </c:pt>
              </c:numCache>
            </c:numRef>
          </c:val>
        </c:ser>
        <c:dLbls>
          <c:showLegendKey val="0"/>
          <c:showVal val="0"/>
          <c:showCatName val="0"/>
          <c:showSerName val="0"/>
          <c:showPercent val="0"/>
          <c:showBubbleSize val="0"/>
        </c:dLbls>
        <c:gapWidth val="50"/>
        <c:overlap val="100"/>
        <c:axId val="34237056"/>
        <c:axId val="34644352"/>
      </c:barChart>
      <c:catAx>
        <c:axId val="34237056"/>
        <c:scaling>
          <c:orientation val="minMax"/>
        </c:scaling>
        <c:delete val="0"/>
        <c:axPos val="b"/>
        <c:numFmt formatCode="General" sourceLinked="1"/>
        <c:majorTickMark val="none"/>
        <c:minorTickMark val="none"/>
        <c:tickLblPos val="nextTo"/>
        <c:spPr>
          <a:ln w="3175">
            <a:solidFill>
              <a:schemeClr val="tx1">
                <a:lumMod val="65000"/>
                <a:lumOff val="35000"/>
              </a:schemeClr>
            </a:solidFill>
            <a:prstDash val="solid"/>
          </a:ln>
        </c:spPr>
        <c:txPr>
          <a:bodyPr rot="0" vert="horz"/>
          <a:lstStyle/>
          <a:p>
            <a:pPr>
              <a:defRPr sz="1000" b="0" i="0" u="none" strike="noStrike" baseline="0">
                <a:solidFill>
                  <a:srgbClr val="646567"/>
                </a:solidFill>
                <a:latin typeface="Arial"/>
                <a:ea typeface="Arial"/>
                <a:cs typeface="Arial"/>
              </a:defRPr>
            </a:pPr>
            <a:endParaRPr lang="de-DE"/>
          </a:p>
        </c:txPr>
        <c:crossAx val="34644352"/>
        <c:crosses val="autoZero"/>
        <c:auto val="1"/>
        <c:lblAlgn val="ctr"/>
        <c:lblOffset val="100"/>
        <c:tickLblSkip val="1"/>
        <c:tickMarkSkip val="1"/>
        <c:noMultiLvlLbl val="0"/>
      </c:catAx>
      <c:valAx>
        <c:axId val="34644352"/>
        <c:scaling>
          <c:orientation val="minMax"/>
          <c:min val="0"/>
        </c:scaling>
        <c:delete val="0"/>
        <c:axPos val="l"/>
        <c:majorGridlines>
          <c:spPr>
            <a:ln w="9525">
              <a:solidFill>
                <a:schemeClr val="bg1">
                  <a:lumMod val="65000"/>
                </a:schemeClr>
              </a:solidFill>
              <a:prstDash val="sysDot"/>
            </a:ln>
          </c:spPr>
        </c:majorGridlines>
        <c:title>
          <c:tx>
            <c:rich>
              <a:bodyPr rot="-5400000" vert="horz"/>
              <a:lstStyle/>
              <a:p>
                <a:pPr>
                  <a:defRPr sz="1200">
                    <a:solidFill>
                      <a:schemeClr val="tx1">
                        <a:lumMod val="65000"/>
                        <a:lumOff val="35000"/>
                      </a:schemeClr>
                    </a:solidFill>
                  </a:defRPr>
                </a:pPr>
                <a:r>
                  <a:rPr lang="de-DE" sz="1200" b="1">
                    <a:solidFill>
                      <a:schemeClr val="tx1">
                        <a:lumMod val="65000"/>
                        <a:lumOff val="35000"/>
                      </a:schemeClr>
                    </a:solidFill>
                  </a:rPr>
                  <a:t>Studierende</a:t>
                </a:r>
              </a:p>
            </c:rich>
          </c:tx>
          <c:layout>
            <c:manualLayout>
              <c:xMode val="edge"/>
              <c:yMode val="edge"/>
              <c:x val="1.2227841757930674E-3"/>
              <c:y val="0.25710029915097077"/>
            </c:manualLayout>
          </c:layout>
          <c:overlay val="0"/>
        </c:title>
        <c:numFmt formatCode="#,##0" sourceLinked="0"/>
        <c:majorTickMark val="none"/>
        <c:minorTickMark val="none"/>
        <c:tickLblPos val="nextTo"/>
        <c:spPr>
          <a:ln w="3175">
            <a:noFill/>
            <a:prstDash val="solid"/>
          </a:ln>
        </c:spPr>
        <c:txPr>
          <a:bodyPr rot="0" vert="horz"/>
          <a:lstStyle/>
          <a:p>
            <a:pPr>
              <a:defRPr sz="1000" b="0" i="0" u="none" strike="noStrike" baseline="0">
                <a:solidFill>
                  <a:srgbClr val="646567"/>
                </a:solidFill>
                <a:latin typeface="Arial"/>
                <a:ea typeface="Arial"/>
                <a:cs typeface="Arial"/>
              </a:defRPr>
            </a:pPr>
            <a:endParaRPr lang="de-DE"/>
          </a:p>
        </c:txPr>
        <c:crossAx val="34237056"/>
        <c:crosses val="autoZero"/>
        <c:crossBetween val="between"/>
      </c:valAx>
      <c:spPr>
        <a:noFill/>
        <a:ln w="25400">
          <a:noFill/>
        </a:ln>
      </c:spPr>
    </c:plotArea>
    <c:plotVisOnly val="1"/>
    <c:dispBlanksAs val="gap"/>
    <c:showDLblsOverMax val="0"/>
  </c:chart>
  <c:spPr>
    <a:noFill/>
    <a:ln w="9525">
      <a:noFill/>
    </a:ln>
  </c:spPr>
  <c:txPr>
    <a:bodyPr/>
    <a:lstStyle/>
    <a:p>
      <a:pPr>
        <a:defRPr sz="1125" b="0" i="0" u="none" strike="noStrike" baseline="0">
          <a:solidFill>
            <a:srgbClr val="000000"/>
          </a:solidFill>
          <a:latin typeface="Arial"/>
          <a:ea typeface="Arial"/>
          <a:cs typeface="Arial"/>
        </a:defRPr>
      </a:pPr>
      <a:endParaRPr lang="de-DE"/>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doughnutChart>
        <c:varyColors val="1"/>
        <c:ser>
          <c:idx val="0"/>
          <c:order val="0"/>
          <c:dPt>
            <c:idx val="0"/>
            <c:bubble3D val="0"/>
            <c:spPr>
              <a:solidFill>
                <a:srgbClr val="00549F"/>
              </a:solidFill>
            </c:spPr>
          </c:dPt>
          <c:dPt>
            <c:idx val="1"/>
            <c:bubble3D val="0"/>
            <c:spPr>
              <a:solidFill>
                <a:srgbClr val="8EBAE5"/>
              </a:solidFill>
            </c:spPr>
          </c:dPt>
          <c:dPt>
            <c:idx val="2"/>
            <c:bubble3D val="0"/>
            <c:spPr>
              <a:solidFill>
                <a:srgbClr val="CFD1D2"/>
              </a:solidFill>
            </c:spPr>
          </c:dPt>
          <c:dPt>
            <c:idx val="3"/>
            <c:bubble3D val="0"/>
            <c:spPr>
              <a:solidFill>
                <a:srgbClr val="9C9E9F"/>
              </a:solidFill>
            </c:spPr>
          </c:dPt>
          <c:val>
            <c:numRef>
              <c:f>Tabelle1!$H$4:$H$7</c:f>
              <c:numCache>
                <c:formatCode>0.0%</c:formatCode>
                <c:ptCount val="4"/>
                <c:pt idx="0">
                  <c:v>0.57685827885976149</c:v>
                </c:pt>
                <c:pt idx="1">
                  <c:v>0.23164184468854596</c:v>
                </c:pt>
                <c:pt idx="2">
                  <c:v>0.12255992092908327</c:v>
                </c:pt>
                <c:pt idx="3">
                  <c:v>6.8939955522609342E-2</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spPr>
    <a:solidFill>
      <a:schemeClr val="bg1"/>
    </a:solidFill>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5052516428908378"/>
          <c:y val="2.8871391076115485E-2"/>
          <c:w val="0.72260430711944412"/>
          <c:h val="0.91298323929981196"/>
        </c:manualLayout>
      </c:layout>
      <c:barChart>
        <c:barDir val="bar"/>
        <c:grouping val="stacked"/>
        <c:varyColors val="0"/>
        <c:ser>
          <c:idx val="1"/>
          <c:order val="0"/>
          <c:tx>
            <c:strRef>
              <c:f>Tabelle1!$C$3</c:f>
              <c:strCache>
                <c:ptCount val="1"/>
                <c:pt idx="0">
                  <c:v>Frauen</c:v>
                </c:pt>
              </c:strCache>
            </c:strRef>
          </c:tx>
          <c:spPr>
            <a:solidFill>
              <a:srgbClr val="00549F"/>
            </a:solidFill>
          </c:spPr>
          <c:invertIfNegative val="0"/>
          <c:cat>
            <c:strRef>
              <c:f>Tabelle1!$A$4:$A$18</c:f>
              <c:strCache>
                <c:ptCount val="15"/>
                <c:pt idx="0">
                  <c:v>Maschinenbau</c:v>
                </c:pt>
                <c:pt idx="1">
                  <c:v>Elektrotechnik und Informationstechnik</c:v>
                </c:pt>
                <c:pt idx="2">
                  <c:v>Informatik</c:v>
                </c:pt>
                <c:pt idx="3">
                  <c:v>Bauingenieurwesen</c:v>
                </c:pt>
                <c:pt idx="4">
                  <c:v>Materialwiss. und Werkstofftechnik</c:v>
                </c:pt>
                <c:pt idx="5">
                  <c:v>Medizin</c:v>
                </c:pt>
                <c:pt idx="6">
                  <c:v>Architektur</c:v>
                </c:pt>
                <c:pt idx="7">
                  <c:v>Chemie</c:v>
                </c:pt>
                <c:pt idx="8">
                  <c:v>Physik</c:v>
                </c:pt>
                <c:pt idx="9">
                  <c:v>Wirtschaftswissenschaften</c:v>
                </c:pt>
                <c:pt idx="10">
                  <c:v>Biologie</c:v>
                </c:pt>
                <c:pt idx="11">
                  <c:v>Rohstoffe und Entsorgungstechnik</c:v>
                </c:pt>
                <c:pt idx="12">
                  <c:v>Angewandte Geowissenschaften</c:v>
                </c:pt>
                <c:pt idx="13">
                  <c:v>Zahnmedizin</c:v>
                </c:pt>
                <c:pt idx="14">
                  <c:v>Germanistik</c:v>
                </c:pt>
              </c:strCache>
            </c:strRef>
          </c:cat>
          <c:val>
            <c:numRef>
              <c:f>Tabelle1!$C$4:$C$18</c:f>
              <c:numCache>
                <c:formatCode>#,##0</c:formatCode>
                <c:ptCount val="15"/>
                <c:pt idx="0">
                  <c:v>449</c:v>
                </c:pt>
                <c:pt idx="1">
                  <c:v>353</c:v>
                </c:pt>
                <c:pt idx="2">
                  <c:v>195</c:v>
                </c:pt>
                <c:pt idx="3">
                  <c:v>213</c:v>
                </c:pt>
                <c:pt idx="4">
                  <c:v>191</c:v>
                </c:pt>
                <c:pt idx="5">
                  <c:v>243</c:v>
                </c:pt>
                <c:pt idx="6">
                  <c:v>242</c:v>
                </c:pt>
                <c:pt idx="7">
                  <c:v>139</c:v>
                </c:pt>
                <c:pt idx="8">
                  <c:v>70</c:v>
                </c:pt>
                <c:pt idx="9">
                  <c:v>131</c:v>
                </c:pt>
                <c:pt idx="10">
                  <c:v>132</c:v>
                </c:pt>
                <c:pt idx="11">
                  <c:v>50</c:v>
                </c:pt>
                <c:pt idx="12">
                  <c:v>53</c:v>
                </c:pt>
                <c:pt idx="13">
                  <c:v>53</c:v>
                </c:pt>
                <c:pt idx="14">
                  <c:v>72</c:v>
                </c:pt>
              </c:numCache>
            </c:numRef>
          </c:val>
        </c:ser>
        <c:ser>
          <c:idx val="2"/>
          <c:order val="1"/>
          <c:tx>
            <c:strRef>
              <c:f>Tabelle1!$D$3</c:f>
              <c:strCache>
                <c:ptCount val="1"/>
                <c:pt idx="0">
                  <c:v>Männer</c:v>
                </c:pt>
              </c:strCache>
            </c:strRef>
          </c:tx>
          <c:spPr>
            <a:solidFill>
              <a:srgbClr val="9C9E9F"/>
            </a:solidFill>
          </c:spPr>
          <c:invertIfNegative val="0"/>
          <c:cat>
            <c:strRef>
              <c:f>Tabelle1!$A$4:$A$18</c:f>
              <c:strCache>
                <c:ptCount val="15"/>
                <c:pt idx="0">
                  <c:v>Maschinenbau</c:v>
                </c:pt>
                <c:pt idx="1">
                  <c:v>Elektrotechnik und Informationstechnik</c:v>
                </c:pt>
                <c:pt idx="2">
                  <c:v>Informatik</c:v>
                </c:pt>
                <c:pt idx="3">
                  <c:v>Bauingenieurwesen</c:v>
                </c:pt>
                <c:pt idx="4">
                  <c:v>Materialwiss. und Werkstofftechnik</c:v>
                </c:pt>
                <c:pt idx="5">
                  <c:v>Medizin</c:v>
                </c:pt>
                <c:pt idx="6">
                  <c:v>Architektur</c:v>
                </c:pt>
                <c:pt idx="7">
                  <c:v>Chemie</c:v>
                </c:pt>
                <c:pt idx="8">
                  <c:v>Physik</c:v>
                </c:pt>
                <c:pt idx="9">
                  <c:v>Wirtschaftswissenschaften</c:v>
                </c:pt>
                <c:pt idx="10">
                  <c:v>Biologie</c:v>
                </c:pt>
                <c:pt idx="11">
                  <c:v>Rohstoffe und Entsorgungstechnik</c:v>
                </c:pt>
                <c:pt idx="12">
                  <c:v>Angewandte Geowissenschaften</c:v>
                </c:pt>
                <c:pt idx="13">
                  <c:v>Zahnmedizin</c:v>
                </c:pt>
                <c:pt idx="14">
                  <c:v>Germanistik</c:v>
                </c:pt>
              </c:strCache>
            </c:strRef>
          </c:cat>
          <c:val>
            <c:numRef>
              <c:f>Tabelle1!$D$4:$D$18</c:f>
              <c:numCache>
                <c:formatCode>#,##0</c:formatCode>
                <c:ptCount val="15"/>
                <c:pt idx="0">
                  <c:v>2118</c:v>
                </c:pt>
                <c:pt idx="1">
                  <c:v>1003</c:v>
                </c:pt>
                <c:pt idx="2">
                  <c:v>533</c:v>
                </c:pt>
                <c:pt idx="3">
                  <c:v>368</c:v>
                </c:pt>
                <c:pt idx="4">
                  <c:v>371</c:v>
                </c:pt>
                <c:pt idx="5">
                  <c:v>165</c:v>
                </c:pt>
                <c:pt idx="6">
                  <c:v>145</c:v>
                </c:pt>
                <c:pt idx="7">
                  <c:v>171</c:v>
                </c:pt>
                <c:pt idx="8">
                  <c:v>161</c:v>
                </c:pt>
                <c:pt idx="9">
                  <c:v>92</c:v>
                </c:pt>
                <c:pt idx="10">
                  <c:v>75</c:v>
                </c:pt>
                <c:pt idx="11">
                  <c:v>134</c:v>
                </c:pt>
                <c:pt idx="12">
                  <c:v>114</c:v>
                </c:pt>
                <c:pt idx="13">
                  <c:v>48</c:v>
                </c:pt>
                <c:pt idx="14">
                  <c:v>21</c:v>
                </c:pt>
              </c:numCache>
            </c:numRef>
          </c:val>
        </c:ser>
        <c:dLbls>
          <c:showLegendKey val="0"/>
          <c:showVal val="0"/>
          <c:showCatName val="0"/>
          <c:showSerName val="0"/>
          <c:showPercent val="0"/>
          <c:showBubbleSize val="0"/>
        </c:dLbls>
        <c:gapWidth val="50"/>
        <c:overlap val="100"/>
        <c:axId val="34582528"/>
        <c:axId val="34584064"/>
      </c:barChart>
      <c:catAx>
        <c:axId val="34582528"/>
        <c:scaling>
          <c:orientation val="minMax"/>
        </c:scaling>
        <c:delete val="0"/>
        <c:axPos val="l"/>
        <c:majorTickMark val="none"/>
        <c:minorTickMark val="none"/>
        <c:tickLblPos val="nextTo"/>
        <c:spPr>
          <a:noFill/>
        </c:spPr>
        <c:txPr>
          <a:bodyPr/>
          <a:lstStyle/>
          <a:p>
            <a:pPr>
              <a:defRPr sz="1000" b="0">
                <a:solidFill>
                  <a:schemeClr val="tx1">
                    <a:lumMod val="65000"/>
                    <a:lumOff val="35000"/>
                  </a:schemeClr>
                </a:solidFill>
                <a:latin typeface="Arial" pitchFamily="34" charset="0"/>
                <a:cs typeface="Arial" pitchFamily="34" charset="0"/>
              </a:defRPr>
            </a:pPr>
            <a:endParaRPr lang="de-DE"/>
          </a:p>
        </c:txPr>
        <c:crossAx val="34584064"/>
        <c:crosses val="autoZero"/>
        <c:auto val="1"/>
        <c:lblAlgn val="ctr"/>
        <c:lblOffset val="100"/>
        <c:noMultiLvlLbl val="0"/>
      </c:catAx>
      <c:valAx>
        <c:axId val="34584064"/>
        <c:scaling>
          <c:orientation val="minMax"/>
          <c:max val="2600"/>
        </c:scaling>
        <c:delete val="0"/>
        <c:axPos val="b"/>
        <c:majorGridlines>
          <c:spPr>
            <a:ln w="9525">
              <a:solidFill>
                <a:schemeClr val="bg1">
                  <a:lumMod val="65000"/>
                </a:schemeClr>
              </a:solidFill>
              <a:prstDash val="sysDot"/>
            </a:ln>
          </c:spPr>
        </c:majorGridlines>
        <c:numFmt formatCode="#,##0" sourceLinked="1"/>
        <c:majorTickMark val="none"/>
        <c:minorTickMark val="none"/>
        <c:tickLblPos val="nextTo"/>
        <c:spPr>
          <a:noFill/>
          <a:ln>
            <a:noFill/>
          </a:ln>
        </c:spPr>
        <c:txPr>
          <a:bodyPr/>
          <a:lstStyle/>
          <a:p>
            <a:pPr>
              <a:defRPr sz="1000" b="0">
                <a:solidFill>
                  <a:schemeClr val="tx1">
                    <a:lumMod val="65000"/>
                    <a:lumOff val="35000"/>
                  </a:schemeClr>
                </a:solidFill>
                <a:latin typeface="Arial" pitchFamily="34" charset="0"/>
                <a:cs typeface="Arial" pitchFamily="34" charset="0"/>
              </a:defRPr>
            </a:pPr>
            <a:endParaRPr lang="de-DE"/>
          </a:p>
        </c:txPr>
        <c:crossAx val="34582528"/>
        <c:crosses val="autoZero"/>
        <c:crossBetween val="between"/>
        <c:majorUnit val="200"/>
      </c:valAx>
    </c:plotArea>
    <c:plotVisOnly val="1"/>
    <c:dispBlanksAs val="gap"/>
    <c:showDLblsOverMax val="0"/>
  </c:chart>
  <c:spPr>
    <a:ln>
      <a:noFill/>
    </a:ln>
  </c:sp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8395277777777777"/>
          <c:y val="2.7718253968253968E-2"/>
          <c:w val="0.78883923611111106"/>
          <c:h val="0.91253194444444441"/>
        </c:manualLayout>
      </c:layout>
      <c:barChart>
        <c:barDir val="bar"/>
        <c:grouping val="stacked"/>
        <c:varyColors val="0"/>
        <c:ser>
          <c:idx val="2"/>
          <c:order val="0"/>
          <c:spPr>
            <a:solidFill>
              <a:srgbClr val="00549F"/>
            </a:solidFill>
          </c:spPr>
          <c:invertIfNegative val="0"/>
          <c:cat>
            <c:strRef>
              <c:f>Tabelle1!$A$4:$A$18</c:f>
              <c:strCache>
                <c:ptCount val="15"/>
                <c:pt idx="0">
                  <c:v>China (VR)</c:v>
                </c:pt>
                <c:pt idx="1">
                  <c:v>Indien</c:v>
                </c:pt>
                <c:pt idx="2">
                  <c:v>Türkei</c:v>
                </c:pt>
                <c:pt idx="3">
                  <c:v>Luxemburg</c:v>
                </c:pt>
                <c:pt idx="4">
                  <c:v>Iran</c:v>
                </c:pt>
                <c:pt idx="5">
                  <c:v>Bulgarien</c:v>
                </c:pt>
                <c:pt idx="6">
                  <c:v>Belgien</c:v>
                </c:pt>
                <c:pt idx="7">
                  <c:v>Russische Föderation</c:v>
                </c:pt>
                <c:pt idx="8">
                  <c:v>Italien</c:v>
                </c:pt>
                <c:pt idx="9">
                  <c:v>Griechenland</c:v>
                </c:pt>
                <c:pt idx="10">
                  <c:v>Niederlande</c:v>
                </c:pt>
                <c:pt idx="11">
                  <c:v>Spanien</c:v>
                </c:pt>
                <c:pt idx="12">
                  <c:v>Korea, Republik</c:v>
                </c:pt>
                <c:pt idx="13">
                  <c:v>Indonesien</c:v>
                </c:pt>
                <c:pt idx="14">
                  <c:v>Arabische Republ.Syrien</c:v>
                </c:pt>
              </c:strCache>
            </c:strRef>
          </c:cat>
          <c:val>
            <c:numRef>
              <c:f>Tabelle1!$C$4:$C$18</c:f>
              <c:numCache>
                <c:formatCode>0</c:formatCode>
                <c:ptCount val="15"/>
                <c:pt idx="0">
                  <c:v>638</c:v>
                </c:pt>
                <c:pt idx="1">
                  <c:v>127</c:v>
                </c:pt>
                <c:pt idx="2">
                  <c:v>253</c:v>
                </c:pt>
                <c:pt idx="3">
                  <c:v>88</c:v>
                </c:pt>
                <c:pt idx="4">
                  <c:v>103</c:v>
                </c:pt>
                <c:pt idx="5">
                  <c:v>132</c:v>
                </c:pt>
                <c:pt idx="6">
                  <c:v>100</c:v>
                </c:pt>
                <c:pt idx="7">
                  <c:v>117</c:v>
                </c:pt>
                <c:pt idx="8">
                  <c:v>80</c:v>
                </c:pt>
                <c:pt idx="9">
                  <c:v>68</c:v>
                </c:pt>
                <c:pt idx="10">
                  <c:v>50</c:v>
                </c:pt>
                <c:pt idx="11">
                  <c:v>49</c:v>
                </c:pt>
                <c:pt idx="12">
                  <c:v>54</c:v>
                </c:pt>
                <c:pt idx="13">
                  <c:v>39</c:v>
                </c:pt>
                <c:pt idx="14">
                  <c:v>18</c:v>
                </c:pt>
              </c:numCache>
            </c:numRef>
          </c:val>
        </c:ser>
        <c:ser>
          <c:idx val="0"/>
          <c:order val="1"/>
          <c:spPr>
            <a:solidFill>
              <a:srgbClr val="9C9E9F"/>
            </a:solidFill>
          </c:spPr>
          <c:invertIfNegative val="0"/>
          <c:cat>
            <c:strRef>
              <c:f>Tabelle1!$A$4:$A$18</c:f>
              <c:strCache>
                <c:ptCount val="15"/>
                <c:pt idx="0">
                  <c:v>China (VR)</c:v>
                </c:pt>
                <c:pt idx="1">
                  <c:v>Indien</c:v>
                </c:pt>
                <c:pt idx="2">
                  <c:v>Türkei</c:v>
                </c:pt>
                <c:pt idx="3">
                  <c:v>Luxemburg</c:v>
                </c:pt>
                <c:pt idx="4">
                  <c:v>Iran</c:v>
                </c:pt>
                <c:pt idx="5">
                  <c:v>Bulgarien</c:v>
                </c:pt>
                <c:pt idx="6">
                  <c:v>Belgien</c:v>
                </c:pt>
                <c:pt idx="7">
                  <c:v>Russische Föderation</c:v>
                </c:pt>
                <c:pt idx="8">
                  <c:v>Italien</c:v>
                </c:pt>
                <c:pt idx="9">
                  <c:v>Griechenland</c:v>
                </c:pt>
                <c:pt idx="10">
                  <c:v>Niederlande</c:v>
                </c:pt>
                <c:pt idx="11">
                  <c:v>Spanien</c:v>
                </c:pt>
                <c:pt idx="12">
                  <c:v>Korea, Republik</c:v>
                </c:pt>
                <c:pt idx="13">
                  <c:v>Indonesien</c:v>
                </c:pt>
                <c:pt idx="14">
                  <c:v>Arabische Republ.Syrien</c:v>
                </c:pt>
              </c:strCache>
            </c:strRef>
          </c:cat>
          <c:val>
            <c:numRef>
              <c:f>Tabelle1!$D$4:$D$18</c:f>
              <c:numCache>
                <c:formatCode>0</c:formatCode>
                <c:ptCount val="15"/>
                <c:pt idx="0">
                  <c:v>1019</c:v>
                </c:pt>
                <c:pt idx="1">
                  <c:v>737</c:v>
                </c:pt>
                <c:pt idx="2">
                  <c:v>469</c:v>
                </c:pt>
                <c:pt idx="3">
                  <c:v>247</c:v>
                </c:pt>
                <c:pt idx="4">
                  <c:v>219</c:v>
                </c:pt>
                <c:pt idx="5">
                  <c:v>147</c:v>
                </c:pt>
                <c:pt idx="6">
                  <c:v>158</c:v>
                </c:pt>
                <c:pt idx="7">
                  <c:v>100</c:v>
                </c:pt>
                <c:pt idx="8">
                  <c:v>120</c:v>
                </c:pt>
                <c:pt idx="9">
                  <c:v>130</c:v>
                </c:pt>
                <c:pt idx="10">
                  <c:v>141</c:v>
                </c:pt>
                <c:pt idx="11">
                  <c:v>138</c:v>
                </c:pt>
                <c:pt idx="12">
                  <c:v>100</c:v>
                </c:pt>
                <c:pt idx="13">
                  <c:v>86</c:v>
                </c:pt>
                <c:pt idx="14">
                  <c:v>100</c:v>
                </c:pt>
              </c:numCache>
            </c:numRef>
          </c:val>
        </c:ser>
        <c:dLbls>
          <c:showLegendKey val="0"/>
          <c:showVal val="0"/>
          <c:showCatName val="0"/>
          <c:showSerName val="0"/>
          <c:showPercent val="0"/>
          <c:showBubbleSize val="0"/>
        </c:dLbls>
        <c:gapWidth val="50"/>
        <c:overlap val="100"/>
        <c:axId val="36440320"/>
        <c:axId val="36454400"/>
      </c:barChart>
      <c:catAx>
        <c:axId val="36440320"/>
        <c:scaling>
          <c:orientation val="minMax"/>
        </c:scaling>
        <c:delete val="0"/>
        <c:axPos val="l"/>
        <c:numFmt formatCode="General" sourceLinked="1"/>
        <c:majorTickMark val="none"/>
        <c:minorTickMark val="none"/>
        <c:tickLblPos val="nextTo"/>
        <c:spPr>
          <a:ln>
            <a:solidFill>
              <a:srgbClr val="CFD1D2"/>
            </a:solidFill>
          </a:ln>
        </c:spPr>
        <c:txPr>
          <a:bodyPr/>
          <a:lstStyle/>
          <a:p>
            <a:pPr>
              <a:defRPr sz="1000" b="0">
                <a:solidFill>
                  <a:schemeClr val="tx1">
                    <a:lumMod val="65000"/>
                    <a:lumOff val="35000"/>
                  </a:schemeClr>
                </a:solidFill>
                <a:latin typeface="Arial" pitchFamily="34" charset="0"/>
                <a:cs typeface="Arial" pitchFamily="34" charset="0"/>
              </a:defRPr>
            </a:pPr>
            <a:endParaRPr lang="de-DE"/>
          </a:p>
        </c:txPr>
        <c:crossAx val="36454400"/>
        <c:crosses val="autoZero"/>
        <c:auto val="1"/>
        <c:lblAlgn val="ctr"/>
        <c:lblOffset val="100"/>
        <c:noMultiLvlLbl val="0"/>
      </c:catAx>
      <c:valAx>
        <c:axId val="36454400"/>
        <c:scaling>
          <c:orientation val="minMax"/>
          <c:max val="1800"/>
        </c:scaling>
        <c:delete val="0"/>
        <c:axPos val="b"/>
        <c:majorGridlines>
          <c:spPr>
            <a:ln>
              <a:solidFill>
                <a:sysClr val="window" lastClr="FFFFFF">
                  <a:lumMod val="65000"/>
                </a:sysClr>
              </a:solidFill>
              <a:prstDash val="sysDot"/>
            </a:ln>
          </c:spPr>
        </c:majorGridlines>
        <c:numFmt formatCode="#,##0" sourceLinked="0"/>
        <c:majorTickMark val="none"/>
        <c:minorTickMark val="none"/>
        <c:tickLblPos val="nextTo"/>
        <c:spPr>
          <a:noFill/>
          <a:ln>
            <a:noFill/>
          </a:ln>
        </c:spPr>
        <c:txPr>
          <a:bodyPr/>
          <a:lstStyle/>
          <a:p>
            <a:pPr>
              <a:defRPr sz="1000" b="0">
                <a:solidFill>
                  <a:schemeClr val="tx1">
                    <a:lumMod val="65000"/>
                    <a:lumOff val="35000"/>
                  </a:schemeClr>
                </a:solidFill>
                <a:latin typeface="Arial" pitchFamily="34" charset="0"/>
                <a:cs typeface="Arial" pitchFamily="34" charset="0"/>
              </a:defRPr>
            </a:pPr>
            <a:endParaRPr lang="de-DE"/>
          </a:p>
        </c:txPr>
        <c:crossAx val="36440320"/>
        <c:crosses val="autoZero"/>
        <c:crossBetween val="between"/>
        <c:majorUnit val="200"/>
      </c:valAx>
    </c:plotArea>
    <c:plotVisOnly val="1"/>
    <c:dispBlanksAs val="gap"/>
    <c:showDLblsOverMax val="0"/>
  </c:chart>
  <c:spPr>
    <a:ln>
      <a:noFill/>
    </a:ln>
  </c:spPr>
  <c:externalData r:id="rId2">
    <c:autoUpdate val="0"/>
  </c:externalData>
  <c:userShapes r:id="rId3"/>
</c:chartSpace>
</file>

<file path=ppt/charts/chart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doughnutChart>
        <c:varyColors val="1"/>
        <c:ser>
          <c:idx val="0"/>
          <c:order val="0"/>
          <c:dPt>
            <c:idx val="0"/>
            <c:bubble3D val="0"/>
            <c:spPr>
              <a:solidFill>
                <a:srgbClr val="00549F"/>
              </a:solidFill>
            </c:spPr>
          </c:dPt>
          <c:dPt>
            <c:idx val="1"/>
            <c:bubble3D val="0"/>
            <c:spPr>
              <a:solidFill>
                <a:srgbClr val="8EBAE5"/>
              </a:solidFill>
            </c:spPr>
          </c:dPt>
          <c:dPt>
            <c:idx val="2"/>
            <c:bubble3D val="0"/>
            <c:spPr>
              <a:solidFill>
                <a:srgbClr val="CFD1D2"/>
              </a:solidFill>
            </c:spPr>
          </c:dPt>
          <c:val>
            <c:numRef>
              <c:f>Einzugsgebiet!$F$5:$F$7</c:f>
              <c:numCache>
                <c:formatCode>#,##0</c:formatCode>
                <c:ptCount val="3"/>
                <c:pt idx="0">
                  <c:v>29187</c:v>
                </c:pt>
                <c:pt idx="1">
                  <c:v>7869</c:v>
                </c:pt>
                <c:pt idx="2">
                  <c:v>7461</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spPr>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doughnutChart>
        <c:varyColors val="1"/>
        <c:ser>
          <c:idx val="0"/>
          <c:order val="0"/>
          <c:dPt>
            <c:idx val="0"/>
            <c:bubble3D val="0"/>
            <c:spPr>
              <a:solidFill>
                <a:srgbClr val="00549F"/>
              </a:solidFill>
            </c:spPr>
          </c:dPt>
          <c:dPt>
            <c:idx val="1"/>
            <c:bubble3D val="0"/>
            <c:spPr>
              <a:solidFill>
                <a:srgbClr val="8EBAE5"/>
              </a:solidFill>
            </c:spPr>
          </c:dPt>
          <c:dPt>
            <c:idx val="2"/>
            <c:bubble3D val="0"/>
            <c:spPr>
              <a:solidFill>
                <a:srgbClr val="C7DDF2"/>
              </a:solidFill>
            </c:spPr>
          </c:dPt>
          <c:dPt>
            <c:idx val="3"/>
            <c:bubble3D val="0"/>
            <c:spPr>
              <a:solidFill>
                <a:srgbClr val="CFD1D2"/>
              </a:solidFill>
            </c:spPr>
          </c:dPt>
          <c:dPt>
            <c:idx val="4"/>
            <c:bubble3D val="0"/>
            <c:spPr>
              <a:solidFill>
                <a:srgbClr val="9C9E9F"/>
              </a:solidFill>
            </c:spPr>
          </c:dPt>
          <c:cat>
            <c:strRef>
              <c:f>Tabelle1!$A$3:$A$7</c:f>
              <c:strCache>
                <c:ptCount val="5"/>
                <c:pt idx="0">
                  <c:v>Asien und Australien</c:v>
                </c:pt>
                <c:pt idx="1">
                  <c:v>EU</c:v>
                </c:pt>
                <c:pt idx="2">
                  <c:v>Übriges Europa</c:v>
                </c:pt>
                <c:pt idx="3">
                  <c:v>Amerika</c:v>
                </c:pt>
                <c:pt idx="4">
                  <c:v>Afrika</c:v>
                </c:pt>
              </c:strCache>
            </c:strRef>
          </c:cat>
          <c:val>
            <c:numRef>
              <c:f>Tabelle1!$B$3:$B$7</c:f>
              <c:numCache>
                <c:formatCode>General</c:formatCode>
                <c:ptCount val="5"/>
                <c:pt idx="0">
                  <c:v>3310</c:v>
                </c:pt>
                <c:pt idx="1">
                  <c:v>2461</c:v>
                </c:pt>
                <c:pt idx="2">
                  <c:v>738</c:v>
                </c:pt>
                <c:pt idx="3">
                  <c:v>526</c:v>
                </c:pt>
                <c:pt idx="4">
                  <c:v>426</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spPr>
    <a:ln>
      <a:noFill/>
    </a:ln>
  </c:sp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9469588122605369E-2"/>
          <c:y val="2.8729994402072672E-2"/>
          <c:w val="0.67322677203065129"/>
          <c:h val="0.8716803694549774"/>
        </c:manualLayout>
      </c:layout>
      <c:lineChart>
        <c:grouping val="standard"/>
        <c:varyColors val="0"/>
        <c:ser>
          <c:idx val="5"/>
          <c:order val="0"/>
          <c:tx>
            <c:strRef>
              <c:f>Tabelle1!$A$8</c:f>
              <c:strCache>
                <c:ptCount val="1"/>
                <c:pt idx="0">
                  <c:v>Summe Wissenschaftsbereiche</c:v>
                </c:pt>
              </c:strCache>
            </c:strRef>
          </c:tx>
          <c:spPr>
            <a:ln>
              <a:solidFill>
                <a:srgbClr val="00549F"/>
              </a:solidFill>
            </a:ln>
          </c:spPr>
          <c:marker>
            <c:symbol val="none"/>
          </c:marker>
          <c:cat>
            <c:strRef>
              <c:f>Tabelle1!$D$2:$X$2</c:f>
              <c:strCache>
                <c:ptCount val="21"/>
                <c:pt idx="0">
                  <c:v>96/97</c:v>
                </c:pt>
                <c:pt idx="1">
                  <c:v>97/98</c:v>
                </c:pt>
                <c:pt idx="2">
                  <c:v>98/99</c:v>
                </c:pt>
                <c:pt idx="3">
                  <c:v>99/00</c:v>
                </c:pt>
                <c:pt idx="4">
                  <c:v>00/01</c:v>
                </c:pt>
                <c:pt idx="5">
                  <c:v>01/02</c:v>
                </c:pt>
                <c:pt idx="6">
                  <c:v>02/03</c:v>
                </c:pt>
                <c:pt idx="7">
                  <c:v>03/04</c:v>
                </c:pt>
                <c:pt idx="8">
                  <c:v>04/05</c:v>
                </c:pt>
                <c:pt idx="9">
                  <c:v>05/06</c:v>
                </c:pt>
                <c:pt idx="10">
                  <c:v>06/07</c:v>
                </c:pt>
                <c:pt idx="11">
                  <c:v>07/08</c:v>
                </c:pt>
                <c:pt idx="12">
                  <c:v>08/09</c:v>
                </c:pt>
                <c:pt idx="13">
                  <c:v>09/10</c:v>
                </c:pt>
                <c:pt idx="14">
                  <c:v>10/11</c:v>
                </c:pt>
                <c:pt idx="15">
                  <c:v>11/12</c:v>
                </c:pt>
                <c:pt idx="16">
                  <c:v>12/13</c:v>
                </c:pt>
                <c:pt idx="17">
                  <c:v>13/14</c:v>
                </c:pt>
                <c:pt idx="18">
                  <c:v>14/15</c:v>
                </c:pt>
                <c:pt idx="19">
                  <c:v>15/16</c:v>
                </c:pt>
                <c:pt idx="20">
                  <c:v>16/17</c:v>
                </c:pt>
              </c:strCache>
            </c:strRef>
          </c:cat>
          <c:val>
            <c:numRef>
              <c:f>Tabelle1!$D$8:$X$8</c:f>
              <c:numCache>
                <c:formatCode>#,##0</c:formatCode>
                <c:ptCount val="21"/>
                <c:pt idx="0">
                  <c:v>32129</c:v>
                </c:pt>
                <c:pt idx="1">
                  <c:v>30873</c:v>
                </c:pt>
                <c:pt idx="2">
                  <c:v>29651</c:v>
                </c:pt>
                <c:pt idx="3">
                  <c:v>28625</c:v>
                </c:pt>
                <c:pt idx="4">
                  <c:v>27095</c:v>
                </c:pt>
                <c:pt idx="5">
                  <c:v>28463</c:v>
                </c:pt>
                <c:pt idx="6">
                  <c:v>29374</c:v>
                </c:pt>
                <c:pt idx="7">
                  <c:v>30661</c:v>
                </c:pt>
                <c:pt idx="8">
                  <c:v>28210</c:v>
                </c:pt>
                <c:pt idx="9">
                  <c:v>29355</c:v>
                </c:pt>
                <c:pt idx="10">
                  <c:v>29974</c:v>
                </c:pt>
                <c:pt idx="11">
                  <c:v>30043</c:v>
                </c:pt>
                <c:pt idx="12">
                  <c:v>31349</c:v>
                </c:pt>
                <c:pt idx="13">
                  <c:v>32936</c:v>
                </c:pt>
                <c:pt idx="14">
                  <c:v>32223</c:v>
                </c:pt>
                <c:pt idx="15">
                  <c:v>35780</c:v>
                </c:pt>
                <c:pt idx="16">
                  <c:v>37917</c:v>
                </c:pt>
                <c:pt idx="17">
                  <c:v>40343</c:v>
                </c:pt>
                <c:pt idx="18">
                  <c:v>42271</c:v>
                </c:pt>
                <c:pt idx="19">
                  <c:v>43649</c:v>
                </c:pt>
                <c:pt idx="20">
                  <c:v>44481</c:v>
                </c:pt>
              </c:numCache>
            </c:numRef>
          </c:val>
          <c:smooth val="0"/>
        </c:ser>
        <c:ser>
          <c:idx val="0"/>
          <c:order val="1"/>
          <c:tx>
            <c:strRef>
              <c:f>Tabelle1!$A$3</c:f>
              <c:strCache>
                <c:ptCount val="1"/>
                <c:pt idx="0">
                  <c:v>Ingenieurwissenschaften</c:v>
                </c:pt>
              </c:strCache>
            </c:strRef>
          </c:tx>
          <c:spPr>
            <a:ln>
              <a:solidFill>
                <a:srgbClr val="407FB7"/>
              </a:solidFill>
            </a:ln>
          </c:spPr>
          <c:marker>
            <c:symbol val="none"/>
          </c:marker>
          <c:cat>
            <c:strRef>
              <c:f>Tabelle1!$D$2:$X$2</c:f>
              <c:strCache>
                <c:ptCount val="21"/>
                <c:pt idx="0">
                  <c:v>96/97</c:v>
                </c:pt>
                <c:pt idx="1">
                  <c:v>97/98</c:v>
                </c:pt>
                <c:pt idx="2">
                  <c:v>98/99</c:v>
                </c:pt>
                <c:pt idx="3">
                  <c:v>99/00</c:v>
                </c:pt>
                <c:pt idx="4">
                  <c:v>00/01</c:v>
                </c:pt>
                <c:pt idx="5">
                  <c:v>01/02</c:v>
                </c:pt>
                <c:pt idx="6">
                  <c:v>02/03</c:v>
                </c:pt>
                <c:pt idx="7">
                  <c:v>03/04</c:v>
                </c:pt>
                <c:pt idx="8">
                  <c:v>04/05</c:v>
                </c:pt>
                <c:pt idx="9">
                  <c:v>05/06</c:v>
                </c:pt>
                <c:pt idx="10">
                  <c:v>06/07</c:v>
                </c:pt>
                <c:pt idx="11">
                  <c:v>07/08</c:v>
                </c:pt>
                <c:pt idx="12">
                  <c:v>08/09</c:v>
                </c:pt>
                <c:pt idx="13">
                  <c:v>09/10</c:v>
                </c:pt>
                <c:pt idx="14">
                  <c:v>10/11</c:v>
                </c:pt>
                <c:pt idx="15">
                  <c:v>11/12</c:v>
                </c:pt>
                <c:pt idx="16">
                  <c:v>12/13</c:v>
                </c:pt>
                <c:pt idx="17">
                  <c:v>13/14</c:v>
                </c:pt>
                <c:pt idx="18">
                  <c:v>14/15</c:v>
                </c:pt>
                <c:pt idx="19">
                  <c:v>15/16</c:v>
                </c:pt>
                <c:pt idx="20">
                  <c:v>16/17</c:v>
                </c:pt>
              </c:strCache>
            </c:strRef>
          </c:cat>
          <c:val>
            <c:numRef>
              <c:f>Tabelle1!$D$3:$X$3</c:f>
              <c:numCache>
                <c:formatCode>#,##0</c:formatCode>
                <c:ptCount val="21"/>
                <c:pt idx="0">
                  <c:v>14900</c:v>
                </c:pt>
                <c:pt idx="1">
                  <c:v>13954</c:v>
                </c:pt>
                <c:pt idx="2">
                  <c:v>13186</c:v>
                </c:pt>
                <c:pt idx="3">
                  <c:v>12486</c:v>
                </c:pt>
                <c:pt idx="4">
                  <c:v>11373</c:v>
                </c:pt>
                <c:pt idx="5">
                  <c:v>11321</c:v>
                </c:pt>
                <c:pt idx="6">
                  <c:v>11509</c:v>
                </c:pt>
                <c:pt idx="7">
                  <c:v>12169</c:v>
                </c:pt>
                <c:pt idx="8">
                  <c:v>12119</c:v>
                </c:pt>
                <c:pt idx="9">
                  <c:v>12840</c:v>
                </c:pt>
                <c:pt idx="10">
                  <c:v>13592</c:v>
                </c:pt>
                <c:pt idx="11">
                  <c:v>14042</c:v>
                </c:pt>
                <c:pt idx="12">
                  <c:v>15370</c:v>
                </c:pt>
                <c:pt idx="13">
                  <c:v>16789</c:v>
                </c:pt>
                <c:pt idx="14">
                  <c:v>17229</c:v>
                </c:pt>
                <c:pt idx="15">
                  <c:v>19945</c:v>
                </c:pt>
                <c:pt idx="16">
                  <c:v>21295</c:v>
                </c:pt>
                <c:pt idx="17">
                  <c:v>23014</c:v>
                </c:pt>
                <c:pt idx="18">
                  <c:v>24238</c:v>
                </c:pt>
                <c:pt idx="19">
                  <c:v>25050</c:v>
                </c:pt>
                <c:pt idx="20">
                  <c:v>25680</c:v>
                </c:pt>
              </c:numCache>
            </c:numRef>
          </c:val>
          <c:smooth val="0"/>
        </c:ser>
        <c:ser>
          <c:idx val="1"/>
          <c:order val="2"/>
          <c:tx>
            <c:strRef>
              <c:f>Tabelle1!$A$4</c:f>
              <c:strCache>
                <c:ptCount val="1"/>
                <c:pt idx="0">
                  <c:v>Naturwissenschaften</c:v>
                </c:pt>
              </c:strCache>
            </c:strRef>
          </c:tx>
          <c:spPr>
            <a:ln>
              <a:solidFill>
                <a:srgbClr val="8EBAE5"/>
              </a:solidFill>
            </a:ln>
          </c:spPr>
          <c:marker>
            <c:symbol val="none"/>
          </c:marker>
          <c:cat>
            <c:strRef>
              <c:f>Tabelle1!$D$2:$X$2</c:f>
              <c:strCache>
                <c:ptCount val="21"/>
                <c:pt idx="0">
                  <c:v>96/97</c:v>
                </c:pt>
                <c:pt idx="1">
                  <c:v>97/98</c:v>
                </c:pt>
                <c:pt idx="2">
                  <c:v>98/99</c:v>
                </c:pt>
                <c:pt idx="3">
                  <c:v>99/00</c:v>
                </c:pt>
                <c:pt idx="4">
                  <c:v>00/01</c:v>
                </c:pt>
                <c:pt idx="5">
                  <c:v>01/02</c:v>
                </c:pt>
                <c:pt idx="6">
                  <c:v>02/03</c:v>
                </c:pt>
                <c:pt idx="7">
                  <c:v>03/04</c:v>
                </c:pt>
                <c:pt idx="8">
                  <c:v>04/05</c:v>
                </c:pt>
                <c:pt idx="9">
                  <c:v>05/06</c:v>
                </c:pt>
                <c:pt idx="10">
                  <c:v>06/07</c:v>
                </c:pt>
                <c:pt idx="11">
                  <c:v>07/08</c:v>
                </c:pt>
                <c:pt idx="12">
                  <c:v>08/09</c:v>
                </c:pt>
                <c:pt idx="13">
                  <c:v>09/10</c:v>
                </c:pt>
                <c:pt idx="14">
                  <c:v>10/11</c:v>
                </c:pt>
                <c:pt idx="15">
                  <c:v>11/12</c:v>
                </c:pt>
                <c:pt idx="16">
                  <c:v>12/13</c:v>
                </c:pt>
                <c:pt idx="17">
                  <c:v>13/14</c:v>
                </c:pt>
                <c:pt idx="18">
                  <c:v>14/15</c:v>
                </c:pt>
                <c:pt idx="19">
                  <c:v>15/16</c:v>
                </c:pt>
                <c:pt idx="20">
                  <c:v>16/17</c:v>
                </c:pt>
              </c:strCache>
            </c:strRef>
          </c:cat>
          <c:val>
            <c:numRef>
              <c:f>Tabelle1!$D$4:$X$4</c:f>
              <c:numCache>
                <c:formatCode>#,##0</c:formatCode>
                <c:ptCount val="21"/>
                <c:pt idx="0">
                  <c:v>5753</c:v>
                </c:pt>
                <c:pt idx="1">
                  <c:v>5486</c:v>
                </c:pt>
                <c:pt idx="2">
                  <c:v>5298</c:v>
                </c:pt>
                <c:pt idx="3">
                  <c:v>5232</c:v>
                </c:pt>
                <c:pt idx="4">
                  <c:v>5315</c:v>
                </c:pt>
                <c:pt idx="5">
                  <c:v>5938</c:v>
                </c:pt>
                <c:pt idx="6">
                  <c:v>7094</c:v>
                </c:pt>
                <c:pt idx="7">
                  <c:v>7413</c:v>
                </c:pt>
                <c:pt idx="8">
                  <c:v>6714</c:v>
                </c:pt>
                <c:pt idx="9">
                  <c:v>7097</c:v>
                </c:pt>
                <c:pt idx="10">
                  <c:v>7301</c:v>
                </c:pt>
                <c:pt idx="11">
                  <c:v>7526</c:v>
                </c:pt>
                <c:pt idx="12">
                  <c:v>7733</c:v>
                </c:pt>
                <c:pt idx="13">
                  <c:v>8015</c:v>
                </c:pt>
                <c:pt idx="14">
                  <c:v>7856</c:v>
                </c:pt>
                <c:pt idx="15">
                  <c:v>8294</c:v>
                </c:pt>
                <c:pt idx="16">
                  <c:v>8711</c:v>
                </c:pt>
                <c:pt idx="17">
                  <c:v>9117</c:v>
                </c:pt>
                <c:pt idx="18">
                  <c:v>9500</c:v>
                </c:pt>
                <c:pt idx="19">
                  <c:v>9992</c:v>
                </c:pt>
                <c:pt idx="20">
                  <c:v>10312</c:v>
                </c:pt>
              </c:numCache>
            </c:numRef>
          </c:val>
          <c:smooth val="0"/>
        </c:ser>
        <c:ser>
          <c:idx val="2"/>
          <c:order val="3"/>
          <c:tx>
            <c:strRef>
              <c:f>Tabelle1!$A$5</c:f>
              <c:strCache>
                <c:ptCount val="1"/>
                <c:pt idx="0">
                  <c:v>Geistes- und Gesellschafts- wissenschaften</c:v>
                </c:pt>
              </c:strCache>
            </c:strRef>
          </c:tx>
          <c:spPr>
            <a:ln>
              <a:solidFill>
                <a:srgbClr val="C7DDF2"/>
              </a:solidFill>
            </a:ln>
          </c:spPr>
          <c:marker>
            <c:symbol val="none"/>
          </c:marker>
          <c:cat>
            <c:strRef>
              <c:f>Tabelle1!$D$2:$X$2</c:f>
              <c:strCache>
                <c:ptCount val="21"/>
                <c:pt idx="0">
                  <c:v>96/97</c:v>
                </c:pt>
                <c:pt idx="1">
                  <c:v>97/98</c:v>
                </c:pt>
                <c:pt idx="2">
                  <c:v>98/99</c:v>
                </c:pt>
                <c:pt idx="3">
                  <c:v>99/00</c:v>
                </c:pt>
                <c:pt idx="4">
                  <c:v>00/01</c:v>
                </c:pt>
                <c:pt idx="5">
                  <c:v>01/02</c:v>
                </c:pt>
                <c:pt idx="6">
                  <c:v>02/03</c:v>
                </c:pt>
                <c:pt idx="7">
                  <c:v>03/04</c:v>
                </c:pt>
                <c:pt idx="8">
                  <c:v>04/05</c:v>
                </c:pt>
                <c:pt idx="9">
                  <c:v>05/06</c:v>
                </c:pt>
                <c:pt idx="10">
                  <c:v>06/07</c:v>
                </c:pt>
                <c:pt idx="11">
                  <c:v>07/08</c:v>
                </c:pt>
                <c:pt idx="12">
                  <c:v>08/09</c:v>
                </c:pt>
                <c:pt idx="13">
                  <c:v>09/10</c:v>
                </c:pt>
                <c:pt idx="14">
                  <c:v>10/11</c:v>
                </c:pt>
                <c:pt idx="15">
                  <c:v>11/12</c:v>
                </c:pt>
                <c:pt idx="16">
                  <c:v>12/13</c:v>
                </c:pt>
                <c:pt idx="17">
                  <c:v>13/14</c:v>
                </c:pt>
                <c:pt idx="18">
                  <c:v>14/15</c:v>
                </c:pt>
                <c:pt idx="19">
                  <c:v>15/16</c:v>
                </c:pt>
                <c:pt idx="20">
                  <c:v>16/17</c:v>
                </c:pt>
              </c:strCache>
            </c:strRef>
          </c:cat>
          <c:val>
            <c:numRef>
              <c:f>Tabelle1!$D$5:$X$5</c:f>
              <c:numCache>
                <c:formatCode>#,##0</c:formatCode>
                <c:ptCount val="21"/>
                <c:pt idx="0">
                  <c:v>5019</c:v>
                </c:pt>
                <c:pt idx="1">
                  <c:v>5185</c:v>
                </c:pt>
                <c:pt idx="2">
                  <c:v>5181</c:v>
                </c:pt>
                <c:pt idx="3">
                  <c:v>5134</c:v>
                </c:pt>
                <c:pt idx="4">
                  <c:v>5220</c:v>
                </c:pt>
                <c:pt idx="5">
                  <c:v>5991</c:v>
                </c:pt>
                <c:pt idx="6">
                  <c:v>5492</c:v>
                </c:pt>
                <c:pt idx="7">
                  <c:v>5635</c:v>
                </c:pt>
                <c:pt idx="8">
                  <c:v>4691</c:v>
                </c:pt>
                <c:pt idx="9">
                  <c:v>4727</c:v>
                </c:pt>
                <c:pt idx="10">
                  <c:v>4543</c:v>
                </c:pt>
                <c:pt idx="11">
                  <c:v>4214</c:v>
                </c:pt>
                <c:pt idx="12">
                  <c:v>4066</c:v>
                </c:pt>
                <c:pt idx="13">
                  <c:v>4059</c:v>
                </c:pt>
                <c:pt idx="14">
                  <c:v>3416</c:v>
                </c:pt>
                <c:pt idx="15">
                  <c:v>3634</c:v>
                </c:pt>
                <c:pt idx="16">
                  <c:v>3799</c:v>
                </c:pt>
                <c:pt idx="17">
                  <c:v>3759</c:v>
                </c:pt>
                <c:pt idx="18">
                  <c:v>3745</c:v>
                </c:pt>
                <c:pt idx="19">
                  <c:v>3725</c:v>
                </c:pt>
                <c:pt idx="20">
                  <c:v>3726</c:v>
                </c:pt>
              </c:numCache>
            </c:numRef>
          </c:val>
          <c:smooth val="0"/>
        </c:ser>
        <c:ser>
          <c:idx val="3"/>
          <c:order val="4"/>
          <c:tx>
            <c:strRef>
              <c:f>Tabelle1!$A$6</c:f>
              <c:strCache>
                <c:ptCount val="1"/>
                <c:pt idx="0">
                  <c:v>Wirtschaftswissenschaften (ohne Wirt.-Ing.)</c:v>
                </c:pt>
              </c:strCache>
            </c:strRef>
          </c:tx>
          <c:spPr>
            <a:ln>
              <a:solidFill>
                <a:srgbClr val="9C9E9F"/>
              </a:solidFill>
            </a:ln>
          </c:spPr>
          <c:marker>
            <c:symbol val="none"/>
          </c:marker>
          <c:cat>
            <c:strRef>
              <c:f>Tabelle1!$D$2:$X$2</c:f>
              <c:strCache>
                <c:ptCount val="21"/>
                <c:pt idx="0">
                  <c:v>96/97</c:v>
                </c:pt>
                <c:pt idx="1">
                  <c:v>97/98</c:v>
                </c:pt>
                <c:pt idx="2">
                  <c:v>98/99</c:v>
                </c:pt>
                <c:pt idx="3">
                  <c:v>99/00</c:v>
                </c:pt>
                <c:pt idx="4">
                  <c:v>00/01</c:v>
                </c:pt>
                <c:pt idx="5">
                  <c:v>01/02</c:v>
                </c:pt>
                <c:pt idx="6">
                  <c:v>02/03</c:v>
                </c:pt>
                <c:pt idx="7">
                  <c:v>03/04</c:v>
                </c:pt>
                <c:pt idx="8">
                  <c:v>04/05</c:v>
                </c:pt>
                <c:pt idx="9">
                  <c:v>05/06</c:v>
                </c:pt>
                <c:pt idx="10">
                  <c:v>06/07</c:v>
                </c:pt>
                <c:pt idx="11">
                  <c:v>07/08</c:v>
                </c:pt>
                <c:pt idx="12">
                  <c:v>08/09</c:v>
                </c:pt>
                <c:pt idx="13">
                  <c:v>09/10</c:v>
                </c:pt>
                <c:pt idx="14">
                  <c:v>10/11</c:v>
                </c:pt>
                <c:pt idx="15">
                  <c:v>11/12</c:v>
                </c:pt>
                <c:pt idx="16">
                  <c:v>12/13</c:v>
                </c:pt>
                <c:pt idx="17">
                  <c:v>13/14</c:v>
                </c:pt>
                <c:pt idx="18">
                  <c:v>14/15</c:v>
                </c:pt>
                <c:pt idx="19">
                  <c:v>15/16</c:v>
                </c:pt>
                <c:pt idx="20">
                  <c:v>16/17</c:v>
                </c:pt>
              </c:strCache>
            </c:strRef>
          </c:cat>
          <c:val>
            <c:numRef>
              <c:f>Tabelle1!$D$6:$X$6</c:f>
              <c:numCache>
                <c:formatCode>#,##0</c:formatCode>
                <c:ptCount val="21"/>
                <c:pt idx="0">
                  <c:v>3482</c:v>
                </c:pt>
                <c:pt idx="1">
                  <c:v>3357</c:v>
                </c:pt>
                <c:pt idx="2">
                  <c:v>3100</c:v>
                </c:pt>
                <c:pt idx="3">
                  <c:v>2900</c:v>
                </c:pt>
                <c:pt idx="4">
                  <c:v>2473</c:v>
                </c:pt>
                <c:pt idx="5">
                  <c:v>2508</c:v>
                </c:pt>
                <c:pt idx="6">
                  <c:v>2581</c:v>
                </c:pt>
                <c:pt idx="7">
                  <c:v>2683</c:v>
                </c:pt>
                <c:pt idx="8">
                  <c:v>1991</c:v>
                </c:pt>
                <c:pt idx="9">
                  <c:v>1982</c:v>
                </c:pt>
                <c:pt idx="10">
                  <c:v>1818</c:v>
                </c:pt>
                <c:pt idx="11">
                  <c:v>1550</c:v>
                </c:pt>
                <c:pt idx="12">
                  <c:v>1391</c:v>
                </c:pt>
                <c:pt idx="13">
                  <c:v>1268</c:v>
                </c:pt>
                <c:pt idx="14">
                  <c:v>1060</c:v>
                </c:pt>
                <c:pt idx="15">
                  <c:v>1142</c:v>
                </c:pt>
                <c:pt idx="16">
                  <c:v>1301</c:v>
                </c:pt>
                <c:pt idx="17">
                  <c:v>1559</c:v>
                </c:pt>
                <c:pt idx="18">
                  <c:v>1774</c:v>
                </c:pt>
                <c:pt idx="19">
                  <c:v>1791</c:v>
                </c:pt>
                <c:pt idx="20">
                  <c:v>1694</c:v>
                </c:pt>
              </c:numCache>
            </c:numRef>
          </c:val>
          <c:smooth val="0"/>
        </c:ser>
        <c:ser>
          <c:idx val="4"/>
          <c:order val="5"/>
          <c:tx>
            <c:strRef>
              <c:f>Tabelle1!$A$7</c:f>
              <c:strCache>
                <c:ptCount val="1"/>
                <c:pt idx="0">
                  <c:v>Medizin</c:v>
                </c:pt>
              </c:strCache>
            </c:strRef>
          </c:tx>
          <c:spPr>
            <a:ln>
              <a:solidFill>
                <a:srgbClr val="CFD1D2"/>
              </a:solidFill>
            </a:ln>
          </c:spPr>
          <c:marker>
            <c:symbol val="none"/>
          </c:marker>
          <c:cat>
            <c:strRef>
              <c:f>Tabelle1!$D$2:$X$2</c:f>
              <c:strCache>
                <c:ptCount val="21"/>
                <c:pt idx="0">
                  <c:v>96/97</c:v>
                </c:pt>
                <c:pt idx="1">
                  <c:v>97/98</c:v>
                </c:pt>
                <c:pt idx="2">
                  <c:v>98/99</c:v>
                </c:pt>
                <c:pt idx="3">
                  <c:v>99/00</c:v>
                </c:pt>
                <c:pt idx="4">
                  <c:v>00/01</c:v>
                </c:pt>
                <c:pt idx="5">
                  <c:v>01/02</c:v>
                </c:pt>
                <c:pt idx="6">
                  <c:v>02/03</c:v>
                </c:pt>
                <c:pt idx="7">
                  <c:v>03/04</c:v>
                </c:pt>
                <c:pt idx="8">
                  <c:v>04/05</c:v>
                </c:pt>
                <c:pt idx="9">
                  <c:v>05/06</c:v>
                </c:pt>
                <c:pt idx="10">
                  <c:v>06/07</c:v>
                </c:pt>
                <c:pt idx="11">
                  <c:v>07/08</c:v>
                </c:pt>
                <c:pt idx="12">
                  <c:v>08/09</c:v>
                </c:pt>
                <c:pt idx="13">
                  <c:v>09/10</c:v>
                </c:pt>
                <c:pt idx="14">
                  <c:v>10/11</c:v>
                </c:pt>
                <c:pt idx="15">
                  <c:v>11/12</c:v>
                </c:pt>
                <c:pt idx="16">
                  <c:v>12/13</c:v>
                </c:pt>
                <c:pt idx="17">
                  <c:v>13/14</c:v>
                </c:pt>
                <c:pt idx="18">
                  <c:v>14/15</c:v>
                </c:pt>
                <c:pt idx="19">
                  <c:v>15/16</c:v>
                </c:pt>
                <c:pt idx="20">
                  <c:v>16/17</c:v>
                </c:pt>
              </c:strCache>
            </c:strRef>
          </c:cat>
          <c:val>
            <c:numRef>
              <c:f>Tabelle1!$D$7:$X$7</c:f>
              <c:numCache>
                <c:formatCode>#,##0</c:formatCode>
                <c:ptCount val="21"/>
                <c:pt idx="0">
                  <c:v>2975</c:v>
                </c:pt>
                <c:pt idx="1">
                  <c:v>2891</c:v>
                </c:pt>
                <c:pt idx="2">
                  <c:v>2886</c:v>
                </c:pt>
                <c:pt idx="3">
                  <c:v>2873</c:v>
                </c:pt>
                <c:pt idx="4">
                  <c:v>2714</c:v>
                </c:pt>
                <c:pt idx="5">
                  <c:v>2705</c:v>
                </c:pt>
                <c:pt idx="6">
                  <c:v>2698</c:v>
                </c:pt>
                <c:pt idx="7">
                  <c:v>2761</c:v>
                </c:pt>
                <c:pt idx="8">
                  <c:v>2695</c:v>
                </c:pt>
                <c:pt idx="9">
                  <c:v>2709</c:v>
                </c:pt>
                <c:pt idx="10">
                  <c:v>2720</c:v>
                </c:pt>
                <c:pt idx="11">
                  <c:v>2711</c:v>
                </c:pt>
                <c:pt idx="12">
                  <c:v>2789</c:v>
                </c:pt>
                <c:pt idx="13">
                  <c:v>2805</c:v>
                </c:pt>
                <c:pt idx="14">
                  <c:v>2662</c:v>
                </c:pt>
                <c:pt idx="15">
                  <c:v>2765</c:v>
                </c:pt>
                <c:pt idx="16">
                  <c:v>2811</c:v>
                </c:pt>
                <c:pt idx="17">
                  <c:v>2894</c:v>
                </c:pt>
                <c:pt idx="18">
                  <c:v>3014</c:v>
                </c:pt>
                <c:pt idx="19">
                  <c:v>3091</c:v>
                </c:pt>
                <c:pt idx="20">
                  <c:v>3069</c:v>
                </c:pt>
              </c:numCache>
            </c:numRef>
          </c:val>
          <c:smooth val="0"/>
        </c:ser>
        <c:ser>
          <c:idx val="6"/>
          <c:order val="6"/>
          <c:tx>
            <c:strRef>
              <c:f>Tabelle1!$A$9</c:f>
              <c:strCache>
                <c:ptCount val="1"/>
                <c:pt idx="0">
                  <c:v>Studienkolleg/Deutschkurs u. sonst.</c:v>
                </c:pt>
              </c:strCache>
            </c:strRef>
          </c:tx>
          <c:spPr>
            <a:ln>
              <a:solidFill>
                <a:srgbClr val="646567"/>
              </a:solidFill>
            </a:ln>
          </c:spPr>
          <c:marker>
            <c:symbol val="none"/>
          </c:marker>
          <c:cat>
            <c:strRef>
              <c:f>Tabelle1!$D$2:$X$2</c:f>
              <c:strCache>
                <c:ptCount val="21"/>
                <c:pt idx="0">
                  <c:v>96/97</c:v>
                </c:pt>
                <c:pt idx="1">
                  <c:v>97/98</c:v>
                </c:pt>
                <c:pt idx="2">
                  <c:v>98/99</c:v>
                </c:pt>
                <c:pt idx="3">
                  <c:v>99/00</c:v>
                </c:pt>
                <c:pt idx="4">
                  <c:v>00/01</c:v>
                </c:pt>
                <c:pt idx="5">
                  <c:v>01/02</c:v>
                </c:pt>
                <c:pt idx="6">
                  <c:v>02/03</c:v>
                </c:pt>
                <c:pt idx="7">
                  <c:v>03/04</c:v>
                </c:pt>
                <c:pt idx="8">
                  <c:v>04/05</c:v>
                </c:pt>
                <c:pt idx="9">
                  <c:v>05/06</c:v>
                </c:pt>
                <c:pt idx="10">
                  <c:v>06/07</c:v>
                </c:pt>
                <c:pt idx="11">
                  <c:v>07/08</c:v>
                </c:pt>
                <c:pt idx="12">
                  <c:v>08/09</c:v>
                </c:pt>
                <c:pt idx="13">
                  <c:v>09/10</c:v>
                </c:pt>
                <c:pt idx="14">
                  <c:v>10/11</c:v>
                </c:pt>
                <c:pt idx="15">
                  <c:v>11/12</c:v>
                </c:pt>
                <c:pt idx="16">
                  <c:v>12/13</c:v>
                </c:pt>
                <c:pt idx="17">
                  <c:v>13/14</c:v>
                </c:pt>
                <c:pt idx="18">
                  <c:v>14/15</c:v>
                </c:pt>
                <c:pt idx="19">
                  <c:v>15/16</c:v>
                </c:pt>
                <c:pt idx="20">
                  <c:v>16/17</c:v>
                </c:pt>
              </c:strCache>
            </c:strRef>
          </c:cat>
          <c:val>
            <c:numRef>
              <c:f>Tabelle1!$D$9:$X$9</c:f>
              <c:numCache>
                <c:formatCode>#,##0</c:formatCode>
                <c:ptCount val="21"/>
                <c:pt idx="0">
                  <c:v>179</c:v>
                </c:pt>
                <c:pt idx="1">
                  <c:v>221</c:v>
                </c:pt>
                <c:pt idx="2">
                  <c:v>264</c:v>
                </c:pt>
                <c:pt idx="3">
                  <c:v>279</c:v>
                </c:pt>
                <c:pt idx="4">
                  <c:v>326</c:v>
                </c:pt>
                <c:pt idx="5">
                  <c:v>352</c:v>
                </c:pt>
                <c:pt idx="6">
                  <c:v>293</c:v>
                </c:pt>
                <c:pt idx="7">
                  <c:v>285</c:v>
                </c:pt>
                <c:pt idx="8">
                  <c:v>244</c:v>
                </c:pt>
                <c:pt idx="9">
                  <c:v>243</c:v>
                </c:pt>
                <c:pt idx="10">
                  <c:v>0</c:v>
                </c:pt>
                <c:pt idx="11">
                  <c:v>217</c:v>
                </c:pt>
                <c:pt idx="12">
                  <c:v>82</c:v>
                </c:pt>
                <c:pt idx="13">
                  <c:v>7</c:v>
                </c:pt>
                <c:pt idx="14">
                  <c:v>17</c:v>
                </c:pt>
                <c:pt idx="15">
                  <c:v>33</c:v>
                </c:pt>
                <c:pt idx="16">
                  <c:v>0</c:v>
                </c:pt>
                <c:pt idx="17">
                  <c:v>32</c:v>
                </c:pt>
                <c:pt idx="18">
                  <c:v>27</c:v>
                </c:pt>
                <c:pt idx="19">
                  <c:v>72</c:v>
                </c:pt>
                <c:pt idx="20">
                  <c:v>36</c:v>
                </c:pt>
              </c:numCache>
            </c:numRef>
          </c:val>
          <c:smooth val="0"/>
        </c:ser>
        <c:dLbls>
          <c:showLegendKey val="0"/>
          <c:showVal val="0"/>
          <c:showCatName val="0"/>
          <c:showSerName val="0"/>
          <c:showPercent val="0"/>
          <c:showBubbleSize val="0"/>
        </c:dLbls>
        <c:marker val="1"/>
        <c:smooth val="0"/>
        <c:axId val="36632064"/>
        <c:axId val="36633600"/>
      </c:lineChart>
      <c:catAx>
        <c:axId val="36632064"/>
        <c:scaling>
          <c:orientation val="minMax"/>
        </c:scaling>
        <c:delete val="0"/>
        <c:axPos val="b"/>
        <c:majorTickMark val="none"/>
        <c:minorTickMark val="none"/>
        <c:tickLblPos val="nextTo"/>
        <c:spPr>
          <a:ln>
            <a:solidFill>
              <a:srgbClr val="CFD1D2"/>
            </a:solidFill>
          </a:ln>
        </c:spPr>
        <c:txPr>
          <a:bodyPr/>
          <a:lstStyle/>
          <a:p>
            <a:pPr>
              <a:defRPr>
                <a:solidFill>
                  <a:srgbClr val="646567"/>
                </a:solidFill>
                <a:latin typeface="Arial" panose="020B0604020202020204" pitchFamily="34" charset="0"/>
                <a:cs typeface="Arial" panose="020B0604020202020204" pitchFamily="34" charset="0"/>
              </a:defRPr>
            </a:pPr>
            <a:endParaRPr lang="de-DE"/>
          </a:p>
        </c:txPr>
        <c:crossAx val="36633600"/>
        <c:crosses val="autoZero"/>
        <c:auto val="1"/>
        <c:lblAlgn val="ctr"/>
        <c:lblOffset val="100"/>
        <c:noMultiLvlLbl val="0"/>
      </c:catAx>
      <c:valAx>
        <c:axId val="36633600"/>
        <c:scaling>
          <c:orientation val="minMax"/>
        </c:scaling>
        <c:delete val="0"/>
        <c:axPos val="l"/>
        <c:majorGridlines>
          <c:spPr>
            <a:ln w="9525">
              <a:solidFill>
                <a:schemeClr val="bg1">
                  <a:lumMod val="65000"/>
                </a:schemeClr>
              </a:solidFill>
              <a:prstDash val="sysDot"/>
            </a:ln>
          </c:spPr>
        </c:majorGridlines>
        <c:numFmt formatCode="#,##0" sourceLinked="1"/>
        <c:majorTickMark val="out"/>
        <c:minorTickMark val="none"/>
        <c:tickLblPos val="nextTo"/>
        <c:spPr>
          <a:ln>
            <a:noFill/>
          </a:ln>
        </c:spPr>
        <c:txPr>
          <a:bodyPr/>
          <a:lstStyle/>
          <a:p>
            <a:pPr>
              <a:defRPr>
                <a:solidFill>
                  <a:srgbClr val="646567"/>
                </a:solidFill>
                <a:latin typeface="Arial" panose="020B0604020202020204" pitchFamily="34" charset="0"/>
                <a:cs typeface="Arial" panose="020B0604020202020204" pitchFamily="34" charset="0"/>
              </a:defRPr>
            </a:pPr>
            <a:endParaRPr lang="de-DE"/>
          </a:p>
        </c:txPr>
        <c:crossAx val="36632064"/>
        <c:crosses val="autoZero"/>
        <c:crossBetween val="between"/>
      </c:valAx>
    </c:plotArea>
    <c:legend>
      <c:legendPos val="r"/>
      <c:layout>
        <c:manualLayout>
          <c:xMode val="edge"/>
          <c:yMode val="edge"/>
          <c:x val="0.75029932950191569"/>
          <c:y val="0.24288588166532785"/>
          <c:w val="0.24057710727969348"/>
          <c:h val="0.51422823666934425"/>
        </c:manualLayout>
      </c:layout>
      <c:overlay val="0"/>
    </c:legend>
    <c:plotVisOnly val="1"/>
    <c:dispBlanksAs val="gap"/>
    <c:showDLblsOverMax val="0"/>
  </c:chart>
  <c:spPr>
    <a:ln>
      <a:no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716907261592303"/>
          <c:y val="6.5289442986293383E-2"/>
          <c:w val="0.89283090277777777"/>
          <c:h val="0.8326195683872849"/>
        </c:manualLayout>
      </c:layout>
      <c:barChart>
        <c:barDir val="col"/>
        <c:grouping val="stacked"/>
        <c:varyColors val="0"/>
        <c:ser>
          <c:idx val="5"/>
          <c:order val="0"/>
          <c:tx>
            <c:strRef>
              <c:f>'Aus Geschäftsbericht'!$A$45</c:f>
              <c:strCache>
                <c:ptCount val="1"/>
                <c:pt idx="0">
                  <c:v>Staatsexamen</c:v>
                </c:pt>
              </c:strCache>
            </c:strRef>
          </c:tx>
          <c:spPr>
            <a:solidFill>
              <a:srgbClr val="00549F"/>
            </a:solidFill>
          </c:spPr>
          <c:invertIfNegative val="0"/>
          <c:cat>
            <c:numRef>
              <c:f>'Aus Geschäftsbericht'!$B$40:$H$40</c:f>
              <c:numCache>
                <c:formatCode>General</c:formatCode>
                <c:ptCount val="7"/>
                <c:pt idx="0">
                  <c:v>2010</c:v>
                </c:pt>
                <c:pt idx="1">
                  <c:v>2011</c:v>
                </c:pt>
                <c:pt idx="2">
                  <c:v>2012</c:v>
                </c:pt>
                <c:pt idx="3">
                  <c:v>2013</c:v>
                </c:pt>
                <c:pt idx="4">
                  <c:v>2014</c:v>
                </c:pt>
                <c:pt idx="5">
                  <c:v>2015</c:v>
                </c:pt>
                <c:pt idx="6">
                  <c:v>2016</c:v>
                </c:pt>
              </c:numCache>
            </c:numRef>
          </c:cat>
          <c:val>
            <c:numRef>
              <c:f>'Aus Geschäftsbericht'!$B$45:$H$45</c:f>
              <c:numCache>
                <c:formatCode>#,##0</c:formatCode>
                <c:ptCount val="7"/>
                <c:pt idx="0">
                  <c:v>252</c:v>
                </c:pt>
                <c:pt idx="1">
                  <c:v>250</c:v>
                </c:pt>
                <c:pt idx="2">
                  <c:v>303</c:v>
                </c:pt>
                <c:pt idx="3">
                  <c:v>237</c:v>
                </c:pt>
                <c:pt idx="4">
                  <c:v>253</c:v>
                </c:pt>
                <c:pt idx="5">
                  <c:v>203</c:v>
                </c:pt>
                <c:pt idx="6">
                  <c:v>250</c:v>
                </c:pt>
              </c:numCache>
            </c:numRef>
          </c:val>
        </c:ser>
        <c:ser>
          <c:idx val="4"/>
          <c:order val="1"/>
          <c:tx>
            <c:strRef>
              <c:f>'Aus Geschäftsbericht'!$A$43</c:f>
              <c:strCache>
                <c:ptCount val="1"/>
                <c:pt idx="0">
                  <c:v>Lehramt</c:v>
                </c:pt>
              </c:strCache>
            </c:strRef>
          </c:tx>
          <c:spPr>
            <a:solidFill>
              <a:srgbClr val="407FB7"/>
            </a:solidFill>
          </c:spPr>
          <c:invertIfNegative val="0"/>
          <c:cat>
            <c:numRef>
              <c:f>'Aus Geschäftsbericht'!$B$40:$H$40</c:f>
              <c:numCache>
                <c:formatCode>General</c:formatCode>
                <c:ptCount val="7"/>
                <c:pt idx="0">
                  <c:v>2010</c:v>
                </c:pt>
                <c:pt idx="1">
                  <c:v>2011</c:v>
                </c:pt>
                <c:pt idx="2">
                  <c:v>2012</c:v>
                </c:pt>
                <c:pt idx="3">
                  <c:v>2013</c:v>
                </c:pt>
                <c:pt idx="4">
                  <c:v>2014</c:v>
                </c:pt>
                <c:pt idx="5">
                  <c:v>2015</c:v>
                </c:pt>
                <c:pt idx="6">
                  <c:v>2016</c:v>
                </c:pt>
              </c:numCache>
            </c:numRef>
          </c:cat>
          <c:val>
            <c:numRef>
              <c:f>'Aus Geschäftsbericht'!$B$43:$H$43</c:f>
              <c:numCache>
                <c:formatCode>#,##0</c:formatCode>
                <c:ptCount val="7"/>
                <c:pt idx="0">
                  <c:v>169</c:v>
                </c:pt>
                <c:pt idx="1">
                  <c:v>241</c:v>
                </c:pt>
                <c:pt idx="2">
                  <c:v>221</c:v>
                </c:pt>
                <c:pt idx="3">
                  <c:v>216</c:v>
                </c:pt>
                <c:pt idx="4">
                  <c:v>242</c:v>
                </c:pt>
                <c:pt idx="5">
                  <c:v>352</c:v>
                </c:pt>
                <c:pt idx="6">
                  <c:v>442</c:v>
                </c:pt>
              </c:numCache>
            </c:numRef>
          </c:val>
        </c:ser>
        <c:ser>
          <c:idx val="3"/>
          <c:order val="2"/>
          <c:tx>
            <c:strRef>
              <c:f>'Aus Geschäftsbericht'!$A$44</c:f>
              <c:strCache>
                <c:ptCount val="1"/>
                <c:pt idx="0">
                  <c:v>Diplom/Magister/Sonstige</c:v>
                </c:pt>
              </c:strCache>
            </c:strRef>
          </c:tx>
          <c:spPr>
            <a:solidFill>
              <a:srgbClr val="8EBAE5"/>
            </a:solidFill>
          </c:spPr>
          <c:invertIfNegative val="0"/>
          <c:cat>
            <c:numRef>
              <c:f>'Aus Geschäftsbericht'!$B$40:$H$40</c:f>
              <c:numCache>
                <c:formatCode>General</c:formatCode>
                <c:ptCount val="7"/>
                <c:pt idx="0">
                  <c:v>2010</c:v>
                </c:pt>
                <c:pt idx="1">
                  <c:v>2011</c:v>
                </c:pt>
                <c:pt idx="2">
                  <c:v>2012</c:v>
                </c:pt>
                <c:pt idx="3">
                  <c:v>2013</c:v>
                </c:pt>
                <c:pt idx="4">
                  <c:v>2014</c:v>
                </c:pt>
                <c:pt idx="5">
                  <c:v>2015</c:v>
                </c:pt>
                <c:pt idx="6">
                  <c:v>2016</c:v>
                </c:pt>
              </c:numCache>
            </c:numRef>
          </c:cat>
          <c:val>
            <c:numRef>
              <c:f>'Aus Geschäftsbericht'!$B$44:$H$44</c:f>
              <c:numCache>
                <c:formatCode>#,##0</c:formatCode>
                <c:ptCount val="7"/>
                <c:pt idx="0">
                  <c:v>1853</c:v>
                </c:pt>
                <c:pt idx="1">
                  <c:v>1850</c:v>
                </c:pt>
                <c:pt idx="2">
                  <c:v>1582</c:v>
                </c:pt>
                <c:pt idx="3">
                  <c:v>1382</c:v>
                </c:pt>
                <c:pt idx="4">
                  <c:v>954</c:v>
                </c:pt>
                <c:pt idx="5">
                  <c:v>92</c:v>
                </c:pt>
                <c:pt idx="6">
                  <c:v>19</c:v>
                </c:pt>
              </c:numCache>
            </c:numRef>
          </c:val>
        </c:ser>
        <c:ser>
          <c:idx val="1"/>
          <c:order val="3"/>
          <c:tx>
            <c:strRef>
              <c:f>'Aus Geschäftsbericht'!$A$41</c:f>
              <c:strCache>
                <c:ptCount val="1"/>
                <c:pt idx="0">
                  <c:v>Bachelor</c:v>
                </c:pt>
              </c:strCache>
            </c:strRef>
          </c:tx>
          <c:spPr>
            <a:solidFill>
              <a:srgbClr val="C7DDF2"/>
            </a:solidFill>
          </c:spPr>
          <c:invertIfNegative val="0"/>
          <c:cat>
            <c:numRef>
              <c:f>'Aus Geschäftsbericht'!$B$40:$H$40</c:f>
              <c:numCache>
                <c:formatCode>General</c:formatCode>
                <c:ptCount val="7"/>
                <c:pt idx="0">
                  <c:v>2010</c:v>
                </c:pt>
                <c:pt idx="1">
                  <c:v>2011</c:v>
                </c:pt>
                <c:pt idx="2">
                  <c:v>2012</c:v>
                </c:pt>
                <c:pt idx="3">
                  <c:v>2013</c:v>
                </c:pt>
                <c:pt idx="4">
                  <c:v>2014</c:v>
                </c:pt>
                <c:pt idx="5">
                  <c:v>2015</c:v>
                </c:pt>
                <c:pt idx="6">
                  <c:v>2016</c:v>
                </c:pt>
              </c:numCache>
            </c:numRef>
          </c:cat>
          <c:val>
            <c:numRef>
              <c:f>'Aus Geschäftsbericht'!$B$41:$H$41</c:f>
              <c:numCache>
                <c:formatCode>#,##0</c:formatCode>
                <c:ptCount val="7"/>
                <c:pt idx="0">
                  <c:v>1032</c:v>
                </c:pt>
                <c:pt idx="1">
                  <c:v>1813</c:v>
                </c:pt>
                <c:pt idx="2">
                  <c:v>2176</c:v>
                </c:pt>
                <c:pt idx="3">
                  <c:v>2544</c:v>
                </c:pt>
                <c:pt idx="4">
                  <c:v>2760</c:v>
                </c:pt>
                <c:pt idx="5">
                  <c:v>2998</c:v>
                </c:pt>
                <c:pt idx="6">
                  <c:v>3224</c:v>
                </c:pt>
              </c:numCache>
            </c:numRef>
          </c:val>
        </c:ser>
        <c:ser>
          <c:idx val="2"/>
          <c:order val="4"/>
          <c:tx>
            <c:strRef>
              <c:f>'Aus Geschäftsbericht'!$A$42</c:f>
              <c:strCache>
                <c:ptCount val="1"/>
                <c:pt idx="0">
                  <c:v>Master</c:v>
                </c:pt>
              </c:strCache>
            </c:strRef>
          </c:tx>
          <c:spPr>
            <a:solidFill>
              <a:srgbClr val="E8F1FA"/>
            </a:solidFill>
          </c:spPr>
          <c:invertIfNegative val="0"/>
          <c:cat>
            <c:numRef>
              <c:f>'Aus Geschäftsbericht'!$B$40:$H$40</c:f>
              <c:numCache>
                <c:formatCode>General</c:formatCode>
                <c:ptCount val="7"/>
                <c:pt idx="0">
                  <c:v>2010</c:v>
                </c:pt>
                <c:pt idx="1">
                  <c:v>2011</c:v>
                </c:pt>
                <c:pt idx="2">
                  <c:v>2012</c:v>
                </c:pt>
                <c:pt idx="3">
                  <c:v>2013</c:v>
                </c:pt>
                <c:pt idx="4">
                  <c:v>2014</c:v>
                </c:pt>
                <c:pt idx="5">
                  <c:v>2015</c:v>
                </c:pt>
                <c:pt idx="6">
                  <c:v>2016</c:v>
                </c:pt>
              </c:numCache>
            </c:numRef>
          </c:cat>
          <c:val>
            <c:numRef>
              <c:f>'Aus Geschäftsbericht'!$B$42:$H$42</c:f>
              <c:numCache>
                <c:formatCode>#,##0</c:formatCode>
                <c:ptCount val="7"/>
                <c:pt idx="0">
                  <c:v>241</c:v>
                </c:pt>
                <c:pt idx="1">
                  <c:v>466</c:v>
                </c:pt>
                <c:pt idx="2">
                  <c:v>962</c:v>
                </c:pt>
                <c:pt idx="3">
                  <c:v>1536</c:v>
                </c:pt>
                <c:pt idx="4">
                  <c:v>2271</c:v>
                </c:pt>
                <c:pt idx="5">
                  <c:v>2778</c:v>
                </c:pt>
                <c:pt idx="6">
                  <c:v>3249</c:v>
                </c:pt>
              </c:numCache>
            </c:numRef>
          </c:val>
        </c:ser>
        <c:dLbls>
          <c:showLegendKey val="0"/>
          <c:showVal val="0"/>
          <c:showCatName val="0"/>
          <c:showSerName val="0"/>
          <c:showPercent val="0"/>
          <c:showBubbleSize val="0"/>
        </c:dLbls>
        <c:gapWidth val="50"/>
        <c:overlap val="100"/>
        <c:axId val="34597888"/>
        <c:axId val="5350912"/>
      </c:barChart>
      <c:catAx>
        <c:axId val="34597888"/>
        <c:scaling>
          <c:orientation val="minMax"/>
        </c:scaling>
        <c:delete val="0"/>
        <c:axPos val="b"/>
        <c:numFmt formatCode="General" sourceLinked="1"/>
        <c:majorTickMark val="none"/>
        <c:minorTickMark val="none"/>
        <c:tickLblPos val="nextTo"/>
        <c:spPr>
          <a:ln>
            <a:solidFill>
              <a:srgbClr val="CFD1D2"/>
            </a:solidFill>
          </a:ln>
        </c:spPr>
        <c:txPr>
          <a:bodyPr rot="0" vert="horz"/>
          <a:lstStyle/>
          <a:p>
            <a:pPr>
              <a:defRPr sz="1000" b="0" i="0" u="none" strike="noStrike" baseline="0">
                <a:solidFill>
                  <a:schemeClr val="tx1">
                    <a:lumMod val="65000"/>
                    <a:lumOff val="35000"/>
                  </a:schemeClr>
                </a:solidFill>
                <a:latin typeface="Arial" panose="020B0604020202020204" pitchFamily="34" charset="0"/>
                <a:ea typeface="Calibri"/>
                <a:cs typeface="Arial" panose="020B0604020202020204" pitchFamily="34" charset="0"/>
              </a:defRPr>
            </a:pPr>
            <a:endParaRPr lang="de-DE"/>
          </a:p>
        </c:txPr>
        <c:crossAx val="5350912"/>
        <c:crosses val="autoZero"/>
        <c:auto val="1"/>
        <c:lblAlgn val="ctr"/>
        <c:lblOffset val="100"/>
        <c:noMultiLvlLbl val="0"/>
      </c:catAx>
      <c:valAx>
        <c:axId val="5350912"/>
        <c:scaling>
          <c:orientation val="minMax"/>
        </c:scaling>
        <c:delete val="0"/>
        <c:axPos val="l"/>
        <c:majorGridlines>
          <c:spPr>
            <a:ln w="9525">
              <a:solidFill>
                <a:sysClr val="window" lastClr="FFFFFF">
                  <a:lumMod val="65000"/>
                </a:sysClr>
              </a:solidFill>
              <a:prstDash val="sysDot"/>
            </a:ln>
          </c:spPr>
        </c:majorGridlines>
        <c:numFmt formatCode="#,##0" sourceLinked="1"/>
        <c:majorTickMark val="out"/>
        <c:minorTickMark val="none"/>
        <c:tickLblPos val="nextTo"/>
        <c:spPr>
          <a:ln>
            <a:noFill/>
          </a:ln>
        </c:spPr>
        <c:txPr>
          <a:bodyPr rot="0" vert="horz"/>
          <a:lstStyle/>
          <a:p>
            <a:pPr>
              <a:defRPr sz="1000" b="0" i="0" u="none" strike="noStrike" baseline="0">
                <a:solidFill>
                  <a:schemeClr val="tx1">
                    <a:lumMod val="65000"/>
                    <a:lumOff val="35000"/>
                  </a:schemeClr>
                </a:solidFill>
                <a:latin typeface="Arial" panose="020B0604020202020204" pitchFamily="34" charset="0"/>
                <a:ea typeface="Calibri"/>
                <a:cs typeface="Arial" panose="020B0604020202020204" pitchFamily="34" charset="0"/>
              </a:defRPr>
            </a:pPr>
            <a:endParaRPr lang="de-DE"/>
          </a:p>
        </c:txPr>
        <c:crossAx val="34597888"/>
        <c:crosses val="autoZero"/>
        <c:crossBetween val="between"/>
      </c:valAx>
    </c:plotArea>
    <c:plotVisOnly val="1"/>
    <c:dispBlanksAs val="gap"/>
    <c:showDLblsOverMax val="0"/>
  </c:chart>
  <c:spPr>
    <a:ln>
      <a:noFill/>
    </a:ln>
  </c:spPr>
  <c:txPr>
    <a:bodyPr/>
    <a:lstStyle/>
    <a:p>
      <a:pPr>
        <a:defRPr sz="1000" b="0" i="0" u="none" strike="noStrike" baseline="0">
          <a:solidFill>
            <a:srgbClr val="000000"/>
          </a:solidFill>
          <a:latin typeface="Calibri"/>
          <a:ea typeface="Calibri"/>
          <a:cs typeface="Calibri"/>
        </a:defRPr>
      </a:pPr>
      <a:endParaRPr lang="de-DE"/>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0.03259</cdr:x>
      <cdr:y>0.10017</cdr:y>
    </cdr:from>
    <cdr:to>
      <cdr:x>0.24499</cdr:x>
      <cdr:y>0.14505</cdr:y>
    </cdr:to>
    <cdr:sp macro="" textlink="">
      <cdr:nvSpPr>
        <cdr:cNvPr id="52259" name="Text 1"/>
        <cdr:cNvSpPr txBox="1">
          <a:spLocks xmlns:a="http://schemas.openxmlformats.org/drawingml/2006/main" noChangeArrowheads="1"/>
        </cdr:cNvSpPr>
      </cdr:nvSpPr>
      <cdr:spPr bwMode="auto">
        <a:xfrm xmlns:a="http://schemas.openxmlformats.org/drawingml/2006/main">
          <a:off x="265719" y="518769"/>
          <a:ext cx="1731821" cy="232436"/>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wrap="none" lIns="27432" tIns="27432" rIns="27432" bIns="27432" anchor="ctr" upright="1">
          <a:spAutoFit/>
        </a:bodyPr>
        <a:lstStyle xmlns:a="http://schemas.openxmlformats.org/drawingml/2006/main"/>
        <a:p xmlns:a="http://schemas.openxmlformats.org/drawingml/2006/main">
          <a:pPr algn="l" rtl="0">
            <a:defRPr sz="1000"/>
          </a:pPr>
          <a:r>
            <a:rPr lang="de-DE" sz="1200" b="1" i="0" u="none" strike="noStrike" baseline="0">
              <a:solidFill>
                <a:srgbClr val="646567"/>
              </a:solidFill>
              <a:latin typeface="Arial" pitchFamily="34" charset="0"/>
              <a:cs typeface="Arial" pitchFamily="34" charset="0"/>
            </a:rPr>
            <a:t>Polytechnische Schule</a:t>
          </a:r>
        </a:p>
      </cdr:txBody>
    </cdr:sp>
  </cdr:relSizeAnchor>
  <cdr:relSizeAnchor xmlns:cdr="http://schemas.openxmlformats.org/drawingml/2006/chartDrawing">
    <cdr:from>
      <cdr:x>0.09896</cdr:x>
      <cdr:y>0.19844</cdr:y>
    </cdr:from>
    <cdr:to>
      <cdr:x>0.32184</cdr:x>
      <cdr:y>0.24332</cdr:y>
    </cdr:to>
    <cdr:sp macro="" textlink="">
      <cdr:nvSpPr>
        <cdr:cNvPr id="52260" name="Text 2"/>
        <cdr:cNvSpPr txBox="1">
          <a:spLocks xmlns:a="http://schemas.openxmlformats.org/drawingml/2006/main" noChangeArrowheads="1"/>
        </cdr:cNvSpPr>
      </cdr:nvSpPr>
      <cdr:spPr bwMode="auto">
        <a:xfrm xmlns:a="http://schemas.openxmlformats.org/drawingml/2006/main">
          <a:off x="806860" y="1027701"/>
          <a:ext cx="1817229" cy="232436"/>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wrap="none" lIns="27432" tIns="27432" rIns="27432" bIns="27432" anchor="ctr" upright="1">
          <a:spAutoFit/>
        </a:bodyPr>
        <a:lstStyle xmlns:a="http://schemas.openxmlformats.org/drawingml/2006/main"/>
        <a:p xmlns:a="http://schemas.openxmlformats.org/drawingml/2006/main">
          <a:pPr algn="l" rtl="0">
            <a:defRPr sz="1000"/>
          </a:pPr>
          <a:r>
            <a:rPr lang="de-DE" sz="1200" b="1" i="0" u="none" strike="noStrike" baseline="0">
              <a:solidFill>
                <a:srgbClr val="646567"/>
              </a:solidFill>
              <a:latin typeface="Arial" pitchFamily="34" charset="0"/>
              <a:cs typeface="Arial" pitchFamily="34" charset="0"/>
            </a:rPr>
            <a:t>Technische Hochschule</a:t>
          </a:r>
        </a:p>
      </cdr:txBody>
    </cdr:sp>
  </cdr:relSizeAnchor>
  <cdr:relSizeAnchor xmlns:cdr="http://schemas.openxmlformats.org/drawingml/2006/chartDrawing">
    <cdr:from>
      <cdr:x>0.29246</cdr:x>
      <cdr:y>0.60428</cdr:y>
    </cdr:from>
    <cdr:to>
      <cdr:x>0.60438</cdr:x>
      <cdr:y>0.67693</cdr:y>
    </cdr:to>
    <cdr:sp macro="" textlink="">
      <cdr:nvSpPr>
        <cdr:cNvPr id="52261" name="Text 3"/>
        <cdr:cNvSpPr txBox="1">
          <a:spLocks xmlns:a="http://schemas.openxmlformats.org/drawingml/2006/main" noChangeArrowheads="1"/>
        </cdr:cNvSpPr>
      </cdr:nvSpPr>
      <cdr:spPr bwMode="auto">
        <a:xfrm xmlns:a="http://schemas.openxmlformats.org/drawingml/2006/main">
          <a:off x="2384512" y="3129518"/>
          <a:ext cx="2543209" cy="376248"/>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wrap="square" lIns="18288" tIns="27432" rIns="0" bIns="27432" anchor="ctr" upright="1">
          <a:noAutofit/>
        </a:bodyPr>
        <a:lstStyle xmlns:a="http://schemas.openxmlformats.org/drawingml/2006/main"/>
        <a:p xmlns:a="http://schemas.openxmlformats.org/drawingml/2006/main">
          <a:pPr algn="l" rtl="0">
            <a:defRPr sz="1000"/>
          </a:pPr>
          <a:r>
            <a:rPr lang="de-DE" sz="1200" b="1" i="0" u="none" strike="noStrike" baseline="0" dirty="0">
              <a:solidFill>
                <a:srgbClr val="646567"/>
              </a:solidFill>
              <a:latin typeface="Arial" pitchFamily="34" charset="0"/>
              <a:cs typeface="Arial" pitchFamily="34" charset="0"/>
            </a:rPr>
            <a:t>heutige Fakultät für Elektrotechnik</a:t>
          </a:r>
        </a:p>
        <a:p xmlns:a="http://schemas.openxmlformats.org/drawingml/2006/main">
          <a:pPr algn="l" rtl="0">
            <a:defRPr sz="1000"/>
          </a:pPr>
          <a:r>
            <a:rPr lang="de-DE" sz="1200" b="1" i="0" u="none" strike="noStrike" baseline="0" dirty="0">
              <a:solidFill>
                <a:srgbClr val="646567"/>
              </a:solidFill>
              <a:latin typeface="Arial" pitchFamily="34" charset="0"/>
              <a:cs typeface="Arial" pitchFamily="34" charset="0"/>
            </a:rPr>
            <a:t>und Informationstechnik</a:t>
          </a:r>
        </a:p>
      </cdr:txBody>
    </cdr:sp>
  </cdr:relSizeAnchor>
  <cdr:relSizeAnchor xmlns:cdr="http://schemas.openxmlformats.org/drawingml/2006/chartDrawing">
    <cdr:from>
      <cdr:x>0.49558</cdr:x>
      <cdr:y>0.25668</cdr:y>
    </cdr:from>
    <cdr:to>
      <cdr:x>0.7057</cdr:x>
      <cdr:y>0.30156</cdr:y>
    </cdr:to>
    <cdr:sp macro="" textlink="">
      <cdr:nvSpPr>
        <cdr:cNvPr id="52262" name="Text 6"/>
        <cdr:cNvSpPr txBox="1">
          <a:spLocks xmlns:a="http://schemas.openxmlformats.org/drawingml/2006/main" noChangeArrowheads="1"/>
        </cdr:cNvSpPr>
      </cdr:nvSpPr>
      <cdr:spPr bwMode="auto">
        <a:xfrm xmlns:a="http://schemas.openxmlformats.org/drawingml/2006/main">
          <a:off x="4040696" y="1329318"/>
          <a:ext cx="1713192" cy="232429"/>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wrap="none" lIns="18288" tIns="27432" rIns="18288" bIns="27432" anchor="ctr" upright="1">
          <a:spAutoFit/>
        </a:bodyPr>
        <a:lstStyle xmlns:a="http://schemas.openxmlformats.org/drawingml/2006/main"/>
        <a:p xmlns:a="http://schemas.openxmlformats.org/drawingml/2006/main">
          <a:pPr algn="l" rtl="0">
            <a:defRPr sz="1000"/>
          </a:pPr>
          <a:r>
            <a:rPr lang="de-DE" sz="1200" b="1" i="0" u="none" strike="noStrike" baseline="0" dirty="0">
              <a:solidFill>
                <a:srgbClr val="646567"/>
              </a:solidFill>
              <a:latin typeface="Arial" pitchFamily="34" charset="0"/>
              <a:cs typeface="Arial" pitchFamily="34" charset="0"/>
            </a:rPr>
            <a:t>Pädagogische Fakultät</a:t>
          </a:r>
        </a:p>
      </cdr:txBody>
    </cdr:sp>
  </cdr:relSizeAnchor>
  <cdr:relSizeAnchor xmlns:cdr="http://schemas.openxmlformats.org/drawingml/2006/chartDrawing">
    <cdr:from>
      <cdr:x>0.02858</cdr:x>
      <cdr:y>0.10005</cdr:y>
    </cdr:from>
    <cdr:to>
      <cdr:x>0.02885</cdr:x>
      <cdr:y>0.93345</cdr:y>
    </cdr:to>
    <cdr:sp macro="" textlink="">
      <cdr:nvSpPr>
        <cdr:cNvPr id="52263" name="Line 1063"/>
        <cdr:cNvSpPr>
          <a:spLocks xmlns:a="http://schemas.openxmlformats.org/drawingml/2006/main" noChangeShapeType="1"/>
        </cdr:cNvSpPr>
      </cdr:nvSpPr>
      <cdr:spPr bwMode="auto">
        <a:xfrm xmlns:a="http://schemas.openxmlformats.org/drawingml/2006/main" flipH="1">
          <a:off x="233030" y="518151"/>
          <a:ext cx="2201" cy="4316108"/>
        </a:xfrm>
        <a:prstGeom xmlns:a="http://schemas.openxmlformats.org/drawingml/2006/main" prst="line">
          <a:avLst/>
        </a:prstGeom>
        <a:noFill xmlns:a="http://schemas.openxmlformats.org/drawingml/2006/main"/>
        <a:ln xmlns:a="http://schemas.openxmlformats.org/drawingml/2006/main" w="6350">
          <a:solidFill>
            <a:srgbClr val="646567"/>
          </a:solidFill>
          <a:prstDash val="dash"/>
          <a:round/>
          <a:headEnd/>
          <a:tailEnd type="none" w="med" len="sm"/>
        </a:ln>
      </cdr:spPr>
      <cdr:txBody>
        <a:bodyPr xmlns:a="http://schemas.openxmlformats.org/drawingml/2006/main"/>
        <a:lstStyle xmlns:a="http://schemas.openxmlformats.org/drawingml/2006/main"/>
        <a:p xmlns:a="http://schemas.openxmlformats.org/drawingml/2006/main">
          <a:endParaRPr lang="de-DE"/>
        </a:p>
      </cdr:txBody>
    </cdr:sp>
  </cdr:relSizeAnchor>
  <cdr:relSizeAnchor xmlns:cdr="http://schemas.openxmlformats.org/drawingml/2006/chartDrawing">
    <cdr:from>
      <cdr:x>0.59292</cdr:x>
      <cdr:y>0.64136</cdr:y>
    </cdr:from>
    <cdr:to>
      <cdr:x>0.59346</cdr:x>
      <cdr:y>0.75607</cdr:y>
    </cdr:to>
    <cdr:sp macro="" textlink="">
      <cdr:nvSpPr>
        <cdr:cNvPr id="52264" name="Line 1064"/>
        <cdr:cNvSpPr>
          <a:spLocks xmlns:a="http://schemas.openxmlformats.org/drawingml/2006/main" noChangeShapeType="1"/>
        </cdr:cNvSpPr>
      </cdr:nvSpPr>
      <cdr:spPr bwMode="auto">
        <a:xfrm xmlns:a="http://schemas.openxmlformats.org/drawingml/2006/main" flipH="1">
          <a:off x="4834314" y="3321524"/>
          <a:ext cx="4403" cy="594074"/>
        </a:xfrm>
        <a:prstGeom xmlns:a="http://schemas.openxmlformats.org/drawingml/2006/main" prst="line">
          <a:avLst/>
        </a:prstGeom>
        <a:noFill xmlns:a="http://schemas.openxmlformats.org/drawingml/2006/main"/>
        <a:ln xmlns:a="http://schemas.openxmlformats.org/drawingml/2006/main" w="6350">
          <a:solidFill>
            <a:srgbClr val="646567"/>
          </a:solidFill>
          <a:prstDash val="dash"/>
          <a:round/>
          <a:headEnd/>
          <a:tailEnd type="none" w="med" len="sm"/>
        </a:ln>
      </cdr:spPr>
      <cdr:txBody>
        <a:bodyPr xmlns:a="http://schemas.openxmlformats.org/drawingml/2006/main"/>
        <a:lstStyle xmlns:a="http://schemas.openxmlformats.org/drawingml/2006/main"/>
        <a:p xmlns:a="http://schemas.openxmlformats.org/drawingml/2006/main">
          <a:endParaRPr lang="de-DE"/>
        </a:p>
      </cdr:txBody>
    </cdr:sp>
  </cdr:relSizeAnchor>
  <cdr:relSizeAnchor xmlns:cdr="http://schemas.openxmlformats.org/drawingml/2006/chartDrawing">
    <cdr:from>
      <cdr:x>0.70561</cdr:x>
      <cdr:y>0.29191</cdr:y>
    </cdr:from>
    <cdr:to>
      <cdr:x>0.70563</cdr:x>
      <cdr:y>0.46457</cdr:y>
    </cdr:to>
    <cdr:sp macro="" textlink="" fLocksText="0">
      <cdr:nvSpPr>
        <cdr:cNvPr id="52265" name="Line 1065"/>
        <cdr:cNvSpPr>
          <a:spLocks xmlns:a="http://schemas.openxmlformats.org/drawingml/2006/main" noChangeShapeType="1"/>
        </cdr:cNvSpPr>
      </cdr:nvSpPr>
      <cdr:spPr bwMode="auto">
        <a:xfrm xmlns:a="http://schemas.openxmlformats.org/drawingml/2006/main">
          <a:off x="5753100" y="1511790"/>
          <a:ext cx="189" cy="894184"/>
        </a:xfrm>
        <a:prstGeom xmlns:a="http://schemas.openxmlformats.org/drawingml/2006/main" prst="line">
          <a:avLst/>
        </a:prstGeom>
        <a:noFill xmlns:a="http://schemas.openxmlformats.org/drawingml/2006/main"/>
        <a:ln xmlns:a="http://schemas.openxmlformats.org/drawingml/2006/main" w="6350">
          <a:solidFill>
            <a:srgbClr val="646567"/>
          </a:solidFill>
          <a:prstDash val="dash"/>
          <a:round/>
          <a:headEnd/>
          <a:tailEnd type="none" w="med" len="sm"/>
        </a:ln>
      </cdr:spPr>
      <cdr:txBody>
        <a:bodyPr xmlns:a="http://schemas.openxmlformats.org/drawingml/2006/main"/>
        <a:lstStyle xmlns:a="http://schemas.openxmlformats.org/drawingml/2006/main"/>
        <a:p xmlns:a="http://schemas.openxmlformats.org/drawingml/2006/main">
          <a:endParaRPr lang="de-DE"/>
        </a:p>
      </cdr:txBody>
    </cdr:sp>
  </cdr:relSizeAnchor>
  <cdr:relSizeAnchor xmlns:cdr="http://schemas.openxmlformats.org/drawingml/2006/chartDrawing">
    <cdr:from>
      <cdr:x>0.63785</cdr:x>
      <cdr:y>0.46663</cdr:y>
    </cdr:from>
    <cdr:to>
      <cdr:x>0.63803</cdr:x>
      <cdr:y>0.73078</cdr:y>
    </cdr:to>
    <cdr:sp macro="" textlink="">
      <cdr:nvSpPr>
        <cdr:cNvPr id="52266" name="Line 1066"/>
        <cdr:cNvSpPr>
          <a:spLocks xmlns:a="http://schemas.openxmlformats.org/drawingml/2006/main" noChangeShapeType="1"/>
        </cdr:cNvSpPr>
      </cdr:nvSpPr>
      <cdr:spPr bwMode="auto">
        <a:xfrm xmlns:a="http://schemas.openxmlformats.org/drawingml/2006/main">
          <a:off x="5200646" y="2416645"/>
          <a:ext cx="1468" cy="1368000"/>
        </a:xfrm>
        <a:prstGeom xmlns:a="http://schemas.openxmlformats.org/drawingml/2006/main" prst="line">
          <a:avLst/>
        </a:prstGeom>
        <a:noFill xmlns:a="http://schemas.openxmlformats.org/drawingml/2006/main"/>
        <a:ln xmlns:a="http://schemas.openxmlformats.org/drawingml/2006/main" w="6350">
          <a:solidFill>
            <a:srgbClr val="646567"/>
          </a:solidFill>
          <a:prstDash val="dash"/>
          <a:round/>
          <a:headEnd/>
          <a:tailEnd type="none" w="med" len="sm"/>
        </a:ln>
      </cdr:spPr>
      <cdr:txBody>
        <a:bodyPr xmlns:a="http://schemas.openxmlformats.org/drawingml/2006/main"/>
        <a:lstStyle xmlns:a="http://schemas.openxmlformats.org/drawingml/2006/main"/>
        <a:p xmlns:a="http://schemas.openxmlformats.org/drawingml/2006/main">
          <a:endParaRPr lang="de-DE"/>
        </a:p>
      </cdr:txBody>
    </cdr:sp>
  </cdr:relSizeAnchor>
  <cdr:relSizeAnchor xmlns:cdr="http://schemas.openxmlformats.org/drawingml/2006/chartDrawing">
    <cdr:from>
      <cdr:x>0.74202</cdr:x>
      <cdr:y>0.20299</cdr:y>
    </cdr:from>
    <cdr:to>
      <cdr:x>0.74248</cdr:x>
      <cdr:y>0.33507</cdr:y>
    </cdr:to>
    <cdr:sp macro="" textlink="">
      <cdr:nvSpPr>
        <cdr:cNvPr id="52268" name="Line 1068"/>
        <cdr:cNvSpPr>
          <a:spLocks xmlns:a="http://schemas.openxmlformats.org/drawingml/2006/main" noChangeShapeType="1"/>
        </cdr:cNvSpPr>
      </cdr:nvSpPr>
      <cdr:spPr bwMode="auto">
        <a:xfrm xmlns:a="http://schemas.openxmlformats.org/drawingml/2006/main" flipH="1">
          <a:off x="6049986" y="1051286"/>
          <a:ext cx="3750" cy="684000"/>
        </a:xfrm>
        <a:prstGeom xmlns:a="http://schemas.openxmlformats.org/drawingml/2006/main" prst="line">
          <a:avLst/>
        </a:prstGeom>
        <a:noFill xmlns:a="http://schemas.openxmlformats.org/drawingml/2006/main"/>
        <a:ln xmlns:a="http://schemas.openxmlformats.org/drawingml/2006/main" w="6350">
          <a:solidFill>
            <a:srgbClr val="646567"/>
          </a:solidFill>
          <a:prstDash val="dash"/>
          <a:round/>
          <a:headEnd/>
          <a:tailEnd type="none" w="med" len="sm"/>
        </a:ln>
      </cdr:spPr>
      <cdr:txBody>
        <a:bodyPr xmlns:a="http://schemas.openxmlformats.org/drawingml/2006/main"/>
        <a:lstStyle xmlns:a="http://schemas.openxmlformats.org/drawingml/2006/main"/>
        <a:p xmlns:a="http://schemas.openxmlformats.org/drawingml/2006/main">
          <a:endParaRPr lang="de-DE"/>
        </a:p>
      </cdr:txBody>
    </cdr:sp>
  </cdr:relSizeAnchor>
  <cdr:relSizeAnchor xmlns:cdr="http://schemas.openxmlformats.org/drawingml/2006/chartDrawing">
    <cdr:from>
      <cdr:x>0.09595</cdr:x>
      <cdr:y>0.25098</cdr:y>
    </cdr:from>
    <cdr:to>
      <cdr:x>0.36449</cdr:x>
      <cdr:y>0.43284</cdr:y>
    </cdr:to>
    <cdr:sp macro="" textlink="">
      <cdr:nvSpPr>
        <cdr:cNvPr id="52269" name="Text 24"/>
        <cdr:cNvSpPr txBox="1">
          <a:spLocks xmlns:a="http://schemas.openxmlformats.org/drawingml/2006/main" noChangeArrowheads="1"/>
        </cdr:cNvSpPr>
      </cdr:nvSpPr>
      <cdr:spPr bwMode="auto">
        <a:xfrm xmlns:a="http://schemas.openxmlformats.org/drawingml/2006/main">
          <a:off x="782319" y="1299783"/>
          <a:ext cx="2189481" cy="941838"/>
        </a:xfrm>
        <a:prstGeom xmlns:a="http://schemas.openxmlformats.org/drawingml/2006/main" prst="rect">
          <a:avLst/>
        </a:prstGeom>
        <a:solidFill xmlns:a="http://schemas.openxmlformats.org/drawingml/2006/main">
          <a:srgbClr val="FFFFFF"/>
        </a:solidFill>
        <a:ln xmlns:a="http://schemas.openxmlformats.org/drawingml/2006/main" w="1">
          <a:noFill/>
          <a:miter lim="800000"/>
          <a:headEnd/>
          <a:tailEnd/>
        </a:ln>
      </cdr:spPr>
      <cdr:txBody>
        <a:bodyPr xmlns:a="http://schemas.openxmlformats.org/drawingml/2006/main" wrap="square" lIns="18288" tIns="22860" rIns="0" bIns="22860" anchor="ctr" upright="1">
          <a:noAutofit/>
        </a:bodyPr>
        <a:lstStyle xmlns:a="http://schemas.openxmlformats.org/drawingml/2006/main"/>
        <a:p xmlns:a="http://schemas.openxmlformats.org/drawingml/2006/main">
          <a:pPr algn="l" rtl="0">
            <a:defRPr sz="1000"/>
          </a:pPr>
          <a:r>
            <a:rPr lang="de-DE" sz="900" b="0" i="0" u="none" strike="noStrike" baseline="0">
              <a:solidFill>
                <a:srgbClr val="646567"/>
              </a:solidFill>
              <a:latin typeface="Syntax"/>
            </a:rPr>
            <a:t> </a:t>
          </a:r>
          <a:r>
            <a:rPr lang="de-DE" sz="900" b="0" i="0" u="none" strike="noStrike" baseline="0">
              <a:solidFill>
                <a:srgbClr val="646567"/>
              </a:solidFill>
              <a:latin typeface="Arial" pitchFamily="34" charset="0"/>
              <a:cs typeface="Arial" pitchFamily="34" charset="0"/>
            </a:rPr>
            <a:t>- heutige Fakultät für Mathematik,</a:t>
          </a:r>
        </a:p>
        <a:p xmlns:a="http://schemas.openxmlformats.org/drawingml/2006/main">
          <a:pPr algn="l" rtl="0">
            <a:defRPr sz="1000"/>
          </a:pPr>
          <a:r>
            <a:rPr lang="de-DE" sz="900" b="0" i="0" u="none" strike="noStrike" baseline="0">
              <a:solidFill>
                <a:srgbClr val="646567"/>
              </a:solidFill>
              <a:latin typeface="Arial" pitchFamily="34" charset="0"/>
              <a:cs typeface="Arial" pitchFamily="34" charset="0"/>
            </a:rPr>
            <a:t>   Informatik und Naturwissenschaften</a:t>
          </a:r>
        </a:p>
        <a:p xmlns:a="http://schemas.openxmlformats.org/drawingml/2006/main">
          <a:pPr algn="l" rtl="0">
            <a:defRPr sz="1000"/>
          </a:pPr>
          <a:r>
            <a:rPr lang="de-DE" sz="900" b="0" i="0" u="none" strike="noStrike" baseline="0">
              <a:solidFill>
                <a:srgbClr val="646567"/>
              </a:solidFill>
              <a:latin typeface="Arial" pitchFamily="34" charset="0"/>
              <a:cs typeface="Arial" pitchFamily="34" charset="0"/>
            </a:rPr>
            <a:t> - heutige Fakultät für Architektur</a:t>
          </a:r>
        </a:p>
        <a:p xmlns:a="http://schemas.openxmlformats.org/drawingml/2006/main">
          <a:pPr algn="l" rtl="0">
            <a:defRPr sz="1000"/>
          </a:pPr>
          <a:r>
            <a:rPr lang="de-DE" sz="900" b="0" i="0" u="none" strike="noStrike" baseline="0">
              <a:solidFill>
                <a:srgbClr val="646567"/>
              </a:solidFill>
              <a:latin typeface="Arial" pitchFamily="34" charset="0"/>
              <a:cs typeface="Arial" pitchFamily="34" charset="0"/>
            </a:rPr>
            <a:t> - heutige Fakultät für Bauingenieurwesen</a:t>
          </a:r>
        </a:p>
        <a:p xmlns:a="http://schemas.openxmlformats.org/drawingml/2006/main">
          <a:pPr algn="l" rtl="0">
            <a:defRPr sz="1000"/>
          </a:pPr>
          <a:r>
            <a:rPr lang="de-DE" sz="900" b="0" i="0" u="none" strike="noStrike" baseline="0">
              <a:solidFill>
                <a:srgbClr val="646567"/>
              </a:solidFill>
              <a:latin typeface="Arial" pitchFamily="34" charset="0"/>
              <a:cs typeface="Arial" pitchFamily="34" charset="0"/>
            </a:rPr>
            <a:t> - heutige Fakultät für Maschinenwesen</a:t>
          </a:r>
        </a:p>
        <a:p xmlns:a="http://schemas.openxmlformats.org/drawingml/2006/main">
          <a:pPr algn="l" rtl="0">
            <a:defRPr sz="1000"/>
          </a:pPr>
          <a:r>
            <a:rPr lang="de-DE" sz="900" b="0" i="0" u="none" strike="noStrike" baseline="0">
              <a:solidFill>
                <a:srgbClr val="646567"/>
              </a:solidFill>
              <a:latin typeface="Arial" pitchFamily="34" charset="0"/>
              <a:cs typeface="Arial" pitchFamily="34" charset="0"/>
            </a:rPr>
            <a:t> - heutige Fakultät für Georessourcen</a:t>
          </a:r>
        </a:p>
        <a:p xmlns:a="http://schemas.openxmlformats.org/drawingml/2006/main">
          <a:pPr algn="l" rtl="0">
            <a:defRPr sz="1000"/>
          </a:pPr>
          <a:r>
            <a:rPr lang="de-DE" sz="900" b="0" i="0" u="none" strike="noStrike" baseline="0">
              <a:solidFill>
                <a:srgbClr val="646567"/>
              </a:solidFill>
              <a:latin typeface="Arial" pitchFamily="34" charset="0"/>
              <a:cs typeface="Arial" pitchFamily="34" charset="0"/>
            </a:rPr>
            <a:t>   und Materialtechnik</a:t>
          </a:r>
        </a:p>
      </cdr:txBody>
    </cdr:sp>
  </cdr:relSizeAnchor>
  <cdr:relSizeAnchor xmlns:cdr="http://schemas.openxmlformats.org/drawingml/2006/chartDrawing">
    <cdr:from>
      <cdr:x>0.43818</cdr:x>
      <cdr:y>0.43743</cdr:y>
    </cdr:from>
    <cdr:to>
      <cdr:x>0.64379</cdr:x>
      <cdr:y>0.47977</cdr:y>
    </cdr:to>
    <cdr:sp macro="" textlink="">
      <cdr:nvSpPr>
        <cdr:cNvPr id="52270" name="Text 5"/>
        <cdr:cNvSpPr txBox="1">
          <a:spLocks xmlns:a="http://schemas.openxmlformats.org/drawingml/2006/main" noChangeArrowheads="1"/>
        </cdr:cNvSpPr>
      </cdr:nvSpPr>
      <cdr:spPr bwMode="auto">
        <a:xfrm xmlns:a="http://schemas.openxmlformats.org/drawingml/2006/main">
          <a:off x="3572644" y="2265422"/>
          <a:ext cx="1676420" cy="219275"/>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vertOverflow="clip" wrap="square" lIns="27432" tIns="27432" rIns="27432" bIns="27432" anchor="ctr" upright="1"/>
        <a:lstStyle xmlns:a="http://schemas.openxmlformats.org/drawingml/2006/main"/>
        <a:p xmlns:a="http://schemas.openxmlformats.org/drawingml/2006/main">
          <a:pPr algn="l" rtl="0">
            <a:defRPr sz="1000"/>
          </a:pPr>
          <a:r>
            <a:rPr lang="de-DE" sz="1200" b="1" i="0" u="none" strike="noStrike" baseline="0" dirty="0">
              <a:solidFill>
                <a:srgbClr val="646567"/>
              </a:solidFill>
              <a:latin typeface="Arial" pitchFamily="34" charset="0"/>
              <a:cs typeface="Arial" pitchFamily="34" charset="0"/>
            </a:rPr>
            <a:t>Medizinische Fakultät</a:t>
          </a:r>
        </a:p>
      </cdr:txBody>
    </cdr:sp>
  </cdr:relSizeAnchor>
  <cdr:relSizeAnchor xmlns:cdr="http://schemas.openxmlformats.org/drawingml/2006/chartDrawing">
    <cdr:from>
      <cdr:x>0.09216</cdr:x>
      <cdr:y>0.21027</cdr:y>
    </cdr:from>
    <cdr:to>
      <cdr:x>0.09227</cdr:x>
      <cdr:y>0.93239</cdr:y>
    </cdr:to>
    <cdr:sp macro="" textlink="">
      <cdr:nvSpPr>
        <cdr:cNvPr id="52271" name="Line 1071"/>
        <cdr:cNvSpPr>
          <a:spLocks xmlns:a="http://schemas.openxmlformats.org/drawingml/2006/main" noChangeShapeType="1"/>
        </cdr:cNvSpPr>
      </cdr:nvSpPr>
      <cdr:spPr bwMode="auto">
        <a:xfrm xmlns:a="http://schemas.openxmlformats.org/drawingml/2006/main">
          <a:off x="751394" y="1088971"/>
          <a:ext cx="897" cy="3739798"/>
        </a:xfrm>
        <a:prstGeom xmlns:a="http://schemas.openxmlformats.org/drawingml/2006/main" prst="line">
          <a:avLst/>
        </a:prstGeom>
        <a:noFill xmlns:a="http://schemas.openxmlformats.org/drawingml/2006/main"/>
        <a:ln xmlns:a="http://schemas.openxmlformats.org/drawingml/2006/main" w="6350">
          <a:solidFill>
            <a:srgbClr val="646567"/>
          </a:solidFill>
          <a:prstDash val="dash"/>
          <a:round/>
          <a:headEnd/>
          <a:tailEnd type="none" w="med" len="sm"/>
        </a:ln>
      </cdr:spPr>
      <cdr:txBody>
        <a:bodyPr xmlns:a="http://schemas.openxmlformats.org/drawingml/2006/main"/>
        <a:lstStyle xmlns:a="http://schemas.openxmlformats.org/drawingml/2006/main"/>
        <a:p xmlns:a="http://schemas.openxmlformats.org/drawingml/2006/main">
          <a:endParaRPr lang="de-DE"/>
        </a:p>
      </cdr:txBody>
    </cdr:sp>
  </cdr:relSizeAnchor>
  <cdr:relSizeAnchor xmlns:cdr="http://schemas.openxmlformats.org/drawingml/2006/chartDrawing">
    <cdr:from>
      <cdr:x>0.63033</cdr:x>
      <cdr:y>0.56227</cdr:y>
    </cdr:from>
    <cdr:to>
      <cdr:x>0.63084</cdr:x>
      <cdr:y>0.75406</cdr:y>
    </cdr:to>
    <cdr:sp macro="" textlink="">
      <cdr:nvSpPr>
        <cdr:cNvPr id="52272" name="Line 1072"/>
        <cdr:cNvSpPr>
          <a:spLocks xmlns:a="http://schemas.openxmlformats.org/drawingml/2006/main" noChangeShapeType="1"/>
        </cdr:cNvSpPr>
      </cdr:nvSpPr>
      <cdr:spPr bwMode="auto">
        <a:xfrm xmlns:a="http://schemas.openxmlformats.org/drawingml/2006/main" flipH="1">
          <a:off x="5139338" y="2911965"/>
          <a:ext cx="4162" cy="993258"/>
        </a:xfrm>
        <a:prstGeom xmlns:a="http://schemas.openxmlformats.org/drawingml/2006/main" prst="line">
          <a:avLst/>
        </a:prstGeom>
        <a:noFill xmlns:a="http://schemas.openxmlformats.org/drawingml/2006/main"/>
        <a:ln xmlns:a="http://schemas.openxmlformats.org/drawingml/2006/main" w="6350">
          <a:solidFill>
            <a:srgbClr val="646567"/>
          </a:solidFill>
          <a:prstDash val="dash"/>
          <a:round/>
          <a:headEnd/>
          <a:tailEnd type="none" w="med" len="sm"/>
        </a:ln>
      </cdr:spPr>
      <cdr:txBody>
        <a:bodyPr xmlns:a="http://schemas.openxmlformats.org/drawingml/2006/main"/>
        <a:lstStyle xmlns:a="http://schemas.openxmlformats.org/drawingml/2006/main"/>
        <a:p xmlns:a="http://schemas.openxmlformats.org/drawingml/2006/main">
          <a:endParaRPr lang="de-DE"/>
        </a:p>
      </cdr:txBody>
    </cdr:sp>
  </cdr:relSizeAnchor>
  <cdr:relSizeAnchor xmlns:cdr="http://schemas.openxmlformats.org/drawingml/2006/chartDrawing">
    <cdr:from>
      <cdr:x>0.40727</cdr:x>
      <cdr:y>0.52781</cdr:y>
    </cdr:from>
    <cdr:to>
      <cdr:x>0.63858</cdr:x>
      <cdr:y>0.56816</cdr:y>
    </cdr:to>
    <cdr:sp macro="" textlink="">
      <cdr:nvSpPr>
        <cdr:cNvPr id="52273" name="Text 4"/>
        <cdr:cNvSpPr txBox="1">
          <a:spLocks xmlns:a="http://schemas.openxmlformats.org/drawingml/2006/main" noChangeArrowheads="1"/>
        </cdr:cNvSpPr>
      </cdr:nvSpPr>
      <cdr:spPr bwMode="auto">
        <a:xfrm xmlns:a="http://schemas.openxmlformats.org/drawingml/2006/main">
          <a:off x="3320616" y="2733474"/>
          <a:ext cx="1885963" cy="208969"/>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vertOverflow="clip" wrap="square" lIns="27432" tIns="27432" rIns="27432" bIns="27432" anchor="ctr" upright="1"/>
        <a:lstStyle xmlns:a="http://schemas.openxmlformats.org/drawingml/2006/main"/>
        <a:p xmlns:a="http://schemas.openxmlformats.org/drawingml/2006/main">
          <a:pPr algn="l" rtl="0">
            <a:defRPr sz="1000"/>
          </a:pPr>
          <a:r>
            <a:rPr lang="de-DE" sz="1200" b="1" i="0" u="none" strike="noStrike" baseline="0" dirty="0">
              <a:solidFill>
                <a:srgbClr val="646567"/>
              </a:solidFill>
              <a:latin typeface="Arial" pitchFamily="34" charset="0"/>
              <a:cs typeface="Arial" pitchFamily="34" charset="0"/>
            </a:rPr>
            <a:t>Philosophische Fakultät</a:t>
          </a:r>
        </a:p>
      </cdr:txBody>
    </cdr:sp>
  </cdr:relSizeAnchor>
  <cdr:relSizeAnchor xmlns:cdr="http://schemas.openxmlformats.org/drawingml/2006/chartDrawing">
    <cdr:from>
      <cdr:x>0.49558</cdr:x>
      <cdr:y>0.13849</cdr:y>
    </cdr:from>
    <cdr:to>
      <cdr:x>0.74558</cdr:x>
      <cdr:y>0.22369</cdr:y>
    </cdr:to>
    <cdr:sp macro="" textlink="" fLocksText="0">
      <cdr:nvSpPr>
        <cdr:cNvPr id="52267" name="Text 21"/>
        <cdr:cNvSpPr txBox="1">
          <a:spLocks xmlns:a="http://schemas.openxmlformats.org/drawingml/2006/main" noChangeArrowheads="1"/>
        </cdr:cNvSpPr>
      </cdr:nvSpPr>
      <cdr:spPr bwMode="auto">
        <a:xfrm xmlns:a="http://schemas.openxmlformats.org/drawingml/2006/main">
          <a:off x="4040696" y="717250"/>
          <a:ext cx="2038350" cy="441244"/>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vertOverflow="clip" wrap="square" lIns="27432" tIns="27432" rIns="0" bIns="27432" anchor="ctr" upright="1"/>
        <a:lstStyle xmlns:a="http://schemas.openxmlformats.org/drawingml/2006/main"/>
        <a:p xmlns:a="http://schemas.openxmlformats.org/drawingml/2006/main">
          <a:pPr algn="l" rtl="0">
            <a:defRPr sz="1000"/>
          </a:pPr>
          <a:r>
            <a:rPr lang="de-DE" sz="1200" b="1" i="0" u="none" strike="noStrike" baseline="0" dirty="0">
              <a:solidFill>
                <a:srgbClr val="646567"/>
              </a:solidFill>
              <a:latin typeface="Arial" pitchFamily="34" charset="0"/>
              <a:cs typeface="Arial" pitchFamily="34" charset="0"/>
            </a:rPr>
            <a:t>Fakultät für</a:t>
          </a:r>
        </a:p>
        <a:p xmlns:a="http://schemas.openxmlformats.org/drawingml/2006/main">
          <a:pPr algn="l" rtl="0">
            <a:defRPr sz="1000"/>
          </a:pPr>
          <a:r>
            <a:rPr lang="de-DE" sz="1200" b="1" i="0" u="none" strike="noStrike" baseline="0" dirty="0">
              <a:solidFill>
                <a:srgbClr val="646567"/>
              </a:solidFill>
              <a:latin typeface="Arial" pitchFamily="34" charset="0"/>
              <a:cs typeface="Arial" pitchFamily="34" charset="0"/>
            </a:rPr>
            <a:t>Wirtschaftswissenschaften</a:t>
          </a:r>
        </a:p>
      </cdr:txBody>
    </cdr:sp>
  </cdr:relSizeAnchor>
  <cdr:relSizeAnchor xmlns:cdr="http://schemas.openxmlformats.org/drawingml/2006/chartDrawing">
    <cdr:from>
      <cdr:x>0.85804</cdr:x>
      <cdr:y>0.9401</cdr:y>
    </cdr:from>
    <cdr:to>
      <cdr:x>0.92924</cdr:x>
      <cdr:y>0.99632</cdr:y>
    </cdr:to>
    <cdr:sp macro="" textlink="">
      <cdr:nvSpPr>
        <cdr:cNvPr id="17" name="Textfeld 1"/>
        <cdr:cNvSpPr txBox="1"/>
      </cdr:nvSpPr>
      <cdr:spPr>
        <a:xfrm xmlns:a="http://schemas.openxmlformats.org/drawingml/2006/main">
          <a:off x="6995943" y="4868699"/>
          <a:ext cx="580522" cy="291159"/>
        </a:xfrm>
        <a:prstGeom xmlns:a="http://schemas.openxmlformats.org/drawingml/2006/main" prst="rect">
          <a:avLst/>
        </a:prstGeom>
        <a:noFill xmlns:a="http://schemas.openxmlformats.org/drawingml/2006/main"/>
      </cdr:spPr>
      <cdr:txBody>
        <a:bodyPr xmlns:a="http://schemas.openxmlformats.org/drawingml/2006/main" wrap="square" rtlCol="0" anchor="t">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DE" sz="1000" b="0" dirty="0" smtClean="0">
              <a:solidFill>
                <a:srgbClr val="646567"/>
              </a:solidFill>
              <a:latin typeface="Arial" pitchFamily="34" charset="0"/>
              <a:cs typeface="Arial" pitchFamily="34" charset="0"/>
            </a:rPr>
            <a:t>2010</a:t>
          </a:r>
        </a:p>
      </cdr:txBody>
    </cdr:sp>
  </cdr:relSizeAnchor>
</c:userShapes>
</file>

<file path=ppt/drawings/drawing2.xml><?xml version="1.0" encoding="utf-8"?>
<c:userShapes xmlns:c="http://schemas.openxmlformats.org/drawingml/2006/chart">
  <cdr:relSizeAnchor xmlns:cdr="http://schemas.openxmlformats.org/drawingml/2006/chartDrawing">
    <cdr:from>
      <cdr:x>0.74333</cdr:x>
      <cdr:y>0.04268</cdr:y>
    </cdr:from>
    <cdr:to>
      <cdr:x>0.98908</cdr:x>
      <cdr:y>0.25356</cdr:y>
    </cdr:to>
    <cdr:sp macro="" textlink="">
      <cdr:nvSpPr>
        <cdr:cNvPr id="2" name="Textfeld 1"/>
        <cdr:cNvSpPr txBox="1"/>
      </cdr:nvSpPr>
      <cdr:spPr>
        <a:xfrm xmlns:a="http://schemas.openxmlformats.org/drawingml/2006/main">
          <a:off x="6609690" y="184376"/>
          <a:ext cx="2185209" cy="911000"/>
        </a:xfrm>
        <a:prstGeom xmlns:a="http://schemas.openxmlformats.org/drawingml/2006/main" prst="rect">
          <a:avLst/>
        </a:prstGeom>
        <a:noFill xmlns:a="http://schemas.openxmlformats.org/drawingml/2006/main"/>
      </cdr:spPr>
      <cdr:txBody>
        <a:bodyPr xmlns:a="http://schemas.openxmlformats.org/drawingml/2006/main" vertOverflow="clip" wrap="square" rtlCol="0">
          <a:noAutofit/>
        </a:bodyPr>
        <a:lstStyle xmlns:a="http://schemas.openxmlformats.org/drawingml/2006/main"/>
        <a:p xmlns:a="http://schemas.openxmlformats.org/drawingml/2006/main">
          <a:r>
            <a:rPr lang="de-DE" b="1" dirty="0" smtClean="0">
              <a:solidFill>
                <a:schemeClr val="tx1">
                  <a:lumMod val="65000"/>
                  <a:lumOff val="35000"/>
                </a:schemeClr>
              </a:solidFill>
              <a:latin typeface="Arial" panose="020B0604020202020204" pitchFamily="34" charset="0"/>
              <a:cs typeface="Arial" panose="020B0604020202020204" pitchFamily="34" charset="0"/>
            </a:rPr>
            <a:t>Alle Studierenden im</a:t>
          </a:r>
        </a:p>
        <a:p xmlns:a="http://schemas.openxmlformats.org/drawingml/2006/main">
          <a:r>
            <a:rPr lang="de-DE" sz="1100" b="1" dirty="0" smtClean="0">
              <a:solidFill>
                <a:schemeClr val="tx1">
                  <a:lumMod val="65000"/>
                  <a:lumOff val="35000"/>
                </a:schemeClr>
              </a:solidFill>
              <a:latin typeface="Arial" panose="020B0604020202020204" pitchFamily="34" charset="0"/>
              <a:cs typeface="Arial" panose="020B0604020202020204" pitchFamily="34" charset="0"/>
            </a:rPr>
            <a:t>WS 16/17</a:t>
          </a:r>
        </a:p>
        <a:p xmlns:a="http://schemas.openxmlformats.org/drawingml/2006/main">
          <a:endParaRPr lang="de-DE" b="1" dirty="0">
            <a:solidFill>
              <a:schemeClr val="tx1">
                <a:lumMod val="65000"/>
                <a:lumOff val="35000"/>
              </a:schemeClr>
            </a:solidFill>
            <a:latin typeface="Arial" panose="020B0604020202020204" pitchFamily="34" charset="0"/>
            <a:cs typeface="Arial" panose="020B0604020202020204" pitchFamily="34" charset="0"/>
          </a:endParaRPr>
        </a:p>
        <a:p xmlns:a="http://schemas.openxmlformats.org/drawingml/2006/main">
          <a:r>
            <a:rPr lang="de-DE" b="1" dirty="0">
              <a:solidFill>
                <a:schemeClr val="tx1">
                  <a:lumMod val="65000"/>
                  <a:lumOff val="35000"/>
                </a:schemeClr>
              </a:solidFill>
              <a:latin typeface="Arial" panose="020B0604020202020204" pitchFamily="34" charset="0"/>
              <a:cs typeface="Arial" panose="020B0604020202020204" pitchFamily="34" charset="0"/>
            </a:rPr>
            <a:t>d</a:t>
          </a:r>
          <a:r>
            <a:rPr lang="de-DE" sz="1100" b="1" dirty="0" smtClean="0">
              <a:solidFill>
                <a:schemeClr val="tx1">
                  <a:lumMod val="65000"/>
                  <a:lumOff val="35000"/>
                </a:schemeClr>
              </a:solidFill>
              <a:latin typeface="Arial" panose="020B0604020202020204" pitchFamily="34" charset="0"/>
              <a:cs typeface="Arial" panose="020B0604020202020204" pitchFamily="34" charset="0"/>
            </a:rPr>
            <a:t>avon</a:t>
          </a:r>
          <a:r>
            <a:rPr lang="de-DE" b="1" dirty="0" smtClean="0">
              <a:solidFill>
                <a:schemeClr val="tx1">
                  <a:lumMod val="65000"/>
                  <a:lumOff val="35000"/>
                </a:schemeClr>
              </a:solidFill>
              <a:latin typeface="Arial" panose="020B0604020202020204" pitchFamily="34" charset="0"/>
              <a:cs typeface="Arial" panose="020B0604020202020204" pitchFamily="34" charset="0"/>
            </a:rPr>
            <a:t> </a:t>
          </a:r>
          <a:r>
            <a:rPr lang="de-DE" sz="1100" b="1" dirty="0" err="1" smtClean="0">
              <a:solidFill>
                <a:schemeClr val="tx1">
                  <a:lumMod val="65000"/>
                  <a:lumOff val="35000"/>
                </a:schemeClr>
              </a:solidFill>
              <a:latin typeface="Arial" panose="020B0604020202020204" pitchFamily="34" charset="0"/>
              <a:cs typeface="Arial" panose="020B0604020202020204" pitchFamily="34" charset="0"/>
            </a:rPr>
            <a:t>Fachanfänger</a:t>
          </a:r>
          <a:br>
            <a:rPr lang="de-DE" sz="1100" b="1" dirty="0" err="1" smtClean="0">
              <a:solidFill>
                <a:schemeClr val="tx1">
                  <a:lumMod val="65000"/>
                  <a:lumOff val="35000"/>
                </a:schemeClr>
              </a:solidFill>
              <a:latin typeface="Arial" panose="020B0604020202020204" pitchFamily="34" charset="0"/>
              <a:cs typeface="Arial" panose="020B0604020202020204" pitchFamily="34" charset="0"/>
            </a:rPr>
          </a:br>
          <a:r>
            <a:rPr lang="de-DE" b="1" dirty="0" smtClean="0">
              <a:solidFill>
                <a:schemeClr val="tx1">
                  <a:lumMod val="65000"/>
                  <a:lumOff val="35000"/>
                </a:schemeClr>
              </a:solidFill>
              <a:latin typeface="Arial" panose="020B0604020202020204" pitchFamily="34" charset="0"/>
              <a:cs typeface="Arial" panose="020B0604020202020204" pitchFamily="34" charset="0"/>
            </a:rPr>
            <a:t>WS 16/17</a:t>
          </a:r>
          <a:r>
            <a:rPr lang="de-DE" dirty="0">
              <a:solidFill>
                <a:schemeClr val="tx1">
                  <a:lumMod val="75000"/>
                  <a:lumOff val="25000"/>
                </a:schemeClr>
              </a:solidFill>
            </a:rPr>
            <a:t>	</a:t>
          </a:r>
          <a:r>
            <a:rPr lang="de-DE" dirty="0" smtClean="0"/>
            <a:t>	</a:t>
          </a:r>
          <a:endParaRPr lang="en-US" sz="1100" dirty="0"/>
        </a:p>
      </cdr:txBody>
    </cdr:sp>
  </cdr:relSizeAnchor>
  <cdr:relSizeAnchor xmlns:cdr="http://schemas.openxmlformats.org/drawingml/2006/chartDrawing">
    <cdr:from>
      <cdr:x>0.70796</cdr:x>
      <cdr:y>0.05214</cdr:y>
    </cdr:from>
    <cdr:to>
      <cdr:x>0.74129</cdr:x>
      <cdr:y>0.12783</cdr:y>
    </cdr:to>
    <cdr:sp macro="" textlink="">
      <cdr:nvSpPr>
        <cdr:cNvPr id="5" name="Rechteck 4"/>
        <cdr:cNvSpPr/>
      </cdr:nvSpPr>
      <cdr:spPr>
        <a:xfrm xmlns:a="http://schemas.openxmlformats.org/drawingml/2006/main">
          <a:off x="5942049" y="196843"/>
          <a:ext cx="279744" cy="285731"/>
        </a:xfrm>
        <a:prstGeom xmlns:a="http://schemas.openxmlformats.org/drawingml/2006/main" prst="rect">
          <a:avLst/>
        </a:prstGeom>
        <a:solidFill xmlns:a="http://schemas.openxmlformats.org/drawingml/2006/main">
          <a:srgbClr val="004C91"/>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de-DE"/>
          </a:defPPr>
          <a:lvl1pPr algn="l" rtl="0" fontAlgn="base">
            <a:spcBef>
              <a:spcPct val="0"/>
            </a:spcBef>
            <a:spcAft>
              <a:spcPct val="0"/>
            </a:spcAft>
            <a:defRPr kern="1200">
              <a:solidFill>
                <a:srgbClr val="FFFFFF"/>
              </a:solidFill>
              <a:latin typeface="Arial"/>
            </a:defRPr>
          </a:lvl1pPr>
          <a:lvl2pPr marL="457200" algn="l" rtl="0" fontAlgn="base">
            <a:spcBef>
              <a:spcPct val="0"/>
            </a:spcBef>
            <a:spcAft>
              <a:spcPct val="0"/>
            </a:spcAft>
            <a:defRPr kern="1200">
              <a:solidFill>
                <a:srgbClr val="FFFFFF"/>
              </a:solidFill>
              <a:latin typeface="Arial"/>
            </a:defRPr>
          </a:lvl2pPr>
          <a:lvl3pPr marL="914400" algn="l" rtl="0" fontAlgn="base">
            <a:spcBef>
              <a:spcPct val="0"/>
            </a:spcBef>
            <a:spcAft>
              <a:spcPct val="0"/>
            </a:spcAft>
            <a:defRPr kern="1200">
              <a:solidFill>
                <a:srgbClr val="FFFFFF"/>
              </a:solidFill>
              <a:latin typeface="Arial"/>
            </a:defRPr>
          </a:lvl3pPr>
          <a:lvl4pPr marL="1371600" algn="l" rtl="0" fontAlgn="base">
            <a:spcBef>
              <a:spcPct val="0"/>
            </a:spcBef>
            <a:spcAft>
              <a:spcPct val="0"/>
            </a:spcAft>
            <a:defRPr kern="1200">
              <a:solidFill>
                <a:srgbClr val="FFFFFF"/>
              </a:solidFill>
              <a:latin typeface="Arial"/>
            </a:defRPr>
          </a:lvl4pPr>
          <a:lvl5pPr marL="1828800" algn="l" rtl="0" fontAlgn="base">
            <a:spcBef>
              <a:spcPct val="0"/>
            </a:spcBef>
            <a:spcAft>
              <a:spcPct val="0"/>
            </a:spcAft>
            <a:defRPr kern="1200">
              <a:solidFill>
                <a:srgbClr val="FFFFFF"/>
              </a:solidFill>
              <a:latin typeface="Arial"/>
            </a:defRPr>
          </a:lvl5pPr>
          <a:lvl6pPr marL="2286000" algn="l" defTabSz="914400" rtl="0" eaLnBrk="1" latinLnBrk="0" hangingPunct="1">
            <a:defRPr kern="1200">
              <a:solidFill>
                <a:srgbClr val="FFFFFF"/>
              </a:solidFill>
              <a:latin typeface="Arial"/>
            </a:defRPr>
          </a:lvl6pPr>
          <a:lvl7pPr marL="2743200" algn="l" defTabSz="914400" rtl="0" eaLnBrk="1" latinLnBrk="0" hangingPunct="1">
            <a:defRPr kern="1200">
              <a:solidFill>
                <a:srgbClr val="FFFFFF"/>
              </a:solidFill>
              <a:latin typeface="Arial"/>
            </a:defRPr>
          </a:lvl7pPr>
          <a:lvl8pPr marL="3200400" algn="l" defTabSz="914400" rtl="0" eaLnBrk="1" latinLnBrk="0" hangingPunct="1">
            <a:defRPr kern="1200">
              <a:solidFill>
                <a:srgbClr val="FFFFFF"/>
              </a:solidFill>
              <a:latin typeface="Arial"/>
            </a:defRPr>
          </a:lvl8pPr>
          <a:lvl9pPr marL="3657600" algn="l" defTabSz="914400" rtl="0" eaLnBrk="1" latinLnBrk="0" hangingPunct="1">
            <a:defRPr kern="1200">
              <a:solidFill>
                <a:srgbClr val="FFFFFF"/>
              </a:solidFill>
              <a:latin typeface="Arial"/>
            </a:defRPr>
          </a:lvl9pPr>
        </a:lstStyle>
        <a:p xmlns:a="http://schemas.openxmlformats.org/drawingml/2006/main">
          <a:endParaRPr lang="en-US">
            <a:solidFill>
              <a:srgbClr val="000000">
                <a:lumMod val="65000"/>
                <a:lumOff val="35000"/>
              </a:srgbClr>
            </a:solidFill>
          </a:endParaRPr>
        </a:p>
      </cdr:txBody>
    </cdr:sp>
  </cdr:relSizeAnchor>
  <cdr:relSizeAnchor xmlns:cdr="http://schemas.openxmlformats.org/drawingml/2006/chartDrawing">
    <cdr:from>
      <cdr:x>0.70815</cdr:x>
      <cdr:y>0.16906</cdr:y>
    </cdr:from>
    <cdr:to>
      <cdr:x>0.74247</cdr:x>
      <cdr:y>0.24535</cdr:y>
    </cdr:to>
    <cdr:sp macro="" textlink="">
      <cdr:nvSpPr>
        <cdr:cNvPr id="7" name="Rechteck 6"/>
        <cdr:cNvSpPr/>
      </cdr:nvSpPr>
      <cdr:spPr>
        <a:xfrm xmlns:a="http://schemas.openxmlformats.org/drawingml/2006/main">
          <a:off x="5943563" y="638186"/>
          <a:ext cx="288052" cy="287996"/>
        </a:xfrm>
        <a:prstGeom xmlns:a="http://schemas.openxmlformats.org/drawingml/2006/main" prst="rect">
          <a:avLst/>
        </a:prstGeom>
        <a:solidFill xmlns:a="http://schemas.openxmlformats.org/drawingml/2006/main">
          <a:srgbClr val="FFFFFF">
            <a:lumMod val="50000"/>
          </a:srgbClr>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de-DE"/>
          </a:defPPr>
          <a:lvl1pPr algn="l" rtl="0" fontAlgn="base">
            <a:spcBef>
              <a:spcPct val="0"/>
            </a:spcBef>
            <a:spcAft>
              <a:spcPct val="0"/>
            </a:spcAft>
            <a:defRPr kern="1200">
              <a:solidFill>
                <a:srgbClr val="FFFFFF"/>
              </a:solidFill>
              <a:latin typeface="Arial"/>
            </a:defRPr>
          </a:lvl1pPr>
          <a:lvl2pPr marL="457200" algn="l" rtl="0" fontAlgn="base">
            <a:spcBef>
              <a:spcPct val="0"/>
            </a:spcBef>
            <a:spcAft>
              <a:spcPct val="0"/>
            </a:spcAft>
            <a:defRPr kern="1200">
              <a:solidFill>
                <a:srgbClr val="FFFFFF"/>
              </a:solidFill>
              <a:latin typeface="Arial"/>
            </a:defRPr>
          </a:lvl2pPr>
          <a:lvl3pPr marL="914400" algn="l" rtl="0" fontAlgn="base">
            <a:spcBef>
              <a:spcPct val="0"/>
            </a:spcBef>
            <a:spcAft>
              <a:spcPct val="0"/>
            </a:spcAft>
            <a:defRPr kern="1200">
              <a:solidFill>
                <a:srgbClr val="FFFFFF"/>
              </a:solidFill>
              <a:latin typeface="Arial"/>
            </a:defRPr>
          </a:lvl3pPr>
          <a:lvl4pPr marL="1371600" algn="l" rtl="0" fontAlgn="base">
            <a:spcBef>
              <a:spcPct val="0"/>
            </a:spcBef>
            <a:spcAft>
              <a:spcPct val="0"/>
            </a:spcAft>
            <a:defRPr kern="1200">
              <a:solidFill>
                <a:srgbClr val="FFFFFF"/>
              </a:solidFill>
              <a:latin typeface="Arial"/>
            </a:defRPr>
          </a:lvl4pPr>
          <a:lvl5pPr marL="1828800" algn="l" rtl="0" fontAlgn="base">
            <a:spcBef>
              <a:spcPct val="0"/>
            </a:spcBef>
            <a:spcAft>
              <a:spcPct val="0"/>
            </a:spcAft>
            <a:defRPr kern="1200">
              <a:solidFill>
                <a:srgbClr val="FFFFFF"/>
              </a:solidFill>
              <a:latin typeface="Arial"/>
            </a:defRPr>
          </a:lvl5pPr>
          <a:lvl6pPr marL="2286000" algn="l" defTabSz="914400" rtl="0" eaLnBrk="1" latinLnBrk="0" hangingPunct="1">
            <a:defRPr kern="1200">
              <a:solidFill>
                <a:srgbClr val="FFFFFF"/>
              </a:solidFill>
              <a:latin typeface="Arial"/>
            </a:defRPr>
          </a:lvl6pPr>
          <a:lvl7pPr marL="2743200" algn="l" defTabSz="914400" rtl="0" eaLnBrk="1" latinLnBrk="0" hangingPunct="1">
            <a:defRPr kern="1200">
              <a:solidFill>
                <a:srgbClr val="FFFFFF"/>
              </a:solidFill>
              <a:latin typeface="Arial"/>
            </a:defRPr>
          </a:lvl7pPr>
          <a:lvl8pPr marL="3200400" algn="l" defTabSz="914400" rtl="0" eaLnBrk="1" latinLnBrk="0" hangingPunct="1">
            <a:defRPr kern="1200">
              <a:solidFill>
                <a:srgbClr val="FFFFFF"/>
              </a:solidFill>
              <a:latin typeface="Arial"/>
            </a:defRPr>
          </a:lvl8pPr>
          <a:lvl9pPr marL="3657600" algn="l" defTabSz="914400" rtl="0" eaLnBrk="1" latinLnBrk="0" hangingPunct="1">
            <a:defRPr kern="1200">
              <a:solidFill>
                <a:srgbClr val="FFFFFF"/>
              </a:solidFill>
              <a:latin typeface="Arial"/>
            </a:defRPr>
          </a:lvl9pPr>
        </a:lstStyle>
        <a:p xmlns:a="http://schemas.openxmlformats.org/drawingml/2006/main">
          <a:endParaRPr lang="en-US">
            <a:solidFill>
              <a:srgbClr val="000000">
                <a:lumMod val="65000"/>
                <a:lumOff val="35000"/>
              </a:srgbClr>
            </a:solidFill>
          </a:endParaRPr>
        </a:p>
      </cdr:txBody>
    </cdr:sp>
  </cdr:relSizeAnchor>
  <cdr:relSizeAnchor xmlns:cdr="http://schemas.openxmlformats.org/drawingml/2006/chartDrawing">
    <cdr:from>
      <cdr:x>0.13236</cdr:x>
      <cdr:y>0.27755</cdr:y>
    </cdr:from>
    <cdr:to>
      <cdr:x>0.19248</cdr:x>
      <cdr:y>0.33138</cdr:y>
    </cdr:to>
    <cdr:sp macro="" textlink="">
      <cdr:nvSpPr>
        <cdr:cNvPr id="6" name="Textfeld 1"/>
        <cdr:cNvSpPr txBox="1"/>
      </cdr:nvSpPr>
      <cdr:spPr>
        <a:xfrm xmlns:a="http://schemas.openxmlformats.org/drawingml/2006/main">
          <a:off x="1246666" y="1047750"/>
          <a:ext cx="566259" cy="203200"/>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b="1" dirty="0" smtClean="0">
              <a:solidFill>
                <a:schemeClr val="tx1">
                  <a:lumMod val="65000"/>
                  <a:lumOff val="35000"/>
                </a:schemeClr>
              </a:solidFill>
              <a:latin typeface="Arial" pitchFamily="34" charset="0"/>
              <a:cs typeface="Arial" pitchFamily="34" charset="0"/>
            </a:rPr>
            <a:t>8.829</a:t>
          </a:r>
          <a:endParaRPr lang="de-DE" b="1" dirty="0">
            <a:solidFill>
              <a:schemeClr val="tx1">
                <a:lumMod val="65000"/>
                <a:lumOff val="35000"/>
              </a:schemeClr>
            </a:solidFill>
            <a:latin typeface="Arial" pitchFamily="34" charset="0"/>
            <a:cs typeface="Arial" pitchFamily="34" charset="0"/>
          </a:endParaRPr>
        </a:p>
      </cdr:txBody>
    </cdr:sp>
  </cdr:relSizeAnchor>
  <cdr:relSizeAnchor xmlns:cdr="http://schemas.openxmlformats.org/drawingml/2006/chartDrawing">
    <cdr:from>
      <cdr:x>0.23122</cdr:x>
      <cdr:y>0.69677</cdr:y>
    </cdr:from>
    <cdr:to>
      <cdr:x>0.29123</cdr:x>
      <cdr:y>0.75017</cdr:y>
    </cdr:to>
    <cdr:sp macro="" textlink="">
      <cdr:nvSpPr>
        <cdr:cNvPr id="8" name="Textfeld 1"/>
        <cdr:cNvSpPr txBox="1"/>
      </cdr:nvSpPr>
      <cdr:spPr>
        <a:xfrm xmlns:a="http://schemas.openxmlformats.org/drawingml/2006/main">
          <a:off x="2177811" y="2630313"/>
          <a:ext cx="565200" cy="201600"/>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b="1" dirty="0" smtClean="0">
              <a:solidFill>
                <a:srgbClr val="000000">
                  <a:lumMod val="65000"/>
                  <a:lumOff val="35000"/>
                </a:srgbClr>
              </a:solidFill>
              <a:latin typeface="Arial" pitchFamily="34" charset="0"/>
              <a:cs typeface="Arial" pitchFamily="34" charset="0"/>
            </a:rPr>
            <a:t>1.571</a:t>
          </a:r>
          <a:endParaRPr lang="de-DE" b="1" dirty="0">
            <a:solidFill>
              <a:srgbClr val="000000">
                <a:lumMod val="65000"/>
                <a:lumOff val="35000"/>
              </a:srgbClr>
            </a:solidFill>
            <a:latin typeface="Arial" pitchFamily="34" charset="0"/>
            <a:cs typeface="Arial" pitchFamily="34" charset="0"/>
          </a:endParaRPr>
        </a:p>
      </cdr:txBody>
    </cdr:sp>
  </cdr:relSizeAnchor>
  <cdr:relSizeAnchor xmlns:cdr="http://schemas.openxmlformats.org/drawingml/2006/chartDrawing">
    <cdr:from>
      <cdr:x>0.32902</cdr:x>
      <cdr:y>0.55798</cdr:y>
    </cdr:from>
    <cdr:to>
      <cdr:x>0.38903</cdr:x>
      <cdr:y>0.61138</cdr:y>
    </cdr:to>
    <cdr:sp macro="" textlink="">
      <cdr:nvSpPr>
        <cdr:cNvPr id="9" name="Textfeld 1"/>
        <cdr:cNvSpPr txBox="1"/>
      </cdr:nvSpPr>
      <cdr:spPr>
        <a:xfrm xmlns:a="http://schemas.openxmlformats.org/drawingml/2006/main">
          <a:off x="3098938" y="2106384"/>
          <a:ext cx="565200" cy="201600"/>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b="1" dirty="0" smtClean="0">
              <a:solidFill>
                <a:srgbClr val="000000">
                  <a:lumMod val="65000"/>
                  <a:lumOff val="35000"/>
                </a:srgbClr>
              </a:solidFill>
              <a:latin typeface="Arial" pitchFamily="34" charset="0"/>
              <a:cs typeface="Arial" pitchFamily="34" charset="0"/>
            </a:rPr>
            <a:t>3.982</a:t>
          </a:r>
          <a:endParaRPr lang="de-DE" b="1" dirty="0">
            <a:solidFill>
              <a:srgbClr val="000000">
                <a:lumMod val="65000"/>
                <a:lumOff val="35000"/>
              </a:srgbClr>
            </a:solidFill>
            <a:latin typeface="Arial" pitchFamily="34" charset="0"/>
            <a:cs typeface="Arial" pitchFamily="34" charset="0"/>
          </a:endParaRPr>
        </a:p>
      </cdr:txBody>
    </cdr:sp>
  </cdr:relSizeAnchor>
  <cdr:relSizeAnchor xmlns:cdr="http://schemas.openxmlformats.org/drawingml/2006/chartDrawing">
    <cdr:from>
      <cdr:x>0.42273</cdr:x>
      <cdr:y>0.05875</cdr:y>
    </cdr:from>
    <cdr:to>
      <cdr:x>0.49156</cdr:x>
      <cdr:y>0.11215</cdr:y>
    </cdr:to>
    <cdr:sp macro="" textlink="">
      <cdr:nvSpPr>
        <cdr:cNvPr id="10" name="Textfeld 1"/>
        <cdr:cNvSpPr txBox="1"/>
      </cdr:nvSpPr>
      <cdr:spPr>
        <a:xfrm xmlns:a="http://schemas.openxmlformats.org/drawingml/2006/main">
          <a:off x="3758951" y="221782"/>
          <a:ext cx="612000" cy="201586"/>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b="1" dirty="0" smtClean="0">
              <a:solidFill>
                <a:srgbClr val="000000">
                  <a:lumMod val="65000"/>
                  <a:lumOff val="35000"/>
                </a:srgbClr>
              </a:solidFill>
              <a:latin typeface="Arial" pitchFamily="34" charset="0"/>
              <a:cs typeface="Arial" pitchFamily="34" charset="0"/>
            </a:rPr>
            <a:t>12.573</a:t>
          </a:r>
          <a:endParaRPr lang="de-DE" b="1" dirty="0">
            <a:solidFill>
              <a:srgbClr val="000000">
                <a:lumMod val="65000"/>
                <a:lumOff val="35000"/>
              </a:srgbClr>
            </a:solidFill>
            <a:latin typeface="Arial" pitchFamily="34" charset="0"/>
            <a:cs typeface="Arial" pitchFamily="34" charset="0"/>
          </a:endParaRPr>
        </a:p>
      </cdr:txBody>
    </cdr:sp>
  </cdr:relSizeAnchor>
  <cdr:relSizeAnchor xmlns:cdr="http://schemas.openxmlformats.org/drawingml/2006/chartDrawing">
    <cdr:from>
      <cdr:x>0.52687</cdr:x>
      <cdr:y>0.53281</cdr:y>
    </cdr:from>
    <cdr:to>
      <cdr:x>0.58688</cdr:x>
      <cdr:y>0.58621</cdr:y>
    </cdr:to>
    <cdr:sp macro="" textlink="">
      <cdr:nvSpPr>
        <cdr:cNvPr id="11" name="Textfeld 1"/>
        <cdr:cNvSpPr txBox="1"/>
      </cdr:nvSpPr>
      <cdr:spPr>
        <a:xfrm xmlns:a="http://schemas.openxmlformats.org/drawingml/2006/main">
          <a:off x="4962406" y="2011359"/>
          <a:ext cx="565200" cy="201600"/>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b="1" dirty="0" smtClean="0">
              <a:solidFill>
                <a:srgbClr val="000000">
                  <a:lumMod val="65000"/>
                  <a:lumOff val="35000"/>
                </a:srgbClr>
              </a:solidFill>
              <a:latin typeface="Arial" pitchFamily="34" charset="0"/>
              <a:cs typeface="Arial" pitchFamily="34" charset="0"/>
            </a:rPr>
            <a:t>4.403</a:t>
          </a:r>
          <a:endParaRPr lang="de-DE" b="1" dirty="0">
            <a:solidFill>
              <a:srgbClr val="000000">
                <a:lumMod val="65000"/>
                <a:lumOff val="35000"/>
              </a:srgbClr>
            </a:solidFill>
            <a:latin typeface="Arial" pitchFamily="34" charset="0"/>
            <a:cs typeface="Arial" pitchFamily="34" charset="0"/>
          </a:endParaRPr>
        </a:p>
      </cdr:txBody>
    </cdr:sp>
  </cdr:relSizeAnchor>
  <cdr:relSizeAnchor xmlns:cdr="http://schemas.openxmlformats.org/drawingml/2006/chartDrawing">
    <cdr:from>
      <cdr:x>0.62444</cdr:x>
      <cdr:y>0.51851</cdr:y>
    </cdr:from>
    <cdr:to>
      <cdr:x>0.68444</cdr:x>
      <cdr:y>0.57191</cdr:y>
    </cdr:to>
    <cdr:sp macro="" textlink="">
      <cdr:nvSpPr>
        <cdr:cNvPr id="12" name="Textfeld 1"/>
        <cdr:cNvSpPr txBox="1"/>
      </cdr:nvSpPr>
      <cdr:spPr>
        <a:xfrm xmlns:a="http://schemas.openxmlformats.org/drawingml/2006/main">
          <a:off x="5881346" y="1957376"/>
          <a:ext cx="565200" cy="201600"/>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b="1" dirty="0" smtClean="0">
              <a:solidFill>
                <a:srgbClr val="000000">
                  <a:lumMod val="65000"/>
                  <a:lumOff val="35000"/>
                </a:srgbClr>
              </a:solidFill>
              <a:latin typeface="Arial" pitchFamily="34" charset="0"/>
              <a:cs typeface="Arial" pitchFamily="34" charset="0"/>
            </a:rPr>
            <a:t>4.634</a:t>
          </a:r>
          <a:endParaRPr lang="de-DE" b="1" dirty="0">
            <a:solidFill>
              <a:srgbClr val="000000">
                <a:lumMod val="65000"/>
                <a:lumOff val="35000"/>
              </a:srgbClr>
            </a:solidFill>
            <a:latin typeface="Arial" pitchFamily="34" charset="0"/>
            <a:cs typeface="Arial" pitchFamily="34" charset="0"/>
          </a:endParaRPr>
        </a:p>
      </cdr:txBody>
    </cdr:sp>
  </cdr:relSizeAnchor>
  <cdr:relSizeAnchor xmlns:cdr="http://schemas.openxmlformats.org/drawingml/2006/chartDrawing">
    <cdr:from>
      <cdr:x>0.72298</cdr:x>
      <cdr:y>0.5715</cdr:y>
    </cdr:from>
    <cdr:to>
      <cdr:x>0.78298</cdr:x>
      <cdr:y>0.6249</cdr:y>
    </cdr:to>
    <cdr:sp macro="" textlink="">
      <cdr:nvSpPr>
        <cdr:cNvPr id="13" name="Textfeld 1"/>
        <cdr:cNvSpPr txBox="1"/>
      </cdr:nvSpPr>
      <cdr:spPr>
        <a:xfrm xmlns:a="http://schemas.openxmlformats.org/drawingml/2006/main">
          <a:off x="6809462" y="2157424"/>
          <a:ext cx="565200" cy="201600"/>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b="1" dirty="0" smtClean="0">
              <a:solidFill>
                <a:srgbClr val="000000">
                  <a:lumMod val="65000"/>
                  <a:lumOff val="35000"/>
                </a:srgbClr>
              </a:solidFill>
              <a:latin typeface="Arial" pitchFamily="34" charset="0"/>
              <a:cs typeface="Arial" pitchFamily="34" charset="0"/>
            </a:rPr>
            <a:t>3.762</a:t>
          </a:r>
          <a:endParaRPr lang="de-DE" b="1" dirty="0">
            <a:solidFill>
              <a:srgbClr val="000000">
                <a:lumMod val="65000"/>
                <a:lumOff val="35000"/>
              </a:srgbClr>
            </a:solidFill>
            <a:latin typeface="Arial" pitchFamily="34" charset="0"/>
            <a:cs typeface="Arial" pitchFamily="34" charset="0"/>
          </a:endParaRPr>
        </a:p>
      </cdr:txBody>
    </cdr:sp>
  </cdr:relSizeAnchor>
  <cdr:relSizeAnchor xmlns:cdr="http://schemas.openxmlformats.org/drawingml/2006/chartDrawing">
    <cdr:from>
      <cdr:x>0.82175</cdr:x>
      <cdr:y>0.68793</cdr:y>
    </cdr:from>
    <cdr:to>
      <cdr:x>0.88176</cdr:x>
      <cdr:y>0.74133</cdr:y>
    </cdr:to>
    <cdr:sp macro="" textlink="">
      <cdr:nvSpPr>
        <cdr:cNvPr id="14" name="Textfeld 1"/>
        <cdr:cNvSpPr txBox="1"/>
      </cdr:nvSpPr>
      <cdr:spPr>
        <a:xfrm xmlns:a="http://schemas.openxmlformats.org/drawingml/2006/main">
          <a:off x="7739783" y="2596934"/>
          <a:ext cx="565200" cy="201600"/>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b="1" dirty="0" smtClean="0">
              <a:solidFill>
                <a:srgbClr val="000000">
                  <a:lumMod val="65000"/>
                  <a:lumOff val="35000"/>
                </a:srgbClr>
              </a:solidFill>
              <a:latin typeface="Arial" pitchFamily="34" charset="0"/>
              <a:cs typeface="Arial" pitchFamily="34" charset="0"/>
            </a:rPr>
            <a:t>1.694</a:t>
          </a:r>
          <a:endParaRPr lang="de-DE" b="1" dirty="0">
            <a:solidFill>
              <a:srgbClr val="000000">
                <a:lumMod val="65000"/>
                <a:lumOff val="35000"/>
              </a:srgbClr>
            </a:solidFill>
            <a:latin typeface="Arial" pitchFamily="34" charset="0"/>
            <a:cs typeface="Arial" pitchFamily="34" charset="0"/>
          </a:endParaRPr>
        </a:p>
      </cdr:txBody>
    </cdr:sp>
  </cdr:relSizeAnchor>
  <cdr:relSizeAnchor xmlns:cdr="http://schemas.openxmlformats.org/drawingml/2006/chartDrawing">
    <cdr:from>
      <cdr:x>0.91962</cdr:x>
      <cdr:y>0.60938</cdr:y>
    </cdr:from>
    <cdr:to>
      <cdr:x>0.97963</cdr:x>
      <cdr:y>0.66278</cdr:y>
    </cdr:to>
    <cdr:sp macro="" textlink="">
      <cdr:nvSpPr>
        <cdr:cNvPr id="15" name="Textfeld 1"/>
        <cdr:cNvSpPr txBox="1"/>
      </cdr:nvSpPr>
      <cdr:spPr>
        <a:xfrm xmlns:a="http://schemas.openxmlformats.org/drawingml/2006/main">
          <a:off x="8661563" y="2300414"/>
          <a:ext cx="565200" cy="201600"/>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b="1" dirty="0" smtClean="0">
              <a:solidFill>
                <a:srgbClr val="000000">
                  <a:lumMod val="65000"/>
                  <a:lumOff val="35000"/>
                </a:srgbClr>
              </a:solidFill>
              <a:latin typeface="Arial" pitchFamily="34" charset="0"/>
              <a:cs typeface="Arial" pitchFamily="34" charset="0"/>
            </a:rPr>
            <a:t>3.069</a:t>
          </a:r>
          <a:endParaRPr lang="de-DE" b="1" dirty="0">
            <a:solidFill>
              <a:srgbClr val="000000">
                <a:lumMod val="65000"/>
                <a:lumOff val="35000"/>
              </a:srgbClr>
            </a:solidFill>
            <a:latin typeface="Arial" pitchFamily="34" charset="0"/>
            <a:cs typeface="Arial"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0.78554</cdr:x>
      <cdr:y>0.00353</cdr:y>
    </cdr:from>
    <cdr:to>
      <cdr:x>0.92762</cdr:x>
      <cdr:y>0.17496</cdr:y>
    </cdr:to>
    <cdr:grpSp>
      <cdr:nvGrpSpPr>
        <cdr:cNvPr id="6" name="Gruppieren 5"/>
        <cdr:cNvGrpSpPr/>
      </cdr:nvGrpSpPr>
      <cdr:grpSpPr>
        <a:xfrm xmlns:a="http://schemas.openxmlformats.org/drawingml/2006/main">
          <a:off x="6872290" y="17791"/>
          <a:ext cx="1242986" cy="864007"/>
          <a:chOff x="6965066" y="2467867"/>
          <a:chExt cx="1168508" cy="930718"/>
        </a:xfrm>
      </cdr:grpSpPr>
      <cdr:sp macro="" textlink="">
        <cdr:nvSpPr>
          <cdr:cNvPr id="7" name="Textfeld 1"/>
          <cdr:cNvSpPr txBox="1"/>
        </cdr:nvSpPr>
        <cdr:spPr>
          <a:xfrm xmlns:a="http://schemas.openxmlformats.org/drawingml/2006/main">
            <a:off x="6965066" y="2467867"/>
            <a:ext cx="1168508" cy="930718"/>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fontAlgn="base">
              <a:spcBef>
                <a:spcPct val="0"/>
              </a:spcBef>
              <a:spcAft>
                <a:spcPct val="0"/>
              </a:spcAft>
            </a:pPr>
            <a:r>
              <a:rPr lang="de-DE" sz="1200" b="0" dirty="0" smtClean="0">
                <a:solidFill>
                  <a:srgbClr val="000000"/>
                </a:solidFill>
                <a:latin typeface="Arial" panose="020B0604020202020204" pitchFamily="34" charset="0"/>
                <a:cs typeface="Arial" panose="020B0604020202020204" pitchFamily="34" charset="0"/>
              </a:rPr>
              <a:t>         </a:t>
            </a:r>
          </a:p>
          <a:p xmlns:a="http://schemas.openxmlformats.org/drawingml/2006/main">
            <a:pPr fontAlgn="base">
              <a:spcBef>
                <a:spcPct val="0"/>
              </a:spcBef>
              <a:spcAft>
                <a:spcPct val="0"/>
              </a:spcAft>
            </a:pPr>
            <a:r>
              <a:rPr lang="de-DE" sz="1200" b="0" dirty="0" smtClean="0">
                <a:solidFill>
                  <a:srgbClr val="000000">
                    <a:lumMod val="65000"/>
                    <a:lumOff val="35000"/>
                  </a:srgbClr>
                </a:solidFill>
                <a:latin typeface="Arial" panose="020B0604020202020204" pitchFamily="34" charset="0"/>
                <a:cs typeface="Arial" panose="020B0604020202020204" pitchFamily="34" charset="0"/>
              </a:rPr>
              <a:t>      Frauen</a:t>
            </a:r>
          </a:p>
          <a:p xmlns:a="http://schemas.openxmlformats.org/drawingml/2006/main">
            <a:pPr fontAlgn="base">
              <a:spcBef>
                <a:spcPct val="0"/>
              </a:spcBef>
              <a:spcAft>
                <a:spcPct val="0"/>
              </a:spcAft>
            </a:pPr>
            <a:endParaRPr lang="de-DE" sz="1200" b="0" dirty="0">
              <a:solidFill>
                <a:srgbClr val="000000">
                  <a:lumMod val="65000"/>
                  <a:lumOff val="35000"/>
                </a:srgbClr>
              </a:solidFill>
              <a:latin typeface="Arial" panose="020B0604020202020204" pitchFamily="34" charset="0"/>
              <a:cs typeface="Arial" panose="020B0604020202020204" pitchFamily="34" charset="0"/>
            </a:endParaRPr>
          </a:p>
          <a:p xmlns:a="http://schemas.openxmlformats.org/drawingml/2006/main">
            <a:pPr fontAlgn="base">
              <a:spcBef>
                <a:spcPct val="0"/>
              </a:spcBef>
              <a:spcAft>
                <a:spcPct val="0"/>
              </a:spcAft>
            </a:pPr>
            <a:r>
              <a:rPr lang="de-DE" sz="1200" b="0" dirty="0" smtClean="0">
                <a:solidFill>
                  <a:srgbClr val="000000">
                    <a:lumMod val="65000"/>
                    <a:lumOff val="35000"/>
                  </a:srgbClr>
                </a:solidFill>
                <a:latin typeface="Arial" panose="020B0604020202020204" pitchFamily="34" charset="0"/>
                <a:cs typeface="Arial" panose="020B0604020202020204" pitchFamily="34" charset="0"/>
              </a:rPr>
              <a:t>      Männer</a:t>
            </a:r>
            <a:r>
              <a:rPr lang="de-DE" sz="1200" b="0" dirty="0">
                <a:solidFill>
                  <a:srgbClr val="000000">
                    <a:lumMod val="75000"/>
                    <a:lumOff val="25000"/>
                  </a:srgbClr>
                </a:solidFill>
                <a:latin typeface="Arial" panose="020B0604020202020204" pitchFamily="34" charset="0"/>
                <a:cs typeface="Arial" panose="020B0604020202020204" pitchFamily="34" charset="0"/>
              </a:rPr>
              <a:t>	</a:t>
            </a:r>
            <a:r>
              <a:rPr lang="de-DE" sz="1200" b="0" dirty="0" smtClean="0">
                <a:solidFill>
                  <a:srgbClr val="000000"/>
                </a:solidFill>
              </a:rPr>
              <a:t>	</a:t>
            </a:r>
            <a:endParaRPr lang="en-US" sz="1200" b="0" dirty="0">
              <a:solidFill>
                <a:srgbClr val="000000"/>
              </a:solidFill>
            </a:endParaRPr>
          </a:p>
        </cdr:txBody>
      </cdr:sp>
      <cdr:sp macro="" textlink="">
        <cdr:nvSpPr>
          <cdr:cNvPr id="8" name="Rechteck 7"/>
          <cdr:cNvSpPr/>
        </cdr:nvSpPr>
        <cdr:spPr>
          <a:xfrm xmlns:a="http://schemas.openxmlformats.org/drawingml/2006/main">
            <a:off x="7058471" y="3116332"/>
            <a:ext cx="169213" cy="193900"/>
          </a:xfrm>
          <a:prstGeom xmlns:a="http://schemas.openxmlformats.org/drawingml/2006/main" prst="rect">
            <a:avLst/>
          </a:prstGeom>
          <a:solidFill xmlns:a="http://schemas.openxmlformats.org/drawingml/2006/main">
            <a:srgbClr val="9C9C9C"/>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fontAlgn="base">
              <a:spcBef>
                <a:spcPct val="0"/>
              </a:spcBef>
              <a:spcAft>
                <a:spcPct val="0"/>
              </a:spcAft>
            </a:pPr>
            <a:endParaRPr lang="en-US">
              <a:solidFill>
                <a:srgbClr val="000000">
                  <a:lumMod val="65000"/>
                  <a:lumOff val="35000"/>
                </a:srgbClr>
              </a:solidFill>
            </a:endParaRPr>
          </a:p>
        </cdr:txBody>
      </cdr:sp>
      <cdr:sp macro="" textlink="">
        <cdr:nvSpPr>
          <cdr:cNvPr id="9" name="Rechteck 8"/>
          <cdr:cNvSpPr/>
        </cdr:nvSpPr>
        <cdr:spPr>
          <a:xfrm xmlns:a="http://schemas.openxmlformats.org/drawingml/2006/main">
            <a:off x="7058471" y="2762341"/>
            <a:ext cx="169213" cy="193900"/>
          </a:xfrm>
          <a:prstGeom xmlns:a="http://schemas.openxmlformats.org/drawingml/2006/main" prst="rect">
            <a:avLst/>
          </a:prstGeom>
          <a:solidFill xmlns:a="http://schemas.openxmlformats.org/drawingml/2006/main">
            <a:srgbClr val="00549F"/>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fontAlgn="base">
              <a:spcBef>
                <a:spcPct val="0"/>
              </a:spcBef>
              <a:spcAft>
                <a:spcPct val="0"/>
              </a:spcAft>
            </a:pPr>
            <a:endParaRPr lang="en-US">
              <a:solidFill>
                <a:srgbClr val="004C91"/>
              </a:solidFill>
            </a:endParaRPr>
          </a:p>
        </cdr:txBody>
      </cdr:sp>
    </cdr:grpSp>
  </cdr:relSizeAnchor>
</c:userShapes>
</file>

<file path=ppt/drawings/drawing4.xml><?xml version="1.0" encoding="utf-8"?>
<c:userShapes xmlns:c="http://schemas.openxmlformats.org/drawingml/2006/chart">
  <cdr:relSizeAnchor xmlns:cdr="http://schemas.openxmlformats.org/drawingml/2006/chartDrawing">
    <cdr:from>
      <cdr:x>0.78893</cdr:x>
      <cdr:y>0.18216</cdr:y>
    </cdr:from>
    <cdr:to>
      <cdr:x>0.94464</cdr:x>
      <cdr:y>0.47164</cdr:y>
    </cdr:to>
    <cdr:sp macro="" textlink="">
      <cdr:nvSpPr>
        <cdr:cNvPr id="12" name="Textfeld 1"/>
        <cdr:cNvSpPr txBox="1"/>
      </cdr:nvSpPr>
      <cdr:spPr>
        <a:xfrm xmlns:a="http://schemas.openxmlformats.org/drawingml/2006/main">
          <a:off x="6515091" y="989004"/>
          <a:ext cx="1285884" cy="1571636"/>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fontAlgn="base">
            <a:spcBef>
              <a:spcPct val="0"/>
            </a:spcBef>
            <a:spcAft>
              <a:spcPct val="0"/>
            </a:spcAft>
          </a:pPr>
          <a:endParaRPr lang="de-DE" sz="800" b="0" dirty="0" smtClean="0">
            <a:solidFill>
              <a:srgbClr val="000000">
                <a:lumMod val="65000"/>
                <a:lumOff val="35000"/>
              </a:srgbClr>
            </a:solidFill>
          </a:endParaRPr>
        </a:p>
        <a:p xmlns:a="http://schemas.openxmlformats.org/drawingml/2006/main">
          <a:pPr fontAlgn="base">
            <a:spcBef>
              <a:spcPct val="0"/>
            </a:spcBef>
            <a:spcAft>
              <a:spcPct val="0"/>
            </a:spcAft>
          </a:pPr>
          <a:r>
            <a:rPr lang="de-DE" sz="1100" b="0" dirty="0" smtClean="0">
              <a:solidFill>
                <a:srgbClr val="000000">
                  <a:lumMod val="65000"/>
                  <a:lumOff val="35000"/>
                </a:srgbClr>
              </a:solidFill>
              <a:latin typeface="Arial" panose="020B0604020202020204" pitchFamily="34" charset="0"/>
              <a:cs typeface="Arial" panose="020B0604020202020204" pitchFamily="34" charset="0"/>
            </a:rPr>
            <a:t>und 2.729 Studierende aus 111 weiteren Nationen </a:t>
          </a:r>
        </a:p>
        <a:p xmlns:a="http://schemas.openxmlformats.org/drawingml/2006/main">
          <a:pPr fontAlgn="base">
            <a:spcBef>
              <a:spcPct val="0"/>
            </a:spcBef>
            <a:spcAft>
              <a:spcPct val="0"/>
            </a:spcAft>
          </a:pPr>
          <a:endParaRPr lang="de-DE" sz="1100" b="0" dirty="0" smtClean="0">
            <a:solidFill>
              <a:srgbClr val="000000">
                <a:lumMod val="65000"/>
                <a:lumOff val="35000"/>
              </a:srgbClr>
            </a:solidFill>
            <a:latin typeface="Arial" panose="020B0604020202020204" pitchFamily="34" charset="0"/>
            <a:cs typeface="Arial" panose="020B0604020202020204" pitchFamily="34" charset="0"/>
          </a:endParaRPr>
        </a:p>
        <a:p xmlns:a="http://schemas.openxmlformats.org/drawingml/2006/main">
          <a:pPr fontAlgn="base">
            <a:spcBef>
              <a:spcPct val="0"/>
            </a:spcBef>
            <a:spcAft>
              <a:spcPct val="0"/>
            </a:spcAft>
          </a:pPr>
          <a:r>
            <a:rPr lang="de-DE" sz="1100" b="0" dirty="0" smtClean="0">
              <a:solidFill>
                <a:srgbClr val="000000">
                  <a:lumMod val="65000"/>
                  <a:lumOff val="35000"/>
                </a:srgbClr>
              </a:solidFill>
              <a:latin typeface="Arial" panose="020B0604020202020204" pitchFamily="34" charset="0"/>
              <a:cs typeface="Arial" panose="020B0604020202020204" pitchFamily="34" charset="0"/>
            </a:rPr>
            <a:t>Insgesamt 8.556 internationale</a:t>
          </a:r>
        </a:p>
        <a:p xmlns:a="http://schemas.openxmlformats.org/drawingml/2006/main">
          <a:pPr fontAlgn="base">
            <a:spcBef>
              <a:spcPct val="0"/>
            </a:spcBef>
            <a:spcAft>
              <a:spcPct val="0"/>
            </a:spcAft>
          </a:pPr>
          <a:r>
            <a:rPr lang="de-DE" sz="1100" b="0" dirty="0" smtClean="0">
              <a:solidFill>
                <a:srgbClr val="000000">
                  <a:lumMod val="65000"/>
                  <a:lumOff val="35000"/>
                </a:srgbClr>
              </a:solidFill>
              <a:latin typeface="Arial" panose="020B0604020202020204" pitchFamily="34" charset="0"/>
              <a:cs typeface="Arial" panose="020B0604020202020204" pitchFamily="34" charset="0"/>
            </a:rPr>
            <a:t>Studierende</a:t>
          </a:r>
        </a:p>
        <a:p xmlns:a="http://schemas.openxmlformats.org/drawingml/2006/main">
          <a:pPr fontAlgn="base">
            <a:spcBef>
              <a:spcPct val="0"/>
            </a:spcBef>
            <a:spcAft>
              <a:spcPct val="0"/>
            </a:spcAft>
          </a:pPr>
          <a:endParaRPr lang="de-DE" b="0" dirty="0" smtClean="0">
            <a:solidFill>
              <a:srgbClr val="000000">
                <a:lumMod val="65000"/>
                <a:lumOff val="35000"/>
              </a:srgbClr>
            </a:solidFill>
          </a:endParaRPr>
        </a:p>
      </cdr:txBody>
    </cdr:sp>
  </cdr:relSizeAnchor>
  <cdr:relSizeAnchor xmlns:cdr="http://schemas.openxmlformats.org/drawingml/2006/chartDrawing">
    <cdr:from>
      <cdr:x>0.7803</cdr:x>
      <cdr:y>0.009</cdr:y>
    </cdr:from>
    <cdr:to>
      <cdr:x>0.93082</cdr:x>
      <cdr:y>0.16814</cdr:y>
    </cdr:to>
    <cdr:grpSp>
      <cdr:nvGrpSpPr>
        <cdr:cNvPr id="13" name="Gruppieren 12"/>
        <cdr:cNvGrpSpPr/>
      </cdr:nvGrpSpPr>
      <cdr:grpSpPr>
        <a:xfrm xmlns:a="http://schemas.openxmlformats.org/drawingml/2006/main">
          <a:off x="6854542" y="45360"/>
          <a:ext cx="1322243" cy="802066"/>
          <a:chOff x="6911502" y="1211590"/>
          <a:chExt cx="1242996" cy="864000"/>
        </a:xfrm>
      </cdr:grpSpPr>
      <cdr:sp macro="" textlink="">
        <cdr:nvSpPr>
          <cdr:cNvPr id="14" name="Textfeld 1"/>
          <cdr:cNvSpPr txBox="1"/>
        </cdr:nvSpPr>
        <cdr:spPr>
          <a:xfrm xmlns:a="http://schemas.openxmlformats.org/drawingml/2006/main">
            <a:off x="6911502" y="1211590"/>
            <a:ext cx="1242996" cy="864000"/>
          </a:xfrm>
          <a:prstGeom xmlns:a="http://schemas.openxmlformats.org/drawingml/2006/main" prst="rect">
            <a:avLst/>
          </a:prstGeom>
          <a:noFill xmlns:a="http://schemas.openxmlformats.org/drawingml/2006/main"/>
        </cdr:spPr>
        <cdr:txBody>
          <a:bodyPr xmlns:a="http://schemas.openxmlformats.org/drawingml/2006/main" wrap="square" rtlCol="0">
            <a:noAutofit/>
          </a:bodyPr>
          <a:lstStyle xmlns:a="http://schemas.openxmlformats.org/drawingml/2006/main">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fontAlgn="base">
              <a:spcBef>
                <a:spcPct val="0"/>
              </a:spcBef>
              <a:spcAft>
                <a:spcPct val="0"/>
              </a:spcAft>
            </a:pPr>
            <a:r>
              <a:rPr lang="de-DE" sz="1200" b="0" dirty="0" smtClean="0">
                <a:solidFill>
                  <a:srgbClr val="000000"/>
                </a:solidFill>
                <a:latin typeface="Arial" panose="020B0604020202020204" pitchFamily="34" charset="0"/>
                <a:cs typeface="Arial" panose="020B0604020202020204" pitchFamily="34" charset="0"/>
              </a:rPr>
              <a:t>         </a:t>
            </a:r>
          </a:p>
          <a:p xmlns:a="http://schemas.openxmlformats.org/drawingml/2006/main">
            <a:pPr fontAlgn="base">
              <a:spcBef>
                <a:spcPct val="0"/>
              </a:spcBef>
              <a:spcAft>
                <a:spcPct val="0"/>
              </a:spcAft>
            </a:pPr>
            <a:r>
              <a:rPr lang="de-DE" sz="1200" b="0" dirty="0" smtClean="0">
                <a:solidFill>
                  <a:srgbClr val="000000">
                    <a:lumMod val="65000"/>
                    <a:lumOff val="35000"/>
                  </a:srgbClr>
                </a:solidFill>
                <a:latin typeface="Arial" panose="020B0604020202020204" pitchFamily="34" charset="0"/>
                <a:cs typeface="Arial" panose="020B0604020202020204" pitchFamily="34" charset="0"/>
              </a:rPr>
              <a:t>      Frauen</a:t>
            </a:r>
          </a:p>
          <a:p xmlns:a="http://schemas.openxmlformats.org/drawingml/2006/main">
            <a:pPr fontAlgn="base">
              <a:spcBef>
                <a:spcPct val="0"/>
              </a:spcBef>
              <a:spcAft>
                <a:spcPct val="0"/>
              </a:spcAft>
            </a:pPr>
            <a:endParaRPr lang="de-DE" sz="1200" b="0" dirty="0">
              <a:solidFill>
                <a:srgbClr val="000000">
                  <a:lumMod val="65000"/>
                  <a:lumOff val="35000"/>
                </a:srgbClr>
              </a:solidFill>
              <a:latin typeface="Arial" panose="020B0604020202020204" pitchFamily="34" charset="0"/>
              <a:cs typeface="Arial" panose="020B0604020202020204" pitchFamily="34" charset="0"/>
            </a:endParaRPr>
          </a:p>
          <a:p xmlns:a="http://schemas.openxmlformats.org/drawingml/2006/main">
            <a:pPr fontAlgn="base">
              <a:spcBef>
                <a:spcPct val="0"/>
              </a:spcBef>
              <a:spcAft>
                <a:spcPct val="0"/>
              </a:spcAft>
            </a:pPr>
            <a:r>
              <a:rPr lang="de-DE" sz="1200" b="0" dirty="0" smtClean="0">
                <a:solidFill>
                  <a:srgbClr val="000000">
                    <a:lumMod val="65000"/>
                    <a:lumOff val="35000"/>
                  </a:srgbClr>
                </a:solidFill>
                <a:latin typeface="Arial" panose="020B0604020202020204" pitchFamily="34" charset="0"/>
                <a:cs typeface="Arial" panose="020B0604020202020204" pitchFamily="34" charset="0"/>
              </a:rPr>
              <a:t>      Männer</a:t>
            </a:r>
            <a:r>
              <a:rPr lang="de-DE" sz="1200" b="0" dirty="0">
                <a:solidFill>
                  <a:srgbClr val="000000">
                    <a:lumMod val="75000"/>
                    <a:lumOff val="25000"/>
                  </a:srgbClr>
                </a:solidFill>
                <a:latin typeface="Arial" panose="020B0604020202020204" pitchFamily="34" charset="0"/>
                <a:cs typeface="Arial" panose="020B0604020202020204" pitchFamily="34" charset="0"/>
              </a:rPr>
              <a:t>	</a:t>
            </a:r>
            <a:r>
              <a:rPr lang="de-DE" sz="1200" b="0" dirty="0" smtClean="0">
                <a:solidFill>
                  <a:srgbClr val="000000"/>
                </a:solidFill>
              </a:rPr>
              <a:t>	</a:t>
            </a:r>
            <a:endParaRPr lang="en-US" sz="1200" b="0" dirty="0">
              <a:solidFill>
                <a:srgbClr val="000000"/>
              </a:solidFill>
            </a:endParaRPr>
          </a:p>
        </cdr:txBody>
      </cdr:sp>
      <cdr:sp macro="" textlink="">
        <cdr:nvSpPr>
          <cdr:cNvPr id="15" name="Rechteck 14"/>
          <cdr:cNvSpPr/>
        </cdr:nvSpPr>
        <cdr:spPr>
          <a:xfrm xmlns:a="http://schemas.openxmlformats.org/drawingml/2006/main">
            <a:off x="7010864" y="1842145"/>
            <a:ext cx="169213" cy="193899"/>
          </a:xfrm>
          <a:prstGeom xmlns:a="http://schemas.openxmlformats.org/drawingml/2006/main" prst="rect">
            <a:avLst/>
          </a:prstGeom>
          <a:solidFill xmlns:a="http://schemas.openxmlformats.org/drawingml/2006/main">
            <a:srgbClr val="9C9C9C"/>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fontAlgn="base">
              <a:spcBef>
                <a:spcPct val="0"/>
              </a:spcBef>
              <a:spcAft>
                <a:spcPct val="0"/>
              </a:spcAft>
            </a:pPr>
            <a:endParaRPr lang="en-US">
              <a:solidFill>
                <a:srgbClr val="000000">
                  <a:lumMod val="65000"/>
                  <a:lumOff val="35000"/>
                </a:srgbClr>
              </a:solidFill>
            </a:endParaRPr>
          </a:p>
        </cdr:txBody>
      </cdr:sp>
      <cdr:sp macro="" textlink="">
        <cdr:nvSpPr>
          <cdr:cNvPr id="16" name="Rechteck 15"/>
          <cdr:cNvSpPr/>
        </cdr:nvSpPr>
        <cdr:spPr>
          <a:xfrm xmlns:a="http://schemas.openxmlformats.org/drawingml/2006/main">
            <a:off x="7010864" y="1484955"/>
            <a:ext cx="169213" cy="193899"/>
          </a:xfrm>
          <a:prstGeom xmlns:a="http://schemas.openxmlformats.org/drawingml/2006/main" prst="rect">
            <a:avLst/>
          </a:prstGeom>
          <a:solidFill xmlns:a="http://schemas.openxmlformats.org/drawingml/2006/main">
            <a:srgbClr val="00549F"/>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fontAlgn="base">
              <a:spcBef>
                <a:spcPct val="0"/>
              </a:spcBef>
              <a:spcAft>
                <a:spcPct val="0"/>
              </a:spcAft>
            </a:pPr>
            <a:endParaRPr lang="en-US">
              <a:solidFill>
                <a:srgbClr val="004C91"/>
              </a:solidFill>
            </a:endParaRPr>
          </a:p>
        </cdr:txBody>
      </cdr:sp>
    </cdr:grpSp>
  </cdr:relSizeAnchor>
</c:userShapes>
</file>

<file path=ppt/drawings/drawing5.xml><?xml version="1.0" encoding="utf-8"?>
<c:userShapes xmlns:c="http://schemas.openxmlformats.org/drawingml/2006/chart">
  <cdr:relSizeAnchor xmlns:cdr="http://schemas.openxmlformats.org/drawingml/2006/chartDrawing">
    <cdr:from>
      <cdr:x>0</cdr:x>
      <cdr:y>0.20543</cdr:y>
    </cdr:from>
    <cdr:to>
      <cdr:x>0.04139</cdr:x>
      <cdr:y>0.60895</cdr:y>
    </cdr:to>
    <cdr:sp macro="" textlink="">
      <cdr:nvSpPr>
        <cdr:cNvPr id="2" name="Textfeld 1"/>
        <cdr:cNvSpPr txBox="1"/>
      </cdr:nvSpPr>
      <cdr:spPr>
        <a:xfrm xmlns:a="http://schemas.openxmlformats.org/drawingml/2006/main">
          <a:off x="0" y="1154980"/>
          <a:ext cx="365100" cy="2268722"/>
        </a:xfrm>
        <a:prstGeom xmlns:a="http://schemas.openxmlformats.org/drawingml/2006/main" prst="rect">
          <a:avLst/>
        </a:prstGeom>
        <a:noFill xmlns:a="http://schemas.openxmlformats.org/drawingml/2006/main"/>
      </cdr:spPr>
      <cdr:txBody>
        <a:bodyPr xmlns:a="http://schemas.openxmlformats.org/drawingml/2006/main" vertOverflow="clip" vert="vert270" wrap="square" rtlCol="0" anchor="b">
          <a:noAutofit/>
        </a:bodyPr>
        <a:lstStyle xmlns:a="http://schemas.openxmlformats.org/drawingml/2006/main"/>
        <a:p xmlns:a="http://schemas.openxmlformats.org/drawingml/2006/main">
          <a:r>
            <a:rPr lang="de-DE" sz="1200" b="1" dirty="0">
              <a:solidFill>
                <a:schemeClr val="tx1">
                  <a:lumMod val="65000"/>
                  <a:lumOff val="35000"/>
                </a:schemeClr>
              </a:solidFill>
            </a:rPr>
            <a:t>i</a:t>
          </a:r>
          <a:r>
            <a:rPr lang="de-DE" sz="1200" b="1" dirty="0" smtClean="0">
              <a:solidFill>
                <a:schemeClr val="tx1">
                  <a:lumMod val="65000"/>
                  <a:lumOff val="35000"/>
                </a:schemeClr>
              </a:solidFill>
            </a:rPr>
            <a:t>n Millionen Euro</a:t>
          </a:r>
          <a:endParaRPr lang="de-DE" sz="1200" b="1" dirty="0">
            <a:solidFill>
              <a:schemeClr val="tx1">
                <a:lumMod val="65000"/>
                <a:lumOff val="35000"/>
              </a:schemeClr>
            </a:solidFill>
          </a:endParaRPr>
        </a:p>
      </cdr:txBody>
    </cdr:sp>
  </cdr:relSizeAnchor>
  <cdr:relSizeAnchor xmlns:cdr="http://schemas.openxmlformats.org/drawingml/2006/chartDrawing">
    <cdr:from>
      <cdr:x>0</cdr:x>
      <cdr:y>0.91442</cdr:y>
    </cdr:from>
    <cdr:to>
      <cdr:x>0.48029</cdr:x>
      <cdr:y>0.99765</cdr:y>
    </cdr:to>
    <cdr:sp macro="" textlink="">
      <cdr:nvSpPr>
        <cdr:cNvPr id="3" name="Textfeld 2"/>
        <cdr:cNvSpPr txBox="1"/>
      </cdr:nvSpPr>
      <cdr:spPr>
        <a:xfrm xmlns:a="http://schemas.openxmlformats.org/drawingml/2006/main">
          <a:off x="0" y="5141186"/>
          <a:ext cx="4236629" cy="46794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de-DE" sz="800" baseline="0" dirty="0">
              <a:solidFill>
                <a:srgbClr val="646567"/>
              </a:solidFill>
              <a:latin typeface="Arial" panose="020B0604020202020204" pitchFamily="34" charset="0"/>
              <a:cs typeface="Arial" panose="020B0604020202020204" pitchFamily="34" charset="0"/>
            </a:rPr>
            <a:t/>
          </a:r>
          <a:br>
            <a:rPr lang="de-DE" sz="800" baseline="0" dirty="0">
              <a:solidFill>
                <a:srgbClr val="646567"/>
              </a:solidFill>
              <a:latin typeface="Arial" panose="020B0604020202020204" pitchFamily="34" charset="0"/>
              <a:cs typeface="Arial" panose="020B0604020202020204" pitchFamily="34" charset="0"/>
            </a:rPr>
          </a:br>
          <a:r>
            <a:rPr lang="de-DE" sz="800" baseline="0" dirty="0">
              <a:solidFill>
                <a:srgbClr val="646567"/>
              </a:solidFill>
              <a:latin typeface="Arial" panose="020B0604020202020204" pitchFamily="34" charset="0"/>
              <a:cs typeface="Arial" panose="020B0604020202020204" pitchFamily="34" charset="0"/>
            </a:rPr>
            <a:t>* </a:t>
          </a:r>
          <a:r>
            <a:rPr lang="de-DE" sz="800" dirty="0">
              <a:solidFill>
                <a:srgbClr val="646567"/>
              </a:solidFill>
              <a:effectLst/>
              <a:latin typeface="Arial" panose="020B0604020202020204" pitchFamily="34" charset="0"/>
              <a:ea typeface="+mn-ea"/>
              <a:cs typeface="Arial" panose="020B0604020202020204" pitchFamily="34" charset="0"/>
            </a:rPr>
            <a:t>Hochschulpakt I und II,</a:t>
          </a:r>
          <a:r>
            <a:rPr lang="de-DE" sz="800" baseline="0" dirty="0">
              <a:solidFill>
                <a:srgbClr val="646567"/>
              </a:solidFill>
              <a:effectLst/>
              <a:latin typeface="Arial" panose="020B0604020202020204" pitchFamily="34" charset="0"/>
              <a:ea typeface="+mn-ea"/>
              <a:cs typeface="Arial" panose="020B0604020202020204" pitchFamily="34" charset="0"/>
            </a:rPr>
            <a:t> </a:t>
          </a:r>
          <a:r>
            <a:rPr lang="de-DE" sz="800" baseline="0" dirty="0" err="1">
              <a:solidFill>
                <a:srgbClr val="646567"/>
              </a:solidFill>
              <a:effectLst/>
              <a:latin typeface="Arial" panose="020B0604020202020204" pitchFamily="34" charset="0"/>
              <a:ea typeface="+mn-ea"/>
              <a:cs typeface="Arial" panose="020B0604020202020204" pitchFamily="34" charset="0"/>
            </a:rPr>
            <a:t>Qualitätsverbeserungsmittel</a:t>
          </a:r>
          <a:r>
            <a:rPr lang="de-DE" sz="800" baseline="0" dirty="0">
              <a:solidFill>
                <a:srgbClr val="646567"/>
              </a:solidFill>
              <a:effectLst/>
              <a:latin typeface="Arial" panose="020B0604020202020204" pitchFamily="34" charset="0"/>
              <a:ea typeface="+mn-ea"/>
              <a:cs typeface="Arial" panose="020B0604020202020204" pitchFamily="34" charset="0"/>
            </a:rPr>
            <a:t>, Studienbeiträge, Qualitätspakt </a:t>
          </a:r>
          <a:endParaRPr lang="de-DE" sz="800" dirty="0">
            <a:solidFill>
              <a:srgbClr val="646567"/>
            </a:solidFill>
            <a:latin typeface="Arial" panose="020B0604020202020204" pitchFamily="34" charset="0"/>
            <a:cs typeface="Arial" panose="020B060402020202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45862" cy="497333"/>
          </a:xfrm>
          <a:prstGeom prst="rect">
            <a:avLst/>
          </a:prstGeom>
        </p:spPr>
        <p:txBody>
          <a:bodyPr vert="horz" lIns="88214" tIns="44108" rIns="88214" bIns="44108" rtlCol="0"/>
          <a:lstStyle>
            <a:lvl1pPr algn="l" eaLnBrk="1" fontAlgn="auto" hangingPunct="1">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sz="quarter" idx="1"/>
          </p:nvPr>
        </p:nvSpPr>
        <p:spPr>
          <a:xfrm>
            <a:off x="3850295" y="2"/>
            <a:ext cx="2945862" cy="497333"/>
          </a:xfrm>
          <a:prstGeom prst="rect">
            <a:avLst/>
          </a:prstGeom>
        </p:spPr>
        <p:txBody>
          <a:bodyPr vert="horz" lIns="88214" tIns="44108" rIns="88214" bIns="44108" rtlCol="0"/>
          <a:lstStyle>
            <a:lvl1pPr algn="r" eaLnBrk="1" fontAlgn="auto" hangingPunct="1">
              <a:spcBef>
                <a:spcPts val="0"/>
              </a:spcBef>
              <a:spcAft>
                <a:spcPts val="0"/>
              </a:spcAft>
              <a:defRPr sz="1200">
                <a:latin typeface="+mn-lt"/>
                <a:cs typeface="+mn-cs"/>
              </a:defRPr>
            </a:lvl1pPr>
          </a:lstStyle>
          <a:p>
            <a:pPr>
              <a:defRPr/>
            </a:pPr>
            <a:fld id="{CF20D2A0-ABD7-4D4A-9603-DFE3BF967007}" type="datetimeFigureOut">
              <a:rPr lang="de-DE" sz="1000">
                <a:latin typeface="Arial" pitchFamily="34" charset="0"/>
                <a:cs typeface="Arial" pitchFamily="34" charset="0"/>
              </a:rPr>
              <a:pPr>
                <a:defRPr/>
              </a:pPr>
              <a:t>04.05.2017</a:t>
            </a:fld>
            <a:endParaRPr lang="de-DE" sz="1000" dirty="0">
              <a:latin typeface="Arial" pitchFamily="34" charset="0"/>
              <a:cs typeface="Arial" pitchFamily="34" charset="0"/>
            </a:endParaRPr>
          </a:p>
        </p:txBody>
      </p:sp>
      <p:sp>
        <p:nvSpPr>
          <p:cNvPr id="4" name="Fußzeilenplatzhalter 3"/>
          <p:cNvSpPr>
            <a:spLocks noGrp="1"/>
          </p:cNvSpPr>
          <p:nvPr>
            <p:ph type="ftr" sz="quarter" idx="2"/>
          </p:nvPr>
        </p:nvSpPr>
        <p:spPr>
          <a:xfrm>
            <a:off x="0" y="9429306"/>
            <a:ext cx="2945862" cy="497333"/>
          </a:xfrm>
          <a:prstGeom prst="rect">
            <a:avLst/>
          </a:prstGeom>
        </p:spPr>
        <p:txBody>
          <a:bodyPr vert="horz" lIns="88214" tIns="44108" rIns="88214" bIns="44108" rtlCol="0" anchor="b"/>
          <a:lstStyle>
            <a:lvl1pPr algn="l" eaLnBrk="1" fontAlgn="auto" hangingPunct="1">
              <a:spcBef>
                <a:spcPts val="0"/>
              </a:spcBef>
              <a:spcAft>
                <a:spcPts val="0"/>
              </a:spcAft>
              <a:defRPr sz="1200">
                <a:latin typeface="+mn-lt"/>
                <a:cs typeface="+mn-cs"/>
              </a:defRPr>
            </a:lvl1pPr>
          </a:lstStyle>
          <a:p>
            <a:pPr>
              <a:defRPr/>
            </a:pPr>
            <a:endParaRPr lang="de-DE" sz="1000" dirty="0">
              <a:latin typeface="Arial" pitchFamily="34" charset="0"/>
              <a:cs typeface="Arial" pitchFamily="34" charset="0"/>
            </a:endParaRPr>
          </a:p>
        </p:txBody>
      </p:sp>
      <p:sp>
        <p:nvSpPr>
          <p:cNvPr id="5" name="Foliennummernplatzhalter 4"/>
          <p:cNvSpPr>
            <a:spLocks noGrp="1"/>
          </p:cNvSpPr>
          <p:nvPr>
            <p:ph type="sldNum" sz="quarter" idx="3"/>
          </p:nvPr>
        </p:nvSpPr>
        <p:spPr>
          <a:xfrm>
            <a:off x="3850295" y="9429306"/>
            <a:ext cx="2945862" cy="497333"/>
          </a:xfrm>
          <a:prstGeom prst="rect">
            <a:avLst/>
          </a:prstGeom>
        </p:spPr>
        <p:txBody>
          <a:bodyPr vert="horz" lIns="88214" tIns="44108" rIns="88214" bIns="44108" rtlCol="0" anchor="b"/>
          <a:lstStyle>
            <a:lvl1pPr algn="r" eaLnBrk="1" fontAlgn="auto" hangingPunct="1">
              <a:spcBef>
                <a:spcPts val="0"/>
              </a:spcBef>
              <a:spcAft>
                <a:spcPts val="0"/>
              </a:spcAft>
              <a:defRPr sz="1200">
                <a:latin typeface="+mn-lt"/>
                <a:cs typeface="+mn-cs"/>
              </a:defRPr>
            </a:lvl1pPr>
          </a:lstStyle>
          <a:p>
            <a:pPr>
              <a:defRPr/>
            </a:pPr>
            <a:fld id="{17CE6422-D4D7-4BF0-93C6-575FBEFD46CE}" type="slidenum">
              <a:rPr lang="de-DE" sz="1000">
                <a:latin typeface="Arial" pitchFamily="34" charset="0"/>
                <a:cs typeface="Arial" pitchFamily="34" charset="0"/>
              </a:rPr>
              <a:pPr>
                <a:defRPr/>
              </a:pPr>
              <a:t>‹Nr.›</a:t>
            </a:fld>
            <a:endParaRPr lang="de-DE" sz="1000" dirty="0">
              <a:latin typeface="Arial" pitchFamily="34" charset="0"/>
              <a:cs typeface="Arial" pitchFamily="34" charset="0"/>
            </a:endParaRPr>
          </a:p>
        </p:txBody>
      </p:sp>
    </p:spTree>
    <p:extLst>
      <p:ext uri="{BB962C8B-B14F-4D97-AF65-F5344CB8AC3E}">
        <p14:creationId xmlns:p14="http://schemas.microsoft.com/office/powerpoint/2010/main" val="389568657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45862" cy="497333"/>
          </a:xfrm>
          <a:prstGeom prst="rect">
            <a:avLst/>
          </a:prstGeom>
        </p:spPr>
        <p:txBody>
          <a:bodyPr vert="horz" lIns="88214" tIns="44108" rIns="88214" bIns="44108" rtlCol="0"/>
          <a:lstStyle>
            <a:lvl1pPr algn="l" eaLnBrk="1" fontAlgn="auto" hangingPunct="1">
              <a:spcBef>
                <a:spcPts val="0"/>
              </a:spcBef>
              <a:spcAft>
                <a:spcPts val="0"/>
              </a:spcAft>
              <a:defRPr sz="1000" dirty="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3850295" y="2"/>
            <a:ext cx="2945862" cy="497333"/>
          </a:xfrm>
          <a:prstGeom prst="rect">
            <a:avLst/>
          </a:prstGeom>
        </p:spPr>
        <p:txBody>
          <a:bodyPr vert="horz" lIns="88214" tIns="44108" rIns="88214" bIns="44108" rtlCol="0"/>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3DCE796E-A459-4398-BCF0-8E0ABCA0A6C4}" type="datetimeFigureOut">
              <a:rPr lang="de-DE"/>
              <a:pPr>
                <a:defRPr/>
              </a:pPr>
              <a:t>04.05.2017</a:t>
            </a:fld>
            <a:endParaRPr lang="de-DE" dirty="0"/>
          </a:p>
        </p:txBody>
      </p:sp>
      <p:sp>
        <p:nvSpPr>
          <p:cNvPr id="4" name="Folienbildplatzhalt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88214" tIns="44108" rIns="88214" bIns="44108" rtlCol="0" anchor="ctr"/>
          <a:lstStyle/>
          <a:p>
            <a:pPr lvl="0"/>
            <a:endParaRPr lang="de-DE" noProof="0"/>
          </a:p>
        </p:txBody>
      </p:sp>
      <p:sp>
        <p:nvSpPr>
          <p:cNvPr id="5" name="Notizenplatzhalter 4"/>
          <p:cNvSpPr>
            <a:spLocks noGrp="1"/>
          </p:cNvSpPr>
          <p:nvPr>
            <p:ph type="body" sz="quarter" idx="3"/>
          </p:nvPr>
        </p:nvSpPr>
        <p:spPr>
          <a:xfrm>
            <a:off x="679464" y="4777782"/>
            <a:ext cx="5438748" cy="3907834"/>
          </a:xfrm>
          <a:prstGeom prst="rect">
            <a:avLst/>
          </a:prstGeom>
        </p:spPr>
        <p:txBody>
          <a:bodyPr vert="horz" lIns="88214" tIns="44108" rIns="88214" bIns="44108" rtlCol="0"/>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Fußzeilenplatzhalter 5"/>
          <p:cNvSpPr>
            <a:spLocks noGrp="1"/>
          </p:cNvSpPr>
          <p:nvPr>
            <p:ph type="ftr" sz="quarter" idx="4"/>
          </p:nvPr>
        </p:nvSpPr>
        <p:spPr>
          <a:xfrm>
            <a:off x="0" y="9429306"/>
            <a:ext cx="2945862" cy="497333"/>
          </a:xfrm>
          <a:prstGeom prst="rect">
            <a:avLst/>
          </a:prstGeom>
        </p:spPr>
        <p:txBody>
          <a:bodyPr vert="horz" lIns="88214" tIns="44108" rIns="88214" bIns="44108" rtlCol="0" anchor="b"/>
          <a:lstStyle>
            <a:lvl1pPr algn="l" eaLnBrk="1" fontAlgn="auto" hangingPunct="1">
              <a:spcBef>
                <a:spcPts val="0"/>
              </a:spcBef>
              <a:spcAft>
                <a:spcPts val="0"/>
              </a:spcAft>
              <a:defRPr sz="1000" dirty="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3850295" y="9429306"/>
            <a:ext cx="2945862" cy="497333"/>
          </a:xfrm>
          <a:prstGeom prst="rect">
            <a:avLst/>
          </a:prstGeom>
        </p:spPr>
        <p:txBody>
          <a:bodyPr vert="horz" lIns="88214" tIns="44108" rIns="88214" bIns="44108"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FE85D318-9267-429C-B544-F2E2AF7D0669}" type="slidenum">
              <a:rPr lang="de-DE"/>
              <a:pPr>
                <a:defRPr/>
              </a:pPr>
              <a:t>‹Nr.›</a:t>
            </a:fld>
            <a:endParaRPr lang="de-DE" dirty="0"/>
          </a:p>
        </p:txBody>
      </p:sp>
    </p:spTree>
    <p:extLst>
      <p:ext uri="{BB962C8B-B14F-4D97-AF65-F5344CB8AC3E}">
        <p14:creationId xmlns:p14="http://schemas.microsoft.com/office/powerpoint/2010/main" val="158064393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lienbildplatzhalter 1"/>
          <p:cNvSpPr>
            <a:spLocks noGrp="1" noRot="1" noChangeAspect="1" noTextEdit="1"/>
          </p:cNvSpPr>
          <p:nvPr>
            <p:ph type="sldImg"/>
          </p:nvPr>
        </p:nvSpPr>
        <p:spPr bwMode="auto">
          <a:noFill/>
          <a:ln>
            <a:solidFill>
              <a:srgbClr val="000000"/>
            </a:solidFill>
            <a:miter lim="800000"/>
            <a:headEnd/>
            <a:tailEnd/>
          </a:ln>
        </p:spPr>
      </p:sp>
      <p:sp>
        <p:nvSpPr>
          <p:cNvPr id="27651"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4" name="Rechteck 3"/>
          <p:cNvSpPr/>
          <p:nvPr userDrawn="1"/>
        </p:nvSpPr>
        <p:spPr>
          <a:xfrm>
            <a:off x="0" y="0"/>
            <a:ext cx="9144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fontAlgn="auto">
              <a:spcBef>
                <a:spcPts val="0"/>
              </a:spcBef>
              <a:spcAft>
                <a:spcPts val="0"/>
              </a:spcAft>
              <a:defRPr/>
            </a:pPr>
            <a:endParaRPr lang="de-DE">
              <a:solidFill>
                <a:schemeClr val="bg1"/>
              </a:solidFill>
            </a:endParaRPr>
          </a:p>
        </p:txBody>
      </p:sp>
      <p:pic>
        <p:nvPicPr>
          <p:cNvPr id="7" name="Grafik 7"/>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sp>
        <p:nvSpPr>
          <p:cNvPr id="8" name="Textfeld 7"/>
          <p:cNvSpPr txBox="1"/>
          <p:nvPr userDrawn="1"/>
        </p:nvSpPr>
        <p:spPr>
          <a:xfrm>
            <a:off x="-1820863" y="531813"/>
            <a:ext cx="1641475" cy="1169987"/>
          </a:xfrm>
          <a:prstGeom prst="rect">
            <a:avLst/>
          </a:prstGeom>
          <a:noFill/>
        </p:spPr>
        <p:txBody>
          <a:bodyPr>
            <a:spAutoFit/>
          </a:bodyPr>
          <a:lstStyle/>
          <a:p>
            <a:pPr fontAlgn="auto">
              <a:spcBef>
                <a:spcPts val="0"/>
              </a:spcBef>
              <a:spcAft>
                <a:spcPts val="0"/>
              </a:spcAft>
              <a:defRPr/>
            </a:pPr>
            <a:r>
              <a:rPr lang="de-DE" sz="1000" b="1" dirty="0">
                <a:latin typeface="+mn-lt"/>
                <a:cs typeface="+mn-cs"/>
              </a:rPr>
              <a:t>Institutslogo:</a:t>
            </a:r>
          </a:p>
          <a:p>
            <a:pPr marL="171450" indent="-171450" fontAlgn="auto">
              <a:spcBef>
                <a:spcPts val="0"/>
              </a:spcBef>
              <a:spcAft>
                <a:spcPts val="0"/>
              </a:spcAft>
              <a:buFontTx/>
              <a:buChar char="-"/>
              <a:defRPr/>
            </a:pPr>
            <a:r>
              <a:rPr lang="de-DE" sz="1000" dirty="0">
                <a:latin typeface="+mn-lt"/>
                <a:cs typeface="+mn-cs"/>
              </a:rPr>
              <a:t>Dateiformat: PNG in RGB</a:t>
            </a:r>
          </a:p>
          <a:p>
            <a:pPr marL="171450" indent="-171450" fontAlgn="auto">
              <a:spcBef>
                <a:spcPts val="0"/>
              </a:spcBef>
              <a:spcAft>
                <a:spcPts val="0"/>
              </a:spcAft>
              <a:buFontTx/>
              <a:buChar char="-"/>
              <a:defRPr/>
            </a:pPr>
            <a:r>
              <a:rPr lang="de-DE" sz="1000" dirty="0">
                <a:latin typeface="+mn-lt"/>
                <a:cs typeface="+mn-cs"/>
              </a:rPr>
              <a:t>Skalieren auf</a:t>
            </a:r>
          </a:p>
          <a:p>
            <a:pPr fontAlgn="auto">
              <a:spcBef>
                <a:spcPts val="0"/>
              </a:spcBef>
              <a:spcAft>
                <a:spcPts val="0"/>
              </a:spcAft>
              <a:defRPr/>
            </a:pPr>
            <a:r>
              <a:rPr lang="de-DE" sz="1000" dirty="0">
                <a:latin typeface="+mn-lt"/>
                <a:cs typeface="+mn-cs"/>
              </a:rPr>
              <a:t>     Höhe: 2,26 cm</a:t>
            </a:r>
          </a:p>
          <a:p>
            <a:pPr fontAlgn="auto">
              <a:spcBef>
                <a:spcPts val="0"/>
              </a:spcBef>
              <a:spcAft>
                <a:spcPts val="0"/>
              </a:spcAft>
              <a:defRPr/>
            </a:pPr>
            <a:r>
              <a:rPr lang="de-DE" sz="1000" dirty="0">
                <a:latin typeface="+mn-lt"/>
                <a:cs typeface="+mn-cs"/>
              </a:rPr>
              <a:t>     (Breite variiert je nach   </a:t>
            </a:r>
          </a:p>
          <a:p>
            <a:pPr fontAlgn="auto">
              <a:spcBef>
                <a:spcPts val="0"/>
              </a:spcBef>
              <a:spcAft>
                <a:spcPts val="0"/>
              </a:spcAft>
              <a:defRPr/>
            </a:pPr>
            <a:r>
              <a:rPr lang="de-DE" sz="1000" dirty="0">
                <a:latin typeface="+mn-lt"/>
                <a:cs typeface="+mn-cs"/>
              </a:rPr>
              <a:t>     Schutzraum)</a:t>
            </a:r>
          </a:p>
        </p:txBody>
      </p:sp>
      <p:sp>
        <p:nvSpPr>
          <p:cNvPr id="5"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smtClean="0"/>
              <a:t>Titelmasterformat durch Klicken bearbeiten</a:t>
            </a:r>
            <a:endParaRPr lang="en-US" dirty="0"/>
          </a:p>
        </p:txBody>
      </p:sp>
      <p:sp>
        <p:nvSpPr>
          <p:cNvPr id="6" name="Subtitle 2"/>
          <p:cNvSpPr>
            <a:spLocks noGrp="1"/>
          </p:cNvSpPr>
          <p:nvPr>
            <p:ph type="subTitle" idx="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10"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12" name="Textplatzhalter 24"/>
          <p:cNvSpPr>
            <a:spLocks noGrp="1"/>
          </p:cNvSpPr>
          <p:nvPr>
            <p:ph type="body" sz="quarter" idx="11"/>
          </p:nvPr>
        </p:nvSpPr>
        <p:spPr>
          <a:xfrm>
            <a:off x="288000" y="1152000"/>
            <a:ext cx="8569325"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smtClean="0"/>
              <a:t>Textmasterformat bearbeiten</a:t>
            </a:r>
          </a:p>
        </p:txBody>
      </p:sp>
      <p:sp>
        <p:nvSpPr>
          <p:cNvPr id="9" name="Diagrammplatzhalter 8"/>
          <p:cNvSpPr>
            <a:spLocks noGrp="1"/>
          </p:cNvSpPr>
          <p:nvPr>
            <p:ph type="chart" sz="quarter" idx="13"/>
          </p:nvPr>
        </p:nvSpPr>
        <p:spPr>
          <a:xfrm>
            <a:off x="287338" y="1684800"/>
            <a:ext cx="8569325" cy="3632200"/>
          </a:xfrm>
          <a:prstGeom prst="rect">
            <a:avLst/>
          </a:prstGeom>
        </p:spPr>
        <p:txBody>
          <a:bodyPr lIns="0" tIns="0" rIns="0" bIns="0"/>
          <a:lstStyle/>
          <a:p>
            <a:pPr lvl="0"/>
            <a:r>
              <a:rPr lang="de-DE" noProof="0" smtClean="0"/>
              <a:t>Diagramm durch Klicken auf Symbol hinzufügen</a:t>
            </a:r>
            <a:endParaRPr lang="de-DE" noProof="0"/>
          </a:p>
        </p:txBody>
      </p:sp>
      <p:sp>
        <p:nvSpPr>
          <p:cNvPr id="6"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cxnSp>
        <p:nvCxnSpPr>
          <p:cNvPr id="3" name="Gerader Verbinder 12"/>
          <p:cNvCxnSpPr/>
          <p:nvPr userDrawn="1"/>
        </p:nvCxnSpPr>
        <p:spPr>
          <a:xfrm>
            <a:off x="287338" y="604043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fik 6"/>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sp>
        <p:nvSpPr>
          <p:cNvPr id="5" name="Title 1"/>
          <p:cNvSpPr txBox="1">
            <a:spLocks/>
          </p:cNvSpPr>
          <p:nvPr userDrawn="1"/>
        </p:nvSpPr>
        <p:spPr>
          <a:xfrm>
            <a:off x="287338" y="2487613"/>
            <a:ext cx="8569325"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dirty="0" smtClean="0"/>
              <a:t>Vielen Dank</a:t>
            </a:r>
            <a:br>
              <a:rPr lang="de-DE" dirty="0" smtClean="0"/>
            </a:br>
            <a:r>
              <a:rPr lang="de-DE" dirty="0" smtClean="0"/>
              <a:t>für Ihre Aufmerksamkeit</a:t>
            </a:r>
            <a:endParaRPr lang="en-US" dirty="0"/>
          </a:p>
        </p:txBody>
      </p:sp>
      <p:sp>
        <p:nvSpPr>
          <p:cNvPr id="9" name="Textplatzhalter 24"/>
          <p:cNvSpPr>
            <a:spLocks noGrp="1"/>
          </p:cNvSpPr>
          <p:nvPr>
            <p:ph type="body" sz="quarter" idx="11"/>
          </p:nvPr>
        </p:nvSpPr>
        <p:spPr>
          <a:xfrm>
            <a:off x="288000" y="3988800"/>
            <a:ext cx="8569325"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smtClean="0"/>
              <a:t>Textmasterformat bearbeiten</a:t>
            </a:r>
          </a:p>
        </p:txBody>
      </p:sp>
      <p:sp>
        <p:nvSpPr>
          <p:cNvPr id="7"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nhalt_Text">
    <p:spTree>
      <p:nvGrpSpPr>
        <p:cNvPr id="1" name=""/>
        <p:cNvGrpSpPr/>
        <p:nvPr/>
      </p:nvGrpSpPr>
      <p:grpSpPr>
        <a:xfrm>
          <a:off x="0" y="0"/>
          <a:ext cx="0" cy="0"/>
          <a:chOff x="0" y="0"/>
          <a:chExt cx="0" cy="0"/>
        </a:xfrm>
      </p:grpSpPr>
      <p:sp>
        <p:nvSpPr>
          <p:cNvPr id="5" name="Textfeld 4"/>
          <p:cNvSpPr txBox="1"/>
          <p:nvPr userDrawn="1"/>
        </p:nvSpPr>
        <p:spPr>
          <a:xfrm>
            <a:off x="-2246313" y="506413"/>
            <a:ext cx="2066925" cy="4708525"/>
          </a:xfrm>
          <a:prstGeom prst="rect">
            <a:avLst/>
          </a:prstGeom>
          <a:noFill/>
        </p:spPr>
        <p:txBody>
          <a:bodyPr>
            <a:spAutoFit/>
          </a:bodyPr>
          <a:lstStyle/>
          <a:p>
            <a:pPr>
              <a:defRPr/>
            </a:pPr>
            <a:r>
              <a:rPr lang="de-DE" sz="1000" b="1" dirty="0">
                <a:solidFill>
                  <a:prstClr val="black"/>
                </a:solidFill>
                <a:cs typeface="Arial" pitchFamily="34" charset="0"/>
              </a:rPr>
              <a:t>Seitenzahlen:</a:t>
            </a:r>
          </a:p>
          <a:p>
            <a:pPr eaLnBrk="0" fontAlgn="base" hangingPunct="0">
              <a:spcBef>
                <a:spcPct val="0"/>
              </a:spcBef>
              <a:spcAft>
                <a:spcPct val="0"/>
              </a:spcAft>
              <a:defRPr/>
            </a:pPr>
            <a:r>
              <a:rPr lang="de-DE" sz="1000" dirty="0">
                <a:solidFill>
                  <a:prstClr val="black"/>
                </a:solidFill>
                <a:cs typeface="Arial" pitchFamily="34" charset="0"/>
              </a:rPr>
              <a:t>Die Seitenanzeige „1 von X“ ist nicht standardmäßig in </a:t>
            </a:r>
            <a:r>
              <a:rPr lang="de-DE" sz="1000" dirty="0" err="1">
                <a:solidFill>
                  <a:prstClr val="black"/>
                </a:solidFill>
                <a:cs typeface="Arial" pitchFamily="34" charset="0"/>
              </a:rPr>
              <a:t>Powerpoint</a:t>
            </a:r>
            <a:r>
              <a:rPr lang="de-DE" sz="1000" dirty="0">
                <a:solidFill>
                  <a:prstClr val="black"/>
                </a:solidFill>
                <a:cs typeface="Arial" pitchFamily="34" charset="0"/>
              </a:rPr>
              <a:t> verfügbar; daher benötigen Sie dazu ein Add-In. Das Add-In kann im Vorlagencenter heruntergeladen werden.</a:t>
            </a:r>
          </a:p>
          <a:p>
            <a:pPr eaLnBrk="0" fontAlgn="base" hangingPunct="0">
              <a:spcBef>
                <a:spcPct val="0"/>
              </a:spcBef>
              <a:spcAft>
                <a:spcPct val="0"/>
              </a:spcAft>
              <a:defRPr/>
            </a:pPr>
            <a:endParaRPr lang="de-DE" sz="1000" dirty="0">
              <a:solidFill>
                <a:prstClr val="black"/>
              </a:solidFill>
              <a:cs typeface="Arial" pitchFamily="34" charset="0"/>
            </a:endParaRPr>
          </a:p>
          <a:p>
            <a:pPr eaLnBrk="0" fontAlgn="base" hangingPunct="0">
              <a:spcBef>
                <a:spcPct val="0"/>
              </a:spcBef>
              <a:spcAft>
                <a:spcPct val="0"/>
              </a:spcAft>
              <a:defRPr/>
            </a:pPr>
            <a:r>
              <a:rPr lang="de-DE" sz="1000" b="1" dirty="0">
                <a:solidFill>
                  <a:prstClr val="black"/>
                </a:solidFill>
                <a:cs typeface="Arial" pitchFamily="34" charset="0"/>
              </a:rPr>
              <a:t>Aktivieren</a:t>
            </a:r>
          </a:p>
          <a:p>
            <a:pPr eaLnBrk="0" fontAlgn="base" hangingPunct="0">
              <a:spcBef>
                <a:spcPct val="0"/>
              </a:spcBef>
              <a:spcAft>
                <a:spcPct val="0"/>
              </a:spcAft>
              <a:defRPr/>
            </a:pPr>
            <a:r>
              <a:rPr lang="de-DE" sz="1000" dirty="0">
                <a:solidFill>
                  <a:prstClr val="black"/>
                </a:solidFill>
                <a:cs typeface="Arial" pitchFamily="34" charset="0"/>
              </a:rPr>
              <a:t>Nach dem Öffnen der Vorlage, klicken Sie mit einem Doppelklick auf die Datei „RWTH-Addin-Seitenzahlen“, um das Add-In zu aktivieren. Nach dem Schließen von </a:t>
            </a:r>
            <a:r>
              <a:rPr lang="de-DE" sz="1000" dirty="0" err="1">
                <a:solidFill>
                  <a:prstClr val="black"/>
                </a:solidFill>
                <a:cs typeface="Arial" pitchFamily="34" charset="0"/>
              </a:rPr>
              <a:t>Powerpoint</a:t>
            </a:r>
            <a:r>
              <a:rPr lang="de-DE" sz="1000" dirty="0">
                <a:solidFill>
                  <a:prstClr val="black"/>
                </a:solidFill>
                <a:cs typeface="Arial" pitchFamily="34" charset="0"/>
              </a:rPr>
              <a:t> deaktiviert es sich automatisch wieder.</a:t>
            </a:r>
          </a:p>
          <a:p>
            <a:pPr eaLnBrk="0" fontAlgn="base" hangingPunct="0">
              <a:spcBef>
                <a:spcPct val="0"/>
              </a:spcBef>
              <a:spcAft>
                <a:spcPct val="0"/>
              </a:spcAft>
              <a:defRPr/>
            </a:pPr>
            <a:endParaRPr lang="de-DE" sz="1000" dirty="0">
              <a:solidFill>
                <a:prstClr val="black"/>
              </a:solidFill>
              <a:cs typeface="Arial" pitchFamily="34" charset="0"/>
            </a:endParaRPr>
          </a:p>
          <a:p>
            <a:pPr eaLnBrk="0" fontAlgn="base" hangingPunct="0">
              <a:spcBef>
                <a:spcPct val="0"/>
              </a:spcBef>
              <a:spcAft>
                <a:spcPct val="0"/>
              </a:spcAft>
              <a:defRPr/>
            </a:pPr>
            <a:r>
              <a:rPr lang="de-DE" sz="1000" b="1" dirty="0">
                <a:solidFill>
                  <a:prstClr val="black"/>
                </a:solidFill>
                <a:cs typeface="Arial" pitchFamily="34" charset="0"/>
              </a:rPr>
              <a:t>Erstellen</a:t>
            </a:r>
          </a:p>
          <a:p>
            <a:pPr eaLnBrk="0" fontAlgn="base" hangingPunct="0">
              <a:spcBef>
                <a:spcPct val="0"/>
              </a:spcBef>
              <a:spcAft>
                <a:spcPct val="0"/>
              </a:spcAft>
              <a:defRPr/>
            </a:pPr>
            <a:r>
              <a:rPr lang="de-DE" sz="1000" dirty="0">
                <a:solidFill>
                  <a:prstClr val="black"/>
                </a:solidFill>
                <a:cs typeface="Arial" pitchFamily="34" charset="0"/>
              </a:rPr>
              <a:t>Gehen Sie in der Symbolleiste auf den Tab „RWTH </a:t>
            </a:r>
            <a:r>
              <a:rPr lang="de-DE" sz="1000" dirty="0" err="1">
                <a:solidFill>
                  <a:prstClr val="black"/>
                </a:solidFill>
                <a:cs typeface="Arial" pitchFamily="34" charset="0"/>
              </a:rPr>
              <a:t>AddIn</a:t>
            </a:r>
            <a:r>
              <a:rPr lang="de-DE" sz="1000" dirty="0">
                <a:solidFill>
                  <a:prstClr val="black"/>
                </a:solidFill>
                <a:cs typeface="Arial" pitchFamily="34" charset="0"/>
              </a:rPr>
              <a:t>“ und klicken Sie den Button. Nun stellen sich die Seitenzahlen automatisch ein. Falls Sie nachträglich noch Folien hinzufügen oder löschen, klicken Sie einfach erneut auf den Button, um die Seitenzahlen zu aktualisieren. </a:t>
            </a:r>
          </a:p>
          <a:p>
            <a:pPr eaLnBrk="0" fontAlgn="base" hangingPunct="0">
              <a:spcBef>
                <a:spcPct val="0"/>
              </a:spcBef>
              <a:spcAft>
                <a:spcPct val="0"/>
              </a:spcAft>
              <a:defRPr/>
            </a:pPr>
            <a:endParaRPr lang="de-DE" sz="1000" dirty="0">
              <a:solidFill>
                <a:prstClr val="black"/>
              </a:solidFill>
              <a:cs typeface="Arial" pitchFamily="34" charset="0"/>
            </a:endParaRPr>
          </a:p>
        </p:txBody>
      </p:sp>
      <p:sp>
        <p:nvSpPr>
          <p:cNvPr id="6" name="Textfeld 5"/>
          <p:cNvSpPr txBox="1"/>
          <p:nvPr userDrawn="1"/>
        </p:nvSpPr>
        <p:spPr>
          <a:xfrm>
            <a:off x="9231313" y="506413"/>
            <a:ext cx="2066925" cy="5170487"/>
          </a:xfrm>
          <a:prstGeom prst="rect">
            <a:avLst/>
          </a:prstGeom>
          <a:noFill/>
        </p:spPr>
        <p:txBody>
          <a:bodyPr>
            <a:spAutoFit/>
          </a:bodyPr>
          <a:lstStyle/>
          <a:p>
            <a:pPr eaLnBrk="0" fontAlgn="base" hangingPunct="0">
              <a:spcBef>
                <a:spcPct val="0"/>
              </a:spcBef>
              <a:spcAft>
                <a:spcPct val="0"/>
              </a:spcAft>
              <a:defRPr/>
            </a:pPr>
            <a:r>
              <a:rPr lang="de-DE" sz="1000" b="1" dirty="0">
                <a:solidFill>
                  <a:prstClr val="black"/>
                </a:solidFill>
                <a:cs typeface="Arial" pitchFamily="34" charset="0"/>
              </a:rPr>
              <a:t>Add-In installieren </a:t>
            </a:r>
          </a:p>
          <a:p>
            <a:pPr eaLnBrk="0" fontAlgn="base" hangingPunct="0">
              <a:spcBef>
                <a:spcPct val="0"/>
              </a:spcBef>
              <a:spcAft>
                <a:spcPct val="0"/>
              </a:spcAft>
              <a:defRPr/>
            </a:pPr>
            <a:r>
              <a:rPr lang="de-DE" sz="1000" dirty="0">
                <a:solidFill>
                  <a:prstClr val="black"/>
                </a:solidFill>
                <a:cs typeface="Arial" pitchFamily="34" charset="0"/>
              </a:rPr>
              <a:t>Wenn Sie das Add-In dauerhaft installieren möchten, damit Sie es nicht immer anklicken müssen, gehen Sie wie folgt vor:</a:t>
            </a:r>
          </a:p>
          <a:p>
            <a:pPr eaLnBrk="0" fontAlgn="base" hangingPunct="0">
              <a:spcBef>
                <a:spcPct val="0"/>
              </a:spcBef>
              <a:spcAft>
                <a:spcPct val="0"/>
              </a:spcAft>
              <a:defRPr/>
            </a:pPr>
            <a:r>
              <a:rPr lang="de-DE" sz="1000" dirty="0">
                <a:solidFill>
                  <a:prstClr val="black"/>
                </a:solidFill>
                <a:cs typeface="Arial" pitchFamily="34" charset="0"/>
              </a:rPr>
              <a:t> </a:t>
            </a:r>
          </a:p>
          <a:p>
            <a:pPr marL="228600" indent="-228600" eaLnBrk="0" fontAlgn="base" hangingPunct="0">
              <a:spcBef>
                <a:spcPct val="0"/>
              </a:spcBef>
              <a:spcAft>
                <a:spcPct val="0"/>
              </a:spcAft>
              <a:buFont typeface="+mj-lt"/>
              <a:buAutoNum type="arabicPeriod"/>
              <a:defRPr/>
            </a:pPr>
            <a:r>
              <a:rPr lang="de-DE" sz="1000" b="1" dirty="0">
                <a:solidFill>
                  <a:prstClr val="black"/>
                </a:solidFill>
                <a:cs typeface="Arial" pitchFamily="34" charset="0"/>
              </a:rPr>
              <a:t>Schaltfläche Office</a:t>
            </a:r>
            <a:r>
              <a:rPr lang="de-DE" sz="1000" dirty="0">
                <a:solidFill>
                  <a:prstClr val="black"/>
                </a:solidFill>
                <a:cs typeface="Arial" pitchFamily="34" charset="0"/>
              </a:rPr>
              <a:t> (für Office 2007-2010, runder Button oben links) bzw. auf </a:t>
            </a:r>
            <a:r>
              <a:rPr lang="de-DE" sz="1000" b="1" dirty="0">
                <a:solidFill>
                  <a:prstClr val="black"/>
                </a:solidFill>
                <a:cs typeface="Arial" pitchFamily="34" charset="0"/>
              </a:rPr>
              <a:t>Datei</a:t>
            </a:r>
            <a:r>
              <a:rPr lang="de-DE" sz="1000" dirty="0">
                <a:solidFill>
                  <a:prstClr val="black"/>
                </a:solidFill>
                <a:cs typeface="Arial" pitchFamily="34" charset="0"/>
              </a:rPr>
              <a:t> (Office 2013) </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a:t>
            </a:r>
            <a:r>
              <a:rPr lang="de-DE" sz="1000" b="1" dirty="0">
                <a:solidFill>
                  <a:prstClr val="black"/>
                </a:solidFill>
                <a:cs typeface="Arial" pitchFamily="34" charset="0"/>
              </a:rPr>
              <a:t>PowerPoint-Optionen</a:t>
            </a:r>
            <a:r>
              <a:rPr lang="de-DE" sz="1000" dirty="0">
                <a:solidFill>
                  <a:prstClr val="black"/>
                </a:solidFill>
                <a:cs typeface="Arial" pitchFamily="34" charset="0"/>
              </a:rPr>
              <a:t>“ (für Office 2007-2010, unten rechts) bzw. </a:t>
            </a:r>
            <a:r>
              <a:rPr lang="de-DE" sz="1000" b="1" dirty="0">
                <a:solidFill>
                  <a:prstClr val="black"/>
                </a:solidFill>
                <a:cs typeface="Arial" pitchFamily="34" charset="0"/>
              </a:rPr>
              <a:t>Optionen</a:t>
            </a:r>
            <a:r>
              <a:rPr lang="de-DE" sz="1000" dirty="0">
                <a:solidFill>
                  <a:prstClr val="black"/>
                </a:solidFill>
                <a:cs typeface="Arial" pitchFamily="34" charset="0"/>
              </a:rPr>
              <a:t> (Office 2013) </a:t>
            </a:r>
          </a:p>
          <a:p>
            <a:pPr marL="228600" indent="-228600" eaLnBrk="0" fontAlgn="base" hangingPunct="0">
              <a:spcBef>
                <a:spcPct val="0"/>
              </a:spcBef>
              <a:spcAft>
                <a:spcPct val="0"/>
              </a:spcAft>
              <a:buFont typeface="+mj-lt"/>
              <a:buAutoNum type="arabicPeriod"/>
              <a:defRPr/>
            </a:pPr>
            <a:r>
              <a:rPr lang="de-DE" sz="1000" b="1" dirty="0">
                <a:solidFill>
                  <a:prstClr val="black"/>
                </a:solidFill>
                <a:cs typeface="Arial" pitchFamily="34" charset="0"/>
              </a:rPr>
              <a:t>Add-Ins</a:t>
            </a:r>
            <a:endParaRPr lang="de-DE" sz="1000" dirty="0">
              <a:solidFill>
                <a:prstClr val="black"/>
              </a:solidFill>
              <a:cs typeface="Arial" pitchFamily="34" charset="0"/>
            </a:endParaRP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wählen Sie ganz unten bei </a:t>
            </a:r>
            <a:r>
              <a:rPr lang="de-DE" sz="1000" b="1" dirty="0">
                <a:solidFill>
                  <a:prstClr val="black"/>
                </a:solidFill>
                <a:cs typeface="Arial" pitchFamily="34" charset="0"/>
              </a:rPr>
              <a:t>Verwalten:</a:t>
            </a:r>
            <a:r>
              <a:rPr lang="de-DE" sz="1000" dirty="0">
                <a:solidFill>
                  <a:prstClr val="black"/>
                </a:solidFill>
                <a:cs typeface="Arial" pitchFamily="34" charset="0"/>
              </a:rPr>
              <a:t> den Punkt </a:t>
            </a:r>
            <a:r>
              <a:rPr lang="de-DE" sz="1000" b="1" dirty="0">
                <a:solidFill>
                  <a:prstClr val="black"/>
                </a:solidFill>
                <a:cs typeface="Arial" pitchFamily="34" charset="0"/>
              </a:rPr>
              <a:t>PowerPoint-Add Ins</a:t>
            </a:r>
            <a:r>
              <a:rPr lang="de-DE" sz="1000" dirty="0">
                <a:solidFill>
                  <a:prstClr val="black"/>
                </a:solidFill>
                <a:cs typeface="Arial" pitchFamily="34" charset="0"/>
              </a:rPr>
              <a:t> und klicken Sie </a:t>
            </a:r>
            <a:r>
              <a:rPr lang="de-DE" sz="1000" b="1" dirty="0">
                <a:solidFill>
                  <a:prstClr val="black"/>
                </a:solidFill>
                <a:cs typeface="Arial" pitchFamily="34" charset="0"/>
              </a:rPr>
              <a:t>Gehe zu…</a:t>
            </a:r>
            <a:r>
              <a:rPr lang="de-DE" sz="1000" dirty="0">
                <a:solidFill>
                  <a:prstClr val="black"/>
                </a:solidFill>
                <a:cs typeface="Arial" pitchFamily="34" charset="0"/>
              </a:rPr>
              <a:t>.</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Sollte das RWTH Add In angezeigt werden, entfernen Sie es! Anders ist eine dauerhafte Installierung nicht möglich.</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Klicken Sie auf </a:t>
            </a:r>
            <a:r>
              <a:rPr lang="de-DE" sz="1000" b="1" dirty="0">
                <a:solidFill>
                  <a:prstClr val="black"/>
                </a:solidFill>
                <a:cs typeface="Arial" pitchFamily="34" charset="0"/>
              </a:rPr>
              <a:t>Neu Hinzufügen…</a:t>
            </a:r>
            <a:r>
              <a:rPr lang="de-DE" sz="1000" dirty="0">
                <a:solidFill>
                  <a:prstClr val="black"/>
                </a:solidFill>
                <a:cs typeface="Arial" pitchFamily="34" charset="0"/>
              </a:rPr>
              <a:t>, suchen Sie das Add-In auf ihrem PC raus und klicken Sie auf </a:t>
            </a:r>
            <a:r>
              <a:rPr lang="de-DE" sz="1000" b="1" dirty="0">
                <a:solidFill>
                  <a:prstClr val="black"/>
                </a:solidFill>
                <a:cs typeface="Arial" pitchFamily="34" charset="0"/>
              </a:rPr>
              <a:t>OK</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Mit </a:t>
            </a:r>
            <a:r>
              <a:rPr lang="de-DE" sz="1000" b="1" dirty="0">
                <a:solidFill>
                  <a:prstClr val="black"/>
                </a:solidFill>
                <a:cs typeface="Arial" pitchFamily="34" charset="0"/>
              </a:rPr>
              <a:t>Schließen </a:t>
            </a:r>
            <a:r>
              <a:rPr lang="de-DE" sz="1000" dirty="0">
                <a:solidFill>
                  <a:prstClr val="black"/>
                </a:solidFill>
                <a:cs typeface="Arial" pitchFamily="34" charset="0"/>
              </a:rPr>
              <a:t>wird das Add-In dauerhaft gespeichert. Sie können es danach jederzeit wieder entfernen</a:t>
            </a:r>
          </a:p>
        </p:txBody>
      </p:sp>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7"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extLst>
      <p:ext uri="{BB962C8B-B14F-4D97-AF65-F5344CB8AC3E}">
        <p14:creationId xmlns:p14="http://schemas.microsoft.com/office/powerpoint/2010/main" val="22670515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6"/>
          <p:cNvPicPr>
            <a:picLocks noChangeAspect="1"/>
          </p:cNvPicPr>
          <p:nvPr userDrawn="1"/>
        </p:nvPicPr>
        <p:blipFill>
          <a:blip r:embed="rId2" cstate="print"/>
          <a:srcRect t="48967" b="13242"/>
          <a:stretch>
            <a:fillRect/>
          </a:stretch>
        </p:blipFill>
        <p:spPr bwMode="auto">
          <a:xfrm>
            <a:off x="0" y="0"/>
            <a:ext cx="9144000" cy="2303463"/>
          </a:xfrm>
          <a:prstGeom prst="rect">
            <a:avLst/>
          </a:prstGeom>
          <a:noFill/>
          <a:ln w="9525">
            <a:noFill/>
            <a:miter lim="800000"/>
            <a:headEnd/>
            <a:tailEnd/>
          </a:ln>
        </p:spPr>
      </p:pic>
      <p:sp>
        <p:nvSpPr>
          <p:cNvPr id="7" name="Textfeld 6"/>
          <p:cNvSpPr txBox="1"/>
          <p:nvPr userDrawn="1"/>
        </p:nvSpPr>
        <p:spPr>
          <a:xfrm>
            <a:off x="-1820863" y="506413"/>
            <a:ext cx="1641475" cy="1169987"/>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8" name="Grafik 6"/>
          <p:cNvPicPr>
            <a:picLocks noChangeAspect="1"/>
          </p:cNvPicPr>
          <p:nvPr userDrawn="1"/>
        </p:nvPicPr>
        <p:blipFill>
          <a:blip r:embed="rId3" cstate="print"/>
          <a:srcRect/>
          <a:stretch>
            <a:fillRect/>
          </a:stretch>
        </p:blipFill>
        <p:spPr bwMode="auto">
          <a:xfrm>
            <a:off x="7204075" y="6043613"/>
            <a:ext cx="1779588" cy="814387"/>
          </a:xfrm>
          <a:prstGeom prst="rect">
            <a:avLst/>
          </a:prstGeom>
          <a:noFill/>
          <a:ln w="9525">
            <a:noFill/>
            <a:miter lim="800000"/>
            <a:headEnd/>
            <a:tailEnd/>
          </a:ln>
        </p:spPr>
      </p:pic>
      <p:sp>
        <p:nvSpPr>
          <p:cNvPr id="5"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smtClean="0"/>
              <a:t>Titelmasterformat durch Klicken bearbeiten</a:t>
            </a:r>
            <a:endParaRPr lang="en-US" dirty="0"/>
          </a:p>
        </p:txBody>
      </p:sp>
      <p:sp>
        <p:nvSpPr>
          <p:cNvPr id="6" name="Subtitle 2"/>
          <p:cNvSpPr>
            <a:spLocks noGrp="1"/>
          </p:cNvSpPr>
          <p:nvPr>
            <p:ph type="subTitle" idx="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10"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4" name="Textfeld 3"/>
          <p:cNvSpPr txBox="1"/>
          <p:nvPr userDrawn="1"/>
        </p:nvSpPr>
        <p:spPr>
          <a:xfrm>
            <a:off x="-1820863" y="506413"/>
            <a:ext cx="1641475" cy="1169987"/>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5" name="Grafik 7"/>
          <p:cNvPicPr>
            <a:picLocks noChangeAspect="1"/>
          </p:cNvPicPr>
          <p:nvPr userDrawn="1"/>
        </p:nvPicPr>
        <p:blipFill>
          <a:blip r:embed="rId2" cstate="print"/>
          <a:srcRect t="12505" b="13095"/>
          <a:stretch>
            <a:fillRect/>
          </a:stretch>
        </p:blipFill>
        <p:spPr bwMode="auto">
          <a:xfrm>
            <a:off x="0" y="0"/>
            <a:ext cx="9144000" cy="4535488"/>
          </a:xfrm>
          <a:prstGeom prst="rect">
            <a:avLst/>
          </a:prstGeom>
          <a:noFill/>
          <a:ln w="9525">
            <a:noFill/>
            <a:miter lim="800000"/>
            <a:headEnd/>
            <a:tailEnd/>
          </a:ln>
        </p:spPr>
      </p:pic>
      <p:pic>
        <p:nvPicPr>
          <p:cNvPr id="6" name="Grafik 6"/>
          <p:cNvPicPr>
            <a:picLocks noChangeAspect="1"/>
          </p:cNvPicPr>
          <p:nvPr userDrawn="1"/>
        </p:nvPicPr>
        <p:blipFill>
          <a:blip r:embed="rId3" cstate="print"/>
          <a:srcRect/>
          <a:stretch>
            <a:fillRect/>
          </a:stretch>
        </p:blipFill>
        <p:spPr bwMode="auto">
          <a:xfrm>
            <a:off x="7204075" y="6043613"/>
            <a:ext cx="1779588" cy="814387"/>
          </a:xfrm>
          <a:prstGeom prst="rect">
            <a:avLst/>
          </a:prstGeom>
          <a:noFill/>
          <a:ln w="9525">
            <a:noFill/>
            <a:miter lim="800000"/>
            <a:headEnd/>
            <a:tailEnd/>
          </a:ln>
        </p:spPr>
      </p:pic>
      <p:sp>
        <p:nvSpPr>
          <p:cNvPr id="10" name="Title 1"/>
          <p:cNvSpPr>
            <a:spLocks noGrp="1"/>
          </p:cNvSpPr>
          <p:nvPr>
            <p:ph type="ctrTitle"/>
          </p:nvPr>
        </p:nvSpPr>
        <p:spPr>
          <a:xfrm>
            <a:off x="288000" y="473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smtClean="0"/>
              <a:t>Titelmasterformat durch Klicken bearbeiten</a:t>
            </a:r>
            <a:endParaRPr lang="en-US" dirty="0"/>
          </a:p>
        </p:txBody>
      </p:sp>
      <p:sp>
        <p:nvSpPr>
          <p:cNvPr id="11" name="Subtitle 2"/>
          <p:cNvSpPr>
            <a:spLocks noGrp="1"/>
          </p:cNvSpPr>
          <p:nvPr>
            <p:ph type="subTitle" idx="1"/>
          </p:nvPr>
        </p:nvSpPr>
        <p:spPr>
          <a:xfrm>
            <a:off x="288000" y="5230800"/>
            <a:ext cx="8568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8"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cxnSp>
        <p:nvCxnSpPr>
          <p:cNvPr id="4" name="Gerader Verbinder 12"/>
          <p:cNvCxnSpPr/>
          <p:nvPr userDrawn="1"/>
        </p:nvCxnSpPr>
        <p:spPr>
          <a:xfrm>
            <a:off x="287338" y="604043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fik 6"/>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sp>
        <p:nvSpPr>
          <p:cNvPr id="7"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smtClean="0"/>
              <a:t>Titelmasterformat durch Klicken bearbeiten</a:t>
            </a:r>
            <a:endParaRPr lang="en-US" dirty="0"/>
          </a:p>
        </p:txBody>
      </p:sp>
      <p:sp>
        <p:nvSpPr>
          <p:cNvPr id="12" name="Subtitle 2"/>
          <p:cNvSpPr>
            <a:spLocks noGrp="1"/>
          </p:cNvSpPr>
          <p:nvPr>
            <p:ph type="subTitle" idx="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8"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pic>
        <p:nvPicPr>
          <p:cNvPr id="4" name="Grafik 6"/>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cxnSp>
        <p:nvCxnSpPr>
          <p:cNvPr id="5" name="Gerader Verbinder 9"/>
          <p:cNvCxnSpPr/>
          <p:nvPr userDrawn="1"/>
        </p:nvCxnSpPr>
        <p:spPr>
          <a:xfrm>
            <a:off x="287338" y="303688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smtClean="0"/>
              <a:t>Titelmasterformat durch Klicken bearbeiten</a:t>
            </a:r>
            <a:endParaRPr lang="en-US" dirty="0"/>
          </a:p>
        </p:txBody>
      </p:sp>
      <p:sp>
        <p:nvSpPr>
          <p:cNvPr id="9" name="Subtitle 2"/>
          <p:cNvSpPr>
            <a:spLocks noGrp="1"/>
          </p:cNvSpPr>
          <p:nvPr>
            <p:ph type="subTitle" idx="1"/>
          </p:nvPr>
        </p:nvSpPr>
        <p:spPr>
          <a:xfrm>
            <a:off x="288000" y="3196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7"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25" name="Textplatzhalter 24"/>
          <p:cNvSpPr>
            <a:spLocks noGrp="1"/>
          </p:cNvSpPr>
          <p:nvPr>
            <p:ph type="body" sz="quarter" idx="11"/>
          </p:nvPr>
        </p:nvSpPr>
        <p:spPr>
          <a:xfrm>
            <a:off x="288000" y="1152000"/>
            <a:ext cx="8569325"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smtClean="0"/>
              <a:t>Textmasterformat bearbeiten</a:t>
            </a:r>
          </a:p>
        </p:txBody>
      </p:sp>
      <p:sp>
        <p:nvSpPr>
          <p:cNvPr id="12" name="Textplatzhalter 11"/>
          <p:cNvSpPr>
            <a:spLocks noGrp="1"/>
          </p:cNvSpPr>
          <p:nvPr>
            <p:ph type="body" sz="quarter" idx="13"/>
          </p:nvPr>
        </p:nvSpPr>
        <p:spPr>
          <a:xfrm>
            <a:off x="287338" y="1684800"/>
            <a:ext cx="8569325" cy="3194050"/>
          </a:xfrm>
          <a:prstGeom prst="rect">
            <a:avLst/>
          </a:prstGeom>
        </p:spPr>
        <p:txBody>
          <a:bodyPr lIns="0" tIns="0" rIns="0" bIns="0"/>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6"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5" name="Textfeld 4"/>
          <p:cNvSpPr txBox="1"/>
          <p:nvPr userDrawn="1"/>
        </p:nvSpPr>
        <p:spPr>
          <a:xfrm>
            <a:off x="-2246313" y="506413"/>
            <a:ext cx="2066925" cy="4708525"/>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6" name="Textfeld 5"/>
          <p:cNvSpPr txBox="1"/>
          <p:nvPr userDrawn="1"/>
        </p:nvSpPr>
        <p:spPr>
          <a:xfrm>
            <a:off x="9231313" y="506413"/>
            <a:ext cx="2066925" cy="5170487"/>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3" name="Content Placeholder 2"/>
          <p:cNvSpPr>
            <a:spLocks noGrp="1"/>
          </p:cNvSpPr>
          <p:nvPr>
            <p:ph idx="1"/>
          </p:nvPr>
        </p:nvSpPr>
        <p:spPr>
          <a:xfrm>
            <a:off x="288000" y="1152000"/>
            <a:ext cx="8568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smtClean="0"/>
              <a:t>Textmasterformat bearbeiten</a:t>
            </a:r>
          </a:p>
        </p:txBody>
      </p:sp>
      <p:sp>
        <p:nvSpPr>
          <p:cNvPr id="7" name="Textplatzhalter 6"/>
          <p:cNvSpPr>
            <a:spLocks noGrp="1"/>
          </p:cNvSpPr>
          <p:nvPr>
            <p:ph type="body" sz="quarter" idx="12"/>
          </p:nvPr>
        </p:nvSpPr>
        <p:spPr>
          <a:xfrm>
            <a:off x="287338" y="1684800"/>
            <a:ext cx="8569325" cy="3751263"/>
          </a:xfrm>
          <a:prstGeom prst="rect">
            <a:avLst/>
          </a:prstGeom>
        </p:spPr>
        <p:txBody>
          <a:bodyPr lIns="0" tIns="0" rIns="0" bIns="0"/>
          <a:lstStyle>
            <a:lvl1pPr marL="0" indent="0">
              <a:buFontTx/>
              <a:buNone/>
              <a:defRPr/>
            </a:lvl1pPr>
          </a:lstStyle>
          <a:p>
            <a:pPr lvl="0"/>
            <a:r>
              <a:rPr lang="de-DE" smtClean="0"/>
              <a:t>Textmasterformat bearbeiten</a:t>
            </a:r>
          </a:p>
        </p:txBody>
      </p:sp>
      <p:sp>
        <p:nvSpPr>
          <p:cNvPr id="9"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cstate="print"/>
          <a:srcRect r="48386" b="11"/>
          <a:stretch>
            <a:fillRect/>
          </a:stretch>
        </p:blipFill>
        <p:spPr bwMode="auto">
          <a:xfrm>
            <a:off x="6069013" y="1685925"/>
            <a:ext cx="2787650" cy="3598863"/>
          </a:xfrm>
          <a:prstGeom prst="rect">
            <a:avLst/>
          </a:prstGeom>
          <a:noFill/>
          <a:ln w="9525">
            <a:noFill/>
            <a:miter lim="800000"/>
            <a:headEnd/>
            <a:tailEnd/>
          </a:ln>
        </p:spPr>
      </p:pic>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25" name="Textplatzhalter 24"/>
          <p:cNvSpPr>
            <a:spLocks noGrp="1"/>
          </p:cNvSpPr>
          <p:nvPr>
            <p:ph type="body" sz="quarter" idx="11"/>
          </p:nvPr>
        </p:nvSpPr>
        <p:spPr>
          <a:xfrm>
            <a:off x="288000" y="1152000"/>
            <a:ext cx="8569325"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smtClean="0"/>
              <a:t>Textmasterformat bearbeiten</a:t>
            </a:r>
          </a:p>
        </p:txBody>
      </p:sp>
      <p:sp>
        <p:nvSpPr>
          <p:cNvPr id="14" name="Textplatzhalter 11"/>
          <p:cNvSpPr>
            <a:spLocks noGrp="1"/>
          </p:cNvSpPr>
          <p:nvPr>
            <p:ph type="body" sz="quarter" idx="14"/>
          </p:nvPr>
        </p:nvSpPr>
        <p:spPr>
          <a:xfrm>
            <a:off x="287338" y="1684799"/>
            <a:ext cx="5648325" cy="3985955"/>
          </a:xfrm>
          <a:prstGeom prst="rect">
            <a:avLst/>
          </a:prstGeom>
        </p:spPr>
        <p:txBody>
          <a:bodyPr lIns="0" tIns="0" rIns="0" bIns="0"/>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7"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4" name="Grafik 7"/>
          <p:cNvPicPr>
            <a:picLocks noChangeAspect="1"/>
          </p:cNvPicPr>
          <p:nvPr/>
        </p:nvPicPr>
        <p:blipFill>
          <a:blip r:embed="rId2" cstate="print"/>
          <a:srcRect t="14459" b="14459"/>
          <a:stretch>
            <a:fillRect/>
          </a:stretch>
        </p:blipFill>
        <p:spPr bwMode="auto">
          <a:xfrm>
            <a:off x="287338" y="1152525"/>
            <a:ext cx="8569325" cy="4060825"/>
          </a:xfrm>
          <a:prstGeom prst="rect">
            <a:avLst/>
          </a:prstGeom>
          <a:noFill/>
          <a:ln w="9525">
            <a:noFill/>
            <a:miter lim="800000"/>
            <a:headEnd/>
            <a:tailEnd/>
          </a:ln>
        </p:spPr>
      </p:pic>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10" name="Textplatzhalter 9"/>
          <p:cNvSpPr>
            <a:spLocks noGrp="1"/>
          </p:cNvSpPr>
          <p:nvPr>
            <p:ph type="body" sz="quarter" idx="13"/>
          </p:nvPr>
        </p:nvSpPr>
        <p:spPr>
          <a:xfrm>
            <a:off x="287338" y="5359400"/>
            <a:ext cx="8559667" cy="499533"/>
          </a:xfrm>
          <a:prstGeom prst="rect">
            <a:avLst/>
          </a:prstGeom>
        </p:spPr>
        <p:txBody>
          <a:bodyPr>
            <a:normAutofit/>
          </a:bodyPr>
          <a:lstStyle>
            <a:lvl1pPr marL="0" indent="0" algn="r">
              <a:buNone/>
              <a:defRPr sz="900" baseline="0"/>
            </a:lvl1pPr>
          </a:lstStyle>
          <a:p>
            <a:pPr lvl="0"/>
            <a:r>
              <a:rPr lang="de-DE" smtClean="0"/>
              <a:t>Textmasterformat bearbeiten</a:t>
            </a:r>
          </a:p>
        </p:txBody>
      </p:sp>
      <p:sp>
        <p:nvSpPr>
          <p:cNvPr id="6"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Grafik 6"/>
          <p:cNvPicPr>
            <a:picLocks noChangeAspect="1"/>
          </p:cNvPicPr>
          <p:nvPr/>
        </p:nvPicPr>
        <p:blipFill>
          <a:blip r:embed="rId14" cstate="print"/>
          <a:srcRect/>
          <a:stretch>
            <a:fillRect/>
          </a:stretch>
        </p:blipFill>
        <p:spPr bwMode="auto">
          <a:xfrm>
            <a:off x="7204075" y="6043613"/>
            <a:ext cx="1779588" cy="814387"/>
          </a:xfrm>
          <a:prstGeom prst="rect">
            <a:avLst/>
          </a:prstGeom>
          <a:noFill/>
          <a:ln w="9525">
            <a:noFill/>
            <a:miter lim="800000"/>
            <a:headEnd/>
            <a:tailEnd/>
          </a:ln>
        </p:spPr>
      </p:pic>
      <p:sp>
        <p:nvSpPr>
          <p:cNvPr id="9" name="Slide Number Placeholder 5"/>
          <p:cNvSpPr txBox="1">
            <a:spLocks/>
          </p:cNvSpPr>
          <p:nvPr/>
        </p:nvSpPr>
        <p:spPr>
          <a:xfrm>
            <a:off x="1123950" y="6227763"/>
            <a:ext cx="4251325"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dirty="0" smtClean="0"/>
              <a:t>Foliensatz 2017</a:t>
            </a:r>
            <a:r>
              <a:rPr lang="de-DE" baseline="0" dirty="0" smtClean="0"/>
              <a:t> der RWTH Aachen</a:t>
            </a:r>
            <a:endParaRPr lang="de-DE" dirty="0" smtClean="0"/>
          </a:p>
          <a:p>
            <a:pPr fontAlgn="auto">
              <a:spcBef>
                <a:spcPts val="0"/>
              </a:spcBef>
              <a:spcAft>
                <a:spcPts val="0"/>
              </a:spcAft>
              <a:defRPr/>
            </a:pPr>
            <a:r>
              <a:rPr lang="de-DE" dirty="0" smtClean="0"/>
              <a:t>Dezernat</a:t>
            </a:r>
            <a:r>
              <a:rPr lang="de-DE" baseline="0" dirty="0" smtClean="0"/>
              <a:t> 6.0</a:t>
            </a:r>
            <a:r>
              <a:rPr lang="de-DE" dirty="0" smtClean="0"/>
              <a:t> | Abteilung</a:t>
            </a:r>
            <a:r>
              <a:rPr lang="de-DE" baseline="0" dirty="0" smtClean="0"/>
              <a:t> 6.3</a:t>
            </a:r>
            <a:r>
              <a:rPr lang="de-DE" dirty="0" smtClean="0"/>
              <a:t> |</a:t>
            </a:r>
            <a:r>
              <a:rPr lang="de-DE" baseline="0" dirty="0" smtClean="0"/>
              <a:t> </a:t>
            </a:r>
            <a:r>
              <a:rPr lang="de-DE" baseline="0" dirty="0" smtClean="0"/>
              <a:t>Mai </a:t>
            </a:r>
            <a:r>
              <a:rPr lang="de-DE" baseline="0" dirty="0" smtClean="0"/>
              <a:t>2017</a:t>
            </a:r>
            <a:endParaRPr lang="de-DE" dirty="0"/>
          </a:p>
        </p:txBody>
      </p:sp>
      <p:cxnSp>
        <p:nvCxnSpPr>
          <p:cNvPr id="11" name="Gerader Verbinder 10"/>
          <p:cNvCxnSpPr/>
          <p:nvPr/>
        </p:nvCxnSpPr>
        <p:spPr>
          <a:xfrm>
            <a:off x="287338" y="81438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287338" y="604043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2245177" y="5412101"/>
            <a:ext cx="2033134" cy="1477328"/>
          </a:xfrm>
          <a:prstGeom prst="rect">
            <a:avLst/>
          </a:prstGeom>
          <a:noFill/>
        </p:spPr>
        <p:txBody>
          <a:bodyPr wrap="square">
            <a:spAutoFit/>
          </a:bodyPr>
          <a:lstStyle/>
          <a:p>
            <a:pPr eaLnBrk="1" fontAlgn="auto" hangingPunct="1">
              <a:spcBef>
                <a:spcPts val="0"/>
              </a:spcBef>
              <a:spcAft>
                <a:spcPts val="0"/>
              </a:spcAft>
              <a:defRPr/>
            </a:pPr>
            <a:r>
              <a:rPr lang="de-DE" sz="1000" b="1" dirty="0" smtClean="0">
                <a:latin typeface="+mn-lt"/>
              </a:rPr>
              <a:t>Fußzeile</a:t>
            </a:r>
            <a:r>
              <a:rPr lang="de-DE" sz="1000" b="1" baseline="0" dirty="0" smtClean="0">
                <a:latin typeface="+mn-lt"/>
              </a:rPr>
              <a:t> anpassen</a:t>
            </a:r>
            <a:r>
              <a:rPr lang="de-DE" sz="1000" b="1" dirty="0" smtClean="0">
                <a:latin typeface="+mn-lt"/>
              </a:rPr>
              <a:t>:</a:t>
            </a:r>
            <a:endParaRPr lang="de-DE" sz="1000" b="0" dirty="0" smtClean="0">
              <a:latin typeface="+mn-lt"/>
            </a:endParaRPr>
          </a:p>
          <a:p>
            <a:pPr eaLnBrk="1" fontAlgn="auto" hangingPunct="1">
              <a:spcBef>
                <a:spcPts val="0"/>
              </a:spcBef>
              <a:spcAft>
                <a:spcPts val="0"/>
              </a:spcAft>
              <a:defRPr/>
            </a:pPr>
            <a:r>
              <a:rPr lang="de-DE" sz="1000" b="0" dirty="0" smtClean="0">
                <a:latin typeface="+mn-lt"/>
              </a:rPr>
              <a:t>Zum</a:t>
            </a:r>
            <a:r>
              <a:rPr lang="de-DE" sz="1000" b="0" baseline="0" dirty="0" smtClean="0">
                <a:latin typeface="+mn-lt"/>
              </a:rPr>
              <a:t> Anpassen der Fußzeile unter Karteireiter Ansicht &gt; auf Folienmaster klicken. Links in der Übersicht auf die oberste Folie scrollen und dort in die Fußzeile klicken. So wird der Text automatisch auf allen Seiten angepasst.</a:t>
            </a:r>
            <a:endParaRPr lang="de-DE" sz="1000" b="1" dirty="0">
              <a:latin typeface="+mn-lt"/>
            </a:endParaRPr>
          </a:p>
        </p:txBody>
      </p:sp>
      <p:sp>
        <p:nvSpPr>
          <p:cNvPr id="8" name="Textfeld 7"/>
          <p:cNvSpPr txBox="1"/>
          <p:nvPr/>
        </p:nvSpPr>
        <p:spPr>
          <a:xfrm>
            <a:off x="-2246313" y="506413"/>
            <a:ext cx="2066925" cy="4708525"/>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13" name="Textfeld 12"/>
          <p:cNvSpPr txBox="1"/>
          <p:nvPr/>
        </p:nvSpPr>
        <p:spPr>
          <a:xfrm>
            <a:off x="9231313" y="506413"/>
            <a:ext cx="2066925" cy="5170487"/>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14"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81" r:id="rId10"/>
    <p:sldLayoutId id="2147483791" r:id="rId11"/>
    <p:sldLayoutId id="2147483792" r:id="rId12"/>
  </p:sldLayoutIdLst>
  <p:timing>
    <p:tnLst>
      <p:par>
        <p:cTn id="1" dur="indefinite" restart="never" nodeType="tmRoot"/>
      </p:par>
    </p:tnLst>
  </p:timing>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el 1"/>
          <p:cNvSpPr>
            <a:spLocks noGrp="1"/>
          </p:cNvSpPr>
          <p:nvPr>
            <p:ph type="ctrTitle"/>
          </p:nvPr>
        </p:nvSpPr>
        <p:spPr bwMode="auto">
          <a:xfrm>
            <a:off x="287338" y="2487613"/>
            <a:ext cx="8569325" cy="539750"/>
          </a:xfrm>
          <a:noFill/>
          <a:ln>
            <a:miter lim="800000"/>
            <a:headEnd/>
            <a:tailEnd/>
          </a:ln>
        </p:spPr>
        <p:txBody>
          <a:bodyPr vert="horz" wrap="square" numCol="1" anchor="ctr" compatLnSpc="1">
            <a:prstTxWarp prst="textNoShape">
              <a:avLst/>
            </a:prstTxWarp>
          </a:bodyPr>
          <a:lstStyle/>
          <a:p>
            <a:r>
              <a:rPr lang="de-DE" kern="0" dirty="0"/>
              <a:t>Foliensatz </a:t>
            </a:r>
            <a:r>
              <a:rPr lang="de-DE" kern="0" dirty="0" smtClean="0"/>
              <a:t>2017 der RWTH Aachen</a:t>
            </a:r>
            <a:endParaRPr lang="de-DE" dirty="0" smtClean="0"/>
          </a:p>
        </p:txBody>
      </p:sp>
      <p:sp>
        <p:nvSpPr>
          <p:cNvPr id="5" name="Untertitel 2"/>
          <p:cNvSpPr txBox="1">
            <a:spLocks/>
          </p:cNvSpPr>
          <p:nvPr/>
        </p:nvSpPr>
        <p:spPr bwMode="auto">
          <a:xfrm>
            <a:off x="755650" y="3753036"/>
            <a:ext cx="7702550" cy="228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ct val="20000"/>
              </a:spcBef>
              <a:spcAft>
                <a:spcPct val="0"/>
              </a:spcAft>
              <a:buClr>
                <a:srgbClr val="00549F"/>
              </a:buClr>
              <a:buFont typeface="Wingdings" pitchFamily="1" charset="2"/>
              <a:buNone/>
              <a:defRPr sz="1400">
                <a:solidFill>
                  <a:schemeClr val="tx1"/>
                </a:solidFill>
                <a:latin typeface="+mn-lt"/>
                <a:ea typeface="+mn-ea"/>
                <a:cs typeface="+mn-cs"/>
              </a:defRPr>
            </a:lvl1pPr>
            <a:lvl2pPr marL="950913" indent="-285750" algn="l" rtl="0" eaLnBrk="1" fontAlgn="base" hangingPunct="1">
              <a:spcBef>
                <a:spcPct val="20000"/>
              </a:spcBef>
              <a:spcAft>
                <a:spcPct val="0"/>
              </a:spcAft>
              <a:buClr>
                <a:srgbClr val="00549F"/>
              </a:buClr>
              <a:buFont typeface="Wingdings" pitchFamily="2" charset="2"/>
              <a:buChar char=""/>
              <a:defRPr sz="2000">
                <a:solidFill>
                  <a:schemeClr val="tx1"/>
                </a:solidFill>
                <a:latin typeface="+mn-lt"/>
                <a:ea typeface="+mn-ea"/>
              </a:defRPr>
            </a:lvl2pPr>
            <a:lvl3pPr marL="1370013" indent="-228600" algn="l" rtl="0" eaLnBrk="1" fontAlgn="base" hangingPunct="1">
              <a:spcBef>
                <a:spcPct val="20000"/>
              </a:spcBef>
              <a:spcAft>
                <a:spcPct val="0"/>
              </a:spcAft>
              <a:buChar char="»"/>
              <a:defRPr>
                <a:solidFill>
                  <a:srgbClr val="4C4C4C"/>
                </a:solidFill>
                <a:latin typeface="+mn-lt"/>
                <a:ea typeface="+mn-ea"/>
              </a:defRPr>
            </a:lvl3pPr>
            <a:lvl4pPr marL="1789113" indent="-228600" algn="l" rtl="0" eaLnBrk="1" fontAlgn="base" hangingPunct="1">
              <a:spcBef>
                <a:spcPct val="20000"/>
              </a:spcBef>
              <a:spcAft>
                <a:spcPct val="0"/>
              </a:spcAft>
              <a:buChar char="–"/>
              <a:defRPr sz="1600">
                <a:solidFill>
                  <a:srgbClr val="4C4C4C"/>
                </a:solidFill>
                <a:latin typeface="+mn-lt"/>
                <a:ea typeface="+mn-ea"/>
              </a:defRPr>
            </a:lvl4pPr>
            <a:lvl5pPr marL="2208213" indent="-228600" algn="l" rtl="0" eaLnBrk="1" fontAlgn="base" hangingPunct="1">
              <a:spcBef>
                <a:spcPct val="20000"/>
              </a:spcBef>
              <a:spcAft>
                <a:spcPct val="0"/>
              </a:spcAft>
              <a:buChar char="»"/>
              <a:defRPr sz="1400">
                <a:solidFill>
                  <a:srgbClr val="4C4C4C"/>
                </a:solidFill>
                <a:latin typeface="+mn-lt"/>
                <a:ea typeface="+mn-ea"/>
              </a:defRPr>
            </a:lvl5pPr>
            <a:lvl6pPr marL="2665413" indent="-228600" algn="l" rtl="0" eaLnBrk="1" fontAlgn="base" hangingPunct="1">
              <a:spcBef>
                <a:spcPct val="20000"/>
              </a:spcBef>
              <a:spcAft>
                <a:spcPct val="0"/>
              </a:spcAft>
              <a:buChar char="»"/>
              <a:defRPr sz="1400">
                <a:solidFill>
                  <a:srgbClr val="4C4C4C"/>
                </a:solidFill>
                <a:latin typeface="+mn-lt"/>
                <a:ea typeface="+mn-ea"/>
              </a:defRPr>
            </a:lvl6pPr>
            <a:lvl7pPr marL="3122613" indent="-228600" algn="l" rtl="0" eaLnBrk="1" fontAlgn="base" hangingPunct="1">
              <a:spcBef>
                <a:spcPct val="20000"/>
              </a:spcBef>
              <a:spcAft>
                <a:spcPct val="0"/>
              </a:spcAft>
              <a:buChar char="»"/>
              <a:defRPr sz="1400">
                <a:solidFill>
                  <a:srgbClr val="4C4C4C"/>
                </a:solidFill>
                <a:latin typeface="+mn-lt"/>
                <a:ea typeface="+mn-ea"/>
              </a:defRPr>
            </a:lvl7pPr>
            <a:lvl8pPr marL="3579813" indent="-228600" algn="l" rtl="0" eaLnBrk="1" fontAlgn="base" hangingPunct="1">
              <a:spcBef>
                <a:spcPct val="20000"/>
              </a:spcBef>
              <a:spcAft>
                <a:spcPct val="0"/>
              </a:spcAft>
              <a:buChar char="»"/>
              <a:defRPr sz="1400">
                <a:solidFill>
                  <a:srgbClr val="4C4C4C"/>
                </a:solidFill>
                <a:latin typeface="+mn-lt"/>
                <a:ea typeface="+mn-ea"/>
              </a:defRPr>
            </a:lvl8pPr>
            <a:lvl9pPr marL="4037013" indent="-228600" algn="l" rtl="0" eaLnBrk="1" fontAlgn="base" hangingPunct="1">
              <a:spcBef>
                <a:spcPct val="20000"/>
              </a:spcBef>
              <a:spcAft>
                <a:spcPct val="0"/>
              </a:spcAft>
              <a:buChar char="»"/>
              <a:defRPr sz="1400">
                <a:solidFill>
                  <a:srgbClr val="4C4C4C"/>
                </a:solidFill>
                <a:latin typeface="+mn-lt"/>
                <a:ea typeface="+mn-ea"/>
              </a:defRPr>
            </a:lvl9pPr>
          </a:lstStyle>
          <a:p>
            <a:pPr>
              <a:buFont typeface="Wingdings" pitchFamily="2" charset="2"/>
              <a:buNone/>
              <a:defRPr/>
            </a:pPr>
            <a:r>
              <a:rPr lang="de-DE" kern="0" dirty="0" smtClean="0">
                <a:solidFill>
                  <a:srgbClr val="000000"/>
                </a:solidFill>
              </a:rPr>
              <a:t>Deutsche Version</a:t>
            </a:r>
          </a:p>
          <a:p>
            <a:pPr>
              <a:defRPr/>
            </a:pPr>
            <a:r>
              <a:rPr lang="de-DE" kern="0" dirty="0" smtClean="0">
                <a:solidFill>
                  <a:srgbClr val="000000"/>
                </a:solidFill>
              </a:rPr>
              <a:t>Mai</a:t>
            </a:r>
            <a:r>
              <a:rPr lang="de-DE" kern="0" dirty="0" smtClean="0">
                <a:solidFill>
                  <a:srgbClr val="000000"/>
                </a:solidFill>
              </a:rPr>
              <a:t> </a:t>
            </a:r>
            <a:r>
              <a:rPr lang="de-DE" kern="0" dirty="0" smtClean="0">
                <a:solidFill>
                  <a:srgbClr val="000000"/>
                </a:solidFill>
              </a:rPr>
              <a:t>2017</a:t>
            </a:r>
            <a:endParaRPr lang="de-DE" kern="0" dirty="0">
              <a:solidFill>
                <a:srgbClr val="000000"/>
              </a:solidFill>
            </a:endParaRPr>
          </a:p>
          <a:p>
            <a:pPr>
              <a:buFont typeface="Wingdings" pitchFamily="2" charset="2"/>
              <a:buNone/>
              <a:defRPr/>
            </a:pPr>
            <a:endParaRPr lang="de-DE" kern="0" dirty="0">
              <a:solidFill>
                <a:srgbClr val="000000"/>
              </a:solidFill>
            </a:endParaRPr>
          </a:p>
          <a:p>
            <a:pPr>
              <a:buFont typeface="Wingdings" pitchFamily="2" charset="2"/>
              <a:buNone/>
              <a:defRPr/>
            </a:pPr>
            <a:r>
              <a:rPr lang="de-DE" kern="0" dirty="0" smtClean="0">
                <a:solidFill>
                  <a:srgbClr val="000000"/>
                </a:solidFill>
              </a:rPr>
              <a:t>Dezernat 6.0, Abteilung 6.3</a:t>
            </a:r>
            <a:endParaRPr lang="de-DE" kern="0" dirty="0">
              <a:solidFill>
                <a:srgbClr val="000000"/>
              </a:solidFill>
            </a:endParaRPr>
          </a:p>
          <a:p>
            <a:pPr>
              <a:buFont typeface="Wingdings" pitchFamily="2" charset="2"/>
              <a:buNone/>
              <a:defRPr/>
            </a:pPr>
            <a:r>
              <a:rPr lang="de-DE" kern="0" dirty="0" smtClean="0">
                <a:solidFill>
                  <a:srgbClr val="000000"/>
                </a:solidFill>
              </a:rPr>
              <a:t>Nicole Weltle, Marie Giesen</a:t>
            </a:r>
          </a:p>
          <a:p>
            <a:pPr>
              <a:buFont typeface="Wingdings" pitchFamily="2" charset="2"/>
              <a:buNone/>
              <a:defRPr/>
            </a:pPr>
            <a:endParaRPr lang="de-DE" kern="0" dirty="0" smtClean="0">
              <a:solidFill>
                <a:srgbClr val="0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9"/>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Studierende nach Fakultäten</a:t>
            </a:r>
            <a:endParaRPr lang="de-DE" kern="0" dirty="0"/>
          </a:p>
        </p:txBody>
      </p:sp>
      <p:sp>
        <p:nvSpPr>
          <p:cNvPr id="17412" name="Fußzeilenplatzhalter 13"/>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10 von 63</a:t>
            </a:r>
            <a:endParaRPr lang="de-DE" altLang="de-DE" dirty="0" smtClean="0"/>
          </a:p>
        </p:txBody>
      </p:sp>
      <p:sp>
        <p:nvSpPr>
          <p:cNvPr id="6" name="Textfeld 5"/>
          <p:cNvSpPr txBox="1"/>
          <p:nvPr/>
        </p:nvSpPr>
        <p:spPr>
          <a:xfrm>
            <a:off x="516781" y="5006512"/>
            <a:ext cx="4176713" cy="1200171"/>
          </a:xfrm>
          <a:prstGeom prst="rect">
            <a:avLst/>
          </a:prstGeom>
          <a:noFill/>
        </p:spPr>
        <p:txBody>
          <a:bodyPr wrap="square" rtlCol="0">
            <a:noAutofit/>
          </a:bodyPr>
          <a:lstStyle/>
          <a:p>
            <a:pPr fontAlgn="base">
              <a:spcBef>
                <a:spcPct val="0"/>
              </a:spcBef>
              <a:spcAft>
                <a:spcPct val="0"/>
              </a:spcAft>
            </a:pPr>
            <a:r>
              <a:rPr lang="de-DE" sz="1100" b="1" dirty="0" smtClean="0">
                <a:solidFill>
                  <a:srgbClr val="000000">
                    <a:lumMod val="65000"/>
                    <a:lumOff val="35000"/>
                  </a:srgbClr>
                </a:solidFill>
              </a:rPr>
              <a:t>Fak.   1: Fakultät für Mathematik, Informatik und</a:t>
            </a:r>
          </a:p>
          <a:p>
            <a:pPr defTabSz="360000" fontAlgn="base">
              <a:spcBef>
                <a:spcPct val="0"/>
              </a:spcBef>
              <a:spcAft>
                <a:spcPct val="0"/>
              </a:spcAft>
            </a:pPr>
            <a:r>
              <a:rPr lang="de-DE" sz="1100" b="1" dirty="0" smtClean="0">
                <a:solidFill>
                  <a:srgbClr val="000000">
                    <a:lumMod val="65000"/>
                    <a:lumOff val="35000"/>
                  </a:srgbClr>
                </a:solidFill>
              </a:rPr>
              <a:t>	     Naturwissenschaften</a:t>
            </a:r>
          </a:p>
          <a:p>
            <a:pPr fontAlgn="base">
              <a:spcBef>
                <a:spcPct val="0"/>
              </a:spcBef>
              <a:spcAft>
                <a:spcPct val="0"/>
              </a:spcAft>
            </a:pPr>
            <a:r>
              <a:rPr lang="de-DE" sz="1100" b="1" dirty="0" smtClean="0">
                <a:solidFill>
                  <a:srgbClr val="000000">
                    <a:lumMod val="65000"/>
                    <a:lumOff val="35000"/>
                  </a:srgbClr>
                </a:solidFill>
              </a:rPr>
              <a:t>Fak.   2: Fakultät für Architektur</a:t>
            </a:r>
          </a:p>
          <a:p>
            <a:pPr fontAlgn="base">
              <a:spcBef>
                <a:spcPct val="0"/>
              </a:spcBef>
              <a:spcAft>
                <a:spcPct val="0"/>
              </a:spcAft>
            </a:pPr>
            <a:r>
              <a:rPr lang="de-DE" sz="1100" b="1" dirty="0" smtClean="0">
                <a:solidFill>
                  <a:srgbClr val="000000">
                    <a:lumMod val="65000"/>
                    <a:lumOff val="35000"/>
                  </a:srgbClr>
                </a:solidFill>
              </a:rPr>
              <a:t>Fak.   3: Fakultät für Bauingenieurwesen</a:t>
            </a:r>
          </a:p>
          <a:p>
            <a:pPr fontAlgn="base">
              <a:spcBef>
                <a:spcPct val="0"/>
              </a:spcBef>
              <a:spcAft>
                <a:spcPct val="0"/>
              </a:spcAft>
            </a:pPr>
            <a:r>
              <a:rPr lang="de-DE" sz="1100" b="1" dirty="0" smtClean="0">
                <a:solidFill>
                  <a:srgbClr val="000000">
                    <a:lumMod val="65000"/>
                    <a:lumOff val="35000"/>
                  </a:srgbClr>
                </a:solidFill>
              </a:rPr>
              <a:t>Fak.   4: Fakultät für Maschinenwesen</a:t>
            </a:r>
          </a:p>
        </p:txBody>
      </p:sp>
      <p:sp>
        <p:nvSpPr>
          <p:cNvPr id="7" name="Textfeld 6"/>
          <p:cNvSpPr txBox="1"/>
          <p:nvPr/>
        </p:nvSpPr>
        <p:spPr>
          <a:xfrm>
            <a:off x="4788030" y="5013176"/>
            <a:ext cx="4178331" cy="1057295"/>
          </a:xfrm>
          <a:prstGeom prst="rect">
            <a:avLst/>
          </a:prstGeom>
          <a:noFill/>
        </p:spPr>
        <p:txBody>
          <a:bodyPr wrap="square" rtlCol="0">
            <a:noAutofit/>
          </a:bodyPr>
          <a:lstStyle/>
          <a:p>
            <a:pPr fontAlgn="base">
              <a:spcBef>
                <a:spcPct val="0"/>
              </a:spcBef>
              <a:spcAft>
                <a:spcPct val="0"/>
              </a:spcAft>
            </a:pPr>
            <a:r>
              <a:rPr lang="de-DE" sz="1100" b="1" dirty="0" smtClean="0">
                <a:solidFill>
                  <a:srgbClr val="000000">
                    <a:lumMod val="65000"/>
                    <a:lumOff val="35000"/>
                  </a:srgbClr>
                </a:solidFill>
              </a:rPr>
              <a:t>Fak.   5: Fakultät für Georessourcen und Materialtechnik</a:t>
            </a:r>
          </a:p>
          <a:p>
            <a:pPr fontAlgn="base">
              <a:spcBef>
                <a:spcPct val="0"/>
              </a:spcBef>
              <a:spcAft>
                <a:spcPct val="0"/>
              </a:spcAft>
            </a:pPr>
            <a:r>
              <a:rPr lang="de-DE" sz="1100" b="1" dirty="0" smtClean="0">
                <a:solidFill>
                  <a:srgbClr val="000000">
                    <a:lumMod val="65000"/>
                    <a:lumOff val="35000"/>
                  </a:srgbClr>
                </a:solidFill>
              </a:rPr>
              <a:t>Fak.   6: Fakultät für Elektrotechnik und Informationstechnik</a:t>
            </a:r>
          </a:p>
          <a:p>
            <a:pPr fontAlgn="base">
              <a:spcBef>
                <a:spcPct val="0"/>
              </a:spcBef>
              <a:spcAft>
                <a:spcPct val="0"/>
              </a:spcAft>
            </a:pPr>
            <a:r>
              <a:rPr lang="de-DE" sz="1100" b="1" dirty="0" smtClean="0">
                <a:solidFill>
                  <a:srgbClr val="000000">
                    <a:lumMod val="65000"/>
                    <a:lumOff val="35000"/>
                  </a:srgbClr>
                </a:solidFill>
              </a:rPr>
              <a:t>Fak.   7: Philosophische Fakultät</a:t>
            </a:r>
          </a:p>
          <a:p>
            <a:pPr fontAlgn="base">
              <a:spcBef>
                <a:spcPct val="0"/>
              </a:spcBef>
              <a:spcAft>
                <a:spcPct val="0"/>
              </a:spcAft>
            </a:pPr>
            <a:r>
              <a:rPr lang="de-DE" sz="1100" b="1" dirty="0" smtClean="0">
                <a:solidFill>
                  <a:srgbClr val="000000">
                    <a:lumMod val="65000"/>
                    <a:lumOff val="35000"/>
                  </a:srgbClr>
                </a:solidFill>
              </a:rPr>
              <a:t>Fak.   8: Fakultät für Wirtschaftswissenschaften</a:t>
            </a:r>
          </a:p>
          <a:p>
            <a:pPr fontAlgn="base">
              <a:spcBef>
                <a:spcPct val="0"/>
              </a:spcBef>
              <a:spcAft>
                <a:spcPct val="0"/>
              </a:spcAft>
            </a:pPr>
            <a:r>
              <a:rPr lang="de-DE" sz="1100" b="1" dirty="0" smtClean="0">
                <a:solidFill>
                  <a:srgbClr val="000000">
                    <a:lumMod val="65000"/>
                    <a:lumOff val="35000"/>
                  </a:srgbClr>
                </a:solidFill>
              </a:rPr>
              <a:t>Fak. 10: Medizinische Fakultät </a:t>
            </a:r>
          </a:p>
        </p:txBody>
      </p:sp>
      <p:graphicFrame>
        <p:nvGraphicFramePr>
          <p:cNvPr id="12" name="Diagramm 11"/>
          <p:cNvGraphicFramePr>
            <a:graphicFrameLocks noGrp="1"/>
          </p:cNvGraphicFramePr>
          <p:nvPr>
            <p:extLst>
              <p:ext uri="{D42A27DB-BD31-4B8C-83A1-F6EECF244321}">
                <p14:modId xmlns:p14="http://schemas.microsoft.com/office/powerpoint/2010/main" val="2131483751"/>
              </p:ext>
            </p:extLst>
          </p:nvPr>
        </p:nvGraphicFramePr>
        <p:xfrm>
          <a:off x="126000" y="1016732"/>
          <a:ext cx="8892000" cy="4320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Verteilung nach </a:t>
            </a:r>
            <a:r>
              <a:rPr lang="de-DE" dirty="0" smtClean="0"/>
              <a:t>Wissenschaftsbereichen </a:t>
            </a:r>
            <a:r>
              <a:rPr lang="de-DE" dirty="0"/>
              <a:t>im WS </a:t>
            </a:r>
            <a:r>
              <a:rPr lang="de-DE" dirty="0" smtClean="0"/>
              <a:t>16/17</a:t>
            </a:r>
            <a:endParaRPr lang="de-DE" kern="0" dirty="0"/>
          </a:p>
        </p:txBody>
      </p:sp>
      <p:sp>
        <p:nvSpPr>
          <p:cNvPr id="18436" name="Fußzeilenplatzhalter 4"/>
          <p:cNvSpPr>
            <a:spLocks noGrp="1"/>
          </p:cNvSpPr>
          <p:nvPr>
            <p:ph type="ftr" sz="quarter" idx="3"/>
          </p:nvPr>
        </p:nvSpPr>
        <p:spPr bwMode="auto">
          <a:xfrm>
            <a:off x="288000" y="6228000"/>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11 von 63</a:t>
            </a:r>
            <a:endParaRPr lang="de-DE" altLang="de-DE" dirty="0" smtClean="0"/>
          </a:p>
        </p:txBody>
      </p:sp>
      <p:grpSp>
        <p:nvGrpSpPr>
          <p:cNvPr id="24" name="Gruppieren 23"/>
          <p:cNvGrpSpPr/>
          <p:nvPr/>
        </p:nvGrpSpPr>
        <p:grpSpPr>
          <a:xfrm>
            <a:off x="328346" y="1484784"/>
            <a:ext cx="8456122" cy="3942228"/>
            <a:chOff x="0" y="0"/>
            <a:chExt cx="8342917" cy="3780000"/>
          </a:xfrm>
        </p:grpSpPr>
        <p:graphicFrame>
          <p:nvGraphicFramePr>
            <p:cNvPr id="29" name="Diagramm 28"/>
            <p:cNvGraphicFramePr/>
            <p:nvPr/>
          </p:nvGraphicFramePr>
          <p:xfrm>
            <a:off x="1880434" y="0"/>
            <a:ext cx="4572000" cy="3780000"/>
          </p:xfrm>
          <a:graphic>
            <a:graphicData uri="http://schemas.openxmlformats.org/drawingml/2006/chart">
              <c:chart xmlns:c="http://schemas.openxmlformats.org/drawingml/2006/chart" xmlns:r="http://schemas.openxmlformats.org/officeDocument/2006/relationships" r:id="rId3"/>
            </a:graphicData>
          </a:graphic>
        </p:graphicFrame>
        <p:grpSp>
          <p:nvGrpSpPr>
            <p:cNvPr id="30" name="Gruppieren 29"/>
            <p:cNvGrpSpPr/>
            <p:nvPr/>
          </p:nvGrpSpPr>
          <p:grpSpPr>
            <a:xfrm>
              <a:off x="5937859" y="1464356"/>
              <a:ext cx="2405058" cy="428625"/>
              <a:chOff x="5937859" y="1464356"/>
              <a:chExt cx="2405058" cy="428625"/>
            </a:xfrm>
          </p:grpSpPr>
          <p:cxnSp>
            <p:nvCxnSpPr>
              <p:cNvPr id="50" name="Gerade Verbindung 49"/>
              <p:cNvCxnSpPr/>
              <p:nvPr/>
            </p:nvCxnSpPr>
            <p:spPr>
              <a:xfrm flipV="1">
                <a:off x="5937859" y="1666876"/>
                <a:ext cx="2340000" cy="9525"/>
              </a:xfrm>
              <a:prstGeom prst="line">
                <a:avLst/>
              </a:prstGeom>
              <a:noFill/>
              <a:ln w="9525" cap="flat" cmpd="sng" algn="ctr">
                <a:solidFill>
                  <a:sysClr val="windowText" lastClr="000000">
                    <a:lumMod val="65000"/>
                    <a:lumOff val="35000"/>
                  </a:sysClr>
                </a:solidFill>
                <a:prstDash val="sysDot"/>
              </a:ln>
              <a:effectLst/>
            </p:spPr>
          </p:cxnSp>
          <p:sp>
            <p:nvSpPr>
              <p:cNvPr id="51" name="Textfeld 4"/>
              <p:cNvSpPr txBox="1"/>
              <p:nvPr/>
            </p:nvSpPr>
            <p:spPr>
              <a:xfrm>
                <a:off x="6275992" y="1464356"/>
                <a:ext cx="2066925" cy="42862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25.680 (58 %)</a:t>
                </a:r>
                <a: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
                </a:r>
                <a:b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dirty="0" smtClean="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Ingenieurwissenschaften</a:t>
                </a:r>
                <a:endPar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endParaRPr>
              </a:p>
            </p:txBody>
          </p:sp>
        </p:grpSp>
        <p:grpSp>
          <p:nvGrpSpPr>
            <p:cNvPr id="31" name="Gruppieren 30"/>
            <p:cNvGrpSpPr/>
            <p:nvPr/>
          </p:nvGrpSpPr>
          <p:grpSpPr>
            <a:xfrm>
              <a:off x="0" y="2043113"/>
              <a:ext cx="2397151" cy="590550"/>
              <a:chOff x="0" y="2043113"/>
              <a:chExt cx="2397151" cy="590550"/>
            </a:xfrm>
          </p:grpSpPr>
          <p:cxnSp>
            <p:nvCxnSpPr>
              <p:cNvPr id="48" name="Gerade Verbindung 47"/>
              <p:cNvCxnSpPr/>
              <p:nvPr/>
            </p:nvCxnSpPr>
            <p:spPr>
              <a:xfrm>
                <a:off x="57151" y="2252663"/>
                <a:ext cx="2340000" cy="0"/>
              </a:xfrm>
              <a:prstGeom prst="line">
                <a:avLst/>
              </a:prstGeom>
              <a:noFill/>
              <a:ln w="9525" cap="flat" cmpd="sng" algn="ctr">
                <a:solidFill>
                  <a:sysClr val="windowText" lastClr="000000">
                    <a:lumMod val="65000"/>
                    <a:lumOff val="35000"/>
                  </a:sysClr>
                </a:solidFill>
                <a:prstDash val="sysDot"/>
              </a:ln>
              <a:effectLst/>
            </p:spPr>
          </p:cxnSp>
          <p:sp>
            <p:nvSpPr>
              <p:cNvPr id="49" name="Textfeld 30"/>
              <p:cNvSpPr txBox="1"/>
              <p:nvPr/>
            </p:nvSpPr>
            <p:spPr>
              <a:xfrm>
                <a:off x="0" y="2043113"/>
                <a:ext cx="2062843" cy="590550"/>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10.312 (23 %)</a:t>
                </a:r>
                <a:b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Mathematik, Informatik und Naturwissenschaften</a:t>
                </a:r>
              </a:p>
            </p:txBody>
          </p:sp>
        </p:grpSp>
        <p:grpSp>
          <p:nvGrpSpPr>
            <p:cNvPr id="32" name="Gruppieren 31"/>
            <p:cNvGrpSpPr/>
            <p:nvPr/>
          </p:nvGrpSpPr>
          <p:grpSpPr>
            <a:xfrm>
              <a:off x="1075644" y="23813"/>
              <a:ext cx="2397151" cy="428625"/>
              <a:chOff x="1075644" y="23813"/>
              <a:chExt cx="2397151" cy="428625"/>
            </a:xfrm>
          </p:grpSpPr>
          <p:cxnSp>
            <p:nvCxnSpPr>
              <p:cNvPr id="46" name="Gerade Verbindung 45"/>
              <p:cNvCxnSpPr/>
              <p:nvPr/>
            </p:nvCxnSpPr>
            <p:spPr>
              <a:xfrm>
                <a:off x="1132795" y="233363"/>
                <a:ext cx="2340000" cy="0"/>
              </a:xfrm>
              <a:prstGeom prst="line">
                <a:avLst/>
              </a:prstGeom>
              <a:noFill/>
              <a:ln w="9525" cap="flat" cmpd="sng" algn="ctr">
                <a:solidFill>
                  <a:sysClr val="windowText" lastClr="000000">
                    <a:lumMod val="65000"/>
                    <a:lumOff val="35000"/>
                  </a:sysClr>
                </a:solidFill>
                <a:prstDash val="sysDot"/>
              </a:ln>
              <a:effectLst/>
            </p:spPr>
          </p:cxnSp>
          <p:sp>
            <p:nvSpPr>
              <p:cNvPr id="47" name="Textfeld 31"/>
              <p:cNvSpPr txBox="1"/>
              <p:nvPr/>
            </p:nvSpPr>
            <p:spPr>
              <a:xfrm>
                <a:off x="1075644" y="23813"/>
                <a:ext cx="2070100" cy="42862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3.069 (7 %)</a:t>
                </a:r>
                <a:b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Medizin</a:t>
                </a:r>
              </a:p>
            </p:txBody>
          </p:sp>
        </p:grpSp>
        <p:grpSp>
          <p:nvGrpSpPr>
            <p:cNvPr id="33" name="Gruppieren 32"/>
            <p:cNvGrpSpPr/>
            <p:nvPr/>
          </p:nvGrpSpPr>
          <p:grpSpPr>
            <a:xfrm>
              <a:off x="216795" y="769928"/>
              <a:ext cx="2406676" cy="638175"/>
              <a:chOff x="216795" y="769928"/>
              <a:chExt cx="2406676" cy="638175"/>
            </a:xfrm>
          </p:grpSpPr>
          <p:cxnSp>
            <p:nvCxnSpPr>
              <p:cNvPr id="44" name="Gerade Verbindung 43"/>
              <p:cNvCxnSpPr/>
              <p:nvPr/>
            </p:nvCxnSpPr>
            <p:spPr>
              <a:xfrm>
                <a:off x="283471" y="979478"/>
                <a:ext cx="2340000" cy="0"/>
              </a:xfrm>
              <a:prstGeom prst="line">
                <a:avLst/>
              </a:prstGeom>
              <a:noFill/>
              <a:ln w="9525" cap="flat" cmpd="sng" algn="ctr">
                <a:solidFill>
                  <a:sysClr val="windowText" lastClr="000000">
                    <a:lumMod val="65000"/>
                    <a:lumOff val="35000"/>
                  </a:sysClr>
                </a:solidFill>
                <a:prstDash val="sysDot"/>
              </a:ln>
              <a:effectLst/>
            </p:spPr>
          </p:cxnSp>
          <p:sp>
            <p:nvSpPr>
              <p:cNvPr id="45" name="Textfeld 32"/>
              <p:cNvSpPr txBox="1"/>
              <p:nvPr/>
            </p:nvSpPr>
            <p:spPr>
              <a:xfrm>
                <a:off x="216795" y="769928"/>
                <a:ext cx="2070100" cy="63817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5.456 (12 %)</a:t>
                </a:r>
                <a:b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Geistes-, Gesellschafts- und Wirtschaftswissenschaften</a:t>
                </a:r>
              </a:p>
            </p:txBody>
          </p:sp>
        </p:grpSp>
        <p:sp>
          <p:nvSpPr>
            <p:cNvPr id="34" name="Textfeld 16"/>
            <p:cNvSpPr txBox="1"/>
            <p:nvPr/>
          </p:nvSpPr>
          <p:spPr>
            <a:xfrm>
              <a:off x="3406263" y="1535175"/>
              <a:ext cx="1512369" cy="801265"/>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Studierende Gesamt</a:t>
              </a:r>
              <a:b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20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44.517</a:t>
              </a:r>
              <a:endParaRPr kumimoji="0" lang="de-DE" sz="20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Internationale </a:t>
            </a:r>
            <a:r>
              <a:rPr lang="de-DE" dirty="0" smtClean="0"/>
              <a:t>Studierende</a:t>
            </a:r>
            <a:r>
              <a:rPr lang="de-DE" dirty="0"/>
              <a:t/>
            </a:r>
            <a:br>
              <a:rPr lang="de-DE" dirty="0"/>
            </a:br>
            <a:r>
              <a:rPr lang="de-DE" dirty="0"/>
              <a:t>WS </a:t>
            </a:r>
            <a:r>
              <a:rPr lang="de-DE" dirty="0" smtClean="0"/>
              <a:t>16/17 </a:t>
            </a:r>
            <a:r>
              <a:rPr lang="de-DE" dirty="0"/>
              <a:t>- Top 15 </a:t>
            </a:r>
            <a:r>
              <a:rPr lang="de-DE" dirty="0" smtClean="0"/>
              <a:t>Fächer</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12 von 63</a:t>
            </a:r>
            <a:endParaRPr lang="de-DE" altLang="de-DE" dirty="0" smtClean="0"/>
          </a:p>
        </p:txBody>
      </p:sp>
      <p:sp>
        <p:nvSpPr>
          <p:cNvPr id="6" name="Textfeld 5"/>
          <p:cNvSpPr txBox="1"/>
          <p:nvPr/>
        </p:nvSpPr>
        <p:spPr>
          <a:xfrm>
            <a:off x="642910" y="1305229"/>
            <a:ext cx="914400" cy="914400"/>
          </a:xfrm>
          <a:prstGeom prst="rect">
            <a:avLst/>
          </a:prstGeom>
          <a:noFill/>
        </p:spPr>
        <p:txBody>
          <a:bodyPr wrap="none" rtlCol="0">
            <a:noAutofit/>
          </a:bodyPr>
          <a:lstStyle/>
          <a:p>
            <a:pPr fontAlgn="base">
              <a:spcBef>
                <a:spcPct val="0"/>
              </a:spcBef>
              <a:spcAft>
                <a:spcPct val="0"/>
              </a:spcAft>
            </a:pPr>
            <a:endParaRPr lang="en-US" dirty="0">
              <a:solidFill>
                <a:srgbClr val="000000"/>
              </a:solidFill>
            </a:endParaRPr>
          </a:p>
        </p:txBody>
      </p:sp>
      <p:graphicFrame>
        <p:nvGraphicFramePr>
          <p:cNvPr id="8" name="Diagramm 7"/>
          <p:cNvGraphicFramePr>
            <a:graphicFrameLocks/>
          </p:cNvGraphicFramePr>
          <p:nvPr>
            <p:extLst>
              <p:ext uri="{D42A27DB-BD31-4B8C-83A1-F6EECF244321}">
                <p14:modId xmlns:p14="http://schemas.microsoft.com/office/powerpoint/2010/main" val="4211537763"/>
              </p:ext>
            </p:extLst>
          </p:nvPr>
        </p:nvGraphicFramePr>
        <p:xfrm>
          <a:off x="252000" y="909000"/>
          <a:ext cx="8748492" cy="504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33053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6"/>
          <p:cNvSpPr>
            <a:spLocks noGrp="1"/>
          </p:cNvSpPr>
          <p:nvPr>
            <p:ph type="title"/>
          </p:nvPr>
        </p:nvSpPr>
        <p:spPr bwMode="auto">
          <a:xfrm>
            <a:off x="287524" y="201613"/>
            <a:ext cx="8569325" cy="542925"/>
          </a:xfrm>
          <a:noFill/>
          <a:ln>
            <a:miter lim="800000"/>
            <a:headEnd/>
            <a:tailEnd/>
          </a:ln>
        </p:spPr>
        <p:txBody>
          <a:bodyPr vert="horz" wrap="square" numCol="1" compatLnSpc="1">
            <a:prstTxWarp prst="textNoShape">
              <a:avLst/>
            </a:prstTxWarp>
          </a:bodyPr>
          <a:lstStyle/>
          <a:p>
            <a:r>
              <a:rPr lang="de-DE" dirty="0"/>
              <a:t>Internationale Studierende</a:t>
            </a:r>
            <a:br>
              <a:rPr lang="de-DE" dirty="0"/>
            </a:br>
            <a:r>
              <a:rPr lang="de-DE" dirty="0"/>
              <a:t>WS </a:t>
            </a:r>
            <a:r>
              <a:rPr lang="de-DE" dirty="0" smtClean="0"/>
              <a:t>16/17 </a:t>
            </a:r>
            <a:r>
              <a:rPr lang="de-DE" dirty="0"/>
              <a:t>- Top 15 </a:t>
            </a:r>
            <a:r>
              <a:rPr lang="de-DE" dirty="0" smtClean="0"/>
              <a:t>Länder</a:t>
            </a:r>
            <a:endParaRPr lang="de-DE" altLang="de-DE" dirty="0" smtClean="0"/>
          </a:p>
        </p:txBody>
      </p:sp>
      <p:sp>
        <p:nvSpPr>
          <p:cNvPr id="22532" name="Fußzeilenplatzhalter 2"/>
          <p:cNvSpPr>
            <a:spLocks noGrp="1"/>
          </p:cNvSpPr>
          <p:nvPr>
            <p:ph type="ftr" sz="quarter" idx="3"/>
          </p:nvPr>
        </p:nvSpPr>
        <p:spPr bwMode="auto">
          <a:xfrm>
            <a:off x="288000" y="6228000"/>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13 von 63</a:t>
            </a:r>
            <a:endParaRPr lang="de-DE" altLang="de-DE" dirty="0" smtClean="0"/>
          </a:p>
        </p:txBody>
      </p:sp>
      <p:graphicFrame>
        <p:nvGraphicFramePr>
          <p:cNvPr id="6" name="Diagramm 5"/>
          <p:cNvGraphicFramePr>
            <a:graphicFrameLocks/>
          </p:cNvGraphicFramePr>
          <p:nvPr>
            <p:extLst>
              <p:ext uri="{D42A27DB-BD31-4B8C-83A1-F6EECF244321}">
                <p14:modId xmlns:p14="http://schemas.microsoft.com/office/powerpoint/2010/main" val="2440758874"/>
              </p:ext>
            </p:extLst>
          </p:nvPr>
        </p:nvGraphicFramePr>
        <p:xfrm>
          <a:off x="252000" y="909000"/>
          <a:ext cx="8784496" cy="5040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smtClean="0"/>
              <a:t>Einzugsgebiet der Studierenden im WS 16/17</a:t>
            </a:r>
            <a:endParaRPr lang="de-DE" altLang="de-DE" dirty="0" smtClean="0"/>
          </a:p>
        </p:txBody>
      </p:sp>
      <p:sp>
        <p:nvSpPr>
          <p:cNvPr id="18436" name="Fußzeilenplatzhalter 4"/>
          <p:cNvSpPr>
            <a:spLocks noGrp="1"/>
          </p:cNvSpPr>
          <p:nvPr>
            <p:ph type="ftr" sz="quarter" idx="3"/>
          </p:nvPr>
        </p:nvSpPr>
        <p:spPr bwMode="auto">
          <a:xfrm>
            <a:off x="288000" y="6228000"/>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14 von 63</a:t>
            </a:r>
            <a:endParaRPr lang="de-DE" altLang="de-DE" dirty="0" smtClean="0"/>
          </a:p>
        </p:txBody>
      </p:sp>
      <p:sp>
        <p:nvSpPr>
          <p:cNvPr id="7" name="Textfeld 6"/>
          <p:cNvSpPr txBox="1"/>
          <p:nvPr/>
        </p:nvSpPr>
        <p:spPr>
          <a:xfrm>
            <a:off x="1994342" y="1016356"/>
            <a:ext cx="4741698" cy="642942"/>
          </a:xfrm>
          <a:prstGeom prst="rect">
            <a:avLst/>
          </a:prstGeom>
          <a:noFill/>
        </p:spPr>
        <p:txBody>
          <a:bodyPr wrap="square" rtlCol="0">
            <a:noAutofit/>
          </a:bodyPr>
          <a:lstStyle/>
          <a:p>
            <a:pPr algn="ctr" fontAlgn="base">
              <a:spcBef>
                <a:spcPct val="0"/>
              </a:spcBef>
              <a:spcAft>
                <a:spcPct val="0"/>
              </a:spcAft>
            </a:pPr>
            <a:r>
              <a:rPr lang="de-DE" sz="1100" b="1" dirty="0" smtClean="0">
                <a:solidFill>
                  <a:srgbClr val="00549F"/>
                </a:solidFill>
              </a:rPr>
              <a:t>Gesamt, gegliedert nach NRW, übrige Bundesrepublik Deutschland und Ausland*</a:t>
            </a:r>
            <a:endParaRPr lang="en-US" sz="1100" b="1" dirty="0">
              <a:solidFill>
                <a:srgbClr val="00549F"/>
              </a:solidFill>
            </a:endParaRPr>
          </a:p>
        </p:txBody>
      </p:sp>
      <p:grpSp>
        <p:nvGrpSpPr>
          <p:cNvPr id="8" name="Gruppieren 7"/>
          <p:cNvGrpSpPr/>
          <p:nvPr/>
        </p:nvGrpSpPr>
        <p:grpSpPr>
          <a:xfrm>
            <a:off x="899592" y="1523998"/>
            <a:ext cx="7734321" cy="3957230"/>
            <a:chOff x="0" y="0"/>
            <a:chExt cx="7734321" cy="3810004"/>
          </a:xfrm>
        </p:grpSpPr>
        <p:graphicFrame>
          <p:nvGraphicFramePr>
            <p:cNvPr id="9" name="Diagramm 8"/>
            <p:cNvGraphicFramePr/>
            <p:nvPr/>
          </p:nvGraphicFramePr>
          <p:xfrm>
            <a:off x="1362076" y="0"/>
            <a:ext cx="4572000" cy="3780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feld 7"/>
            <p:cNvSpPr txBox="1"/>
            <p:nvPr/>
          </p:nvSpPr>
          <p:spPr>
            <a:xfrm>
              <a:off x="2933702" y="1309688"/>
              <a:ext cx="1428750" cy="1160952"/>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err="1">
                  <a:ln>
                    <a:noFill/>
                  </a:ln>
                  <a:solidFill>
                    <a:srgbClr val="646567"/>
                  </a:solidFill>
                  <a:effectLst/>
                  <a:uLnTx/>
                  <a:uFillTx/>
                  <a:latin typeface="Arial" panose="020B0604020202020204" pitchFamily="34" charset="0"/>
                  <a:ea typeface="+mn-ea"/>
                  <a:cs typeface="Arial" panose="020B0604020202020204" pitchFamily="34" charset="0"/>
                </a:rPr>
                <a:t>Studierende</a:t>
              </a:r>
              <a:endParaRPr kumimoji="0" lang="en-US" sz="1100" b="1" i="0" u="none" strike="noStrike" kern="0" cap="none" spc="0" normalizeH="0" baseline="0" noProof="0" dirty="0">
                <a:ln>
                  <a:noFill/>
                </a:ln>
                <a:solidFill>
                  <a:srgbClr val="646567"/>
                </a:solidFill>
                <a:effectLst/>
                <a:uLnTx/>
                <a:uFillTx/>
                <a:latin typeface="Arial" panose="020B0604020202020204" pitchFamily="34" charset="0"/>
                <a:ea typeface="+mn-ea"/>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err="1">
                  <a:ln>
                    <a:noFill/>
                  </a:ln>
                  <a:solidFill>
                    <a:srgbClr val="646567"/>
                  </a:solidFill>
                  <a:effectLst/>
                  <a:uLnTx/>
                  <a:uFillTx/>
                  <a:latin typeface="Arial" panose="020B0604020202020204" pitchFamily="34" charset="0"/>
                  <a:ea typeface="+mn-ea"/>
                  <a:cs typeface="Arial" panose="020B0604020202020204" pitchFamily="34" charset="0"/>
                </a:rPr>
                <a:t>Gesamt</a:t>
              </a:r>
              <a:endParaRPr kumimoji="0" lang="en-US" sz="1100" b="1" i="0" u="none" strike="noStrike" kern="0" cap="none" spc="0" normalizeH="0" baseline="0" noProof="0" dirty="0">
                <a:ln>
                  <a:noFill/>
                </a:ln>
                <a:solidFill>
                  <a:srgbClr val="646567"/>
                </a:solidFill>
                <a:effectLst/>
                <a:uLnTx/>
                <a:uFillTx/>
                <a:latin typeface="Arial" panose="020B0604020202020204" pitchFamily="34" charset="0"/>
                <a:ea typeface="+mn-ea"/>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1" i="0" u="none" strike="noStrike" kern="0" cap="none" spc="0" normalizeH="0" baseline="0" noProof="0" dirty="0">
                <a:ln>
                  <a:noFill/>
                </a:ln>
                <a:solidFill>
                  <a:srgbClr val="646567"/>
                </a:solidFill>
                <a:effectLst/>
                <a:uLnTx/>
                <a:uFillTx/>
                <a:latin typeface="Arial" panose="020B0604020202020204" pitchFamily="34" charset="0"/>
                <a:ea typeface="+mn-ea"/>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646567"/>
                  </a:solidFill>
                  <a:effectLst/>
                  <a:uLnTx/>
                  <a:uFillTx/>
                  <a:latin typeface="Arial" panose="020B0604020202020204" pitchFamily="34" charset="0"/>
                  <a:ea typeface="+mn-ea"/>
                  <a:cs typeface="Arial" panose="020B0604020202020204" pitchFamily="34" charset="0"/>
                </a:rPr>
                <a:t>44.517</a:t>
              </a:r>
              <a:endParaRPr kumimoji="0" lang="en-US" sz="1100" b="0" i="0" u="none" strike="noStrike" kern="0" cap="none" spc="0" normalizeH="0" baseline="0" noProof="0" dirty="0">
                <a:ln>
                  <a:noFill/>
                </a:ln>
                <a:solidFill>
                  <a:srgbClr val="646567"/>
                </a:solidFill>
                <a:effectLst/>
                <a:uLnTx/>
                <a:uFillTx/>
                <a:latin typeface="Arial" panose="020B0604020202020204" pitchFamily="34" charset="0"/>
                <a:ea typeface="+mn-ea"/>
                <a:cs typeface="Arial" panose="020B0604020202020204" pitchFamily="34" charset="0"/>
              </a:endParaRPr>
            </a:p>
          </p:txBody>
        </p:sp>
        <p:grpSp>
          <p:nvGrpSpPr>
            <p:cNvPr id="11" name="Gruppieren 10"/>
            <p:cNvGrpSpPr/>
            <p:nvPr/>
          </p:nvGrpSpPr>
          <p:grpSpPr>
            <a:xfrm>
              <a:off x="5438776" y="1728788"/>
              <a:ext cx="1881183" cy="428625"/>
              <a:chOff x="5438776" y="1728788"/>
              <a:chExt cx="1881183" cy="428625"/>
            </a:xfrm>
          </p:grpSpPr>
          <p:cxnSp>
            <p:nvCxnSpPr>
              <p:cNvPr id="21" name="Gerade Verbindung 20"/>
              <p:cNvCxnSpPr/>
              <p:nvPr/>
            </p:nvCxnSpPr>
            <p:spPr>
              <a:xfrm flipV="1">
                <a:off x="5438776" y="1940833"/>
                <a:ext cx="1800000" cy="9525"/>
              </a:xfrm>
              <a:prstGeom prst="line">
                <a:avLst/>
              </a:prstGeom>
              <a:noFill/>
              <a:ln w="9525" cap="flat" cmpd="sng" algn="ctr">
                <a:solidFill>
                  <a:sysClr val="windowText" lastClr="000000">
                    <a:lumMod val="65000"/>
                    <a:lumOff val="35000"/>
                  </a:sysClr>
                </a:solidFill>
                <a:prstDash val="sysDot"/>
              </a:ln>
              <a:effectLst/>
            </p:spPr>
          </p:cxnSp>
          <p:sp>
            <p:nvSpPr>
              <p:cNvPr id="22" name="Textfeld 6"/>
              <p:cNvSpPr txBox="1"/>
              <p:nvPr/>
            </p:nvSpPr>
            <p:spPr>
              <a:xfrm>
                <a:off x="5857876" y="1728788"/>
                <a:ext cx="1462083" cy="42862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29.187 (</a:t>
                </a:r>
                <a:r>
                  <a:rPr kumimoji="0" lang="de-DE" sz="1100" b="1" i="0" u="none" strike="noStrike" kern="0" cap="none" spc="0" normalizeH="0" baseline="0" noProof="0" dirty="0" smtClean="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65 </a:t>
                </a: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t>
                </a:r>
                <a: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
                </a:r>
                <a:b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NRW</a:t>
                </a:r>
              </a:p>
            </p:txBody>
          </p:sp>
        </p:grpSp>
        <p:sp>
          <p:nvSpPr>
            <p:cNvPr id="12" name="Textfeld 31"/>
            <p:cNvSpPr txBox="1"/>
            <p:nvPr/>
          </p:nvSpPr>
          <p:spPr>
            <a:xfrm>
              <a:off x="4876801" y="3309938"/>
              <a:ext cx="2857520" cy="500066"/>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de-DE" sz="1100" b="0" i="0" u="none" strike="noStrike" kern="0" cap="none" spc="0" normalizeH="0" baseline="0" noProof="0" dirty="0">
                  <a:ln>
                    <a:noFill/>
                  </a:ln>
                  <a:solidFill>
                    <a:srgbClr val="646567"/>
                  </a:solidFill>
                  <a:effectLst/>
                  <a:uLnTx/>
                  <a:uFillTx/>
                  <a:ea typeface="+mn-ea"/>
                  <a:cs typeface="+mn-cs"/>
                </a:rPr>
                <a:t>*Hier Hochschulzugangsberechtigung,</a:t>
              </a:r>
              <a:br>
                <a:rPr kumimoji="0" lang="de-DE" sz="1100" b="0" i="0" u="none" strike="noStrike" kern="0" cap="none" spc="0" normalizeH="0" baseline="0" noProof="0" dirty="0">
                  <a:ln>
                    <a:noFill/>
                  </a:ln>
                  <a:solidFill>
                    <a:srgbClr val="646567"/>
                  </a:solidFill>
                  <a:effectLst/>
                  <a:uLnTx/>
                  <a:uFillTx/>
                  <a:ea typeface="+mn-ea"/>
                  <a:cs typeface="+mn-cs"/>
                </a:rPr>
              </a:br>
              <a:r>
                <a:rPr kumimoji="0" lang="de-DE" sz="1100" b="0" i="0" u="none" strike="noStrike" kern="0" cap="none" spc="0" normalizeH="0" baseline="0" noProof="0" dirty="0">
                  <a:ln>
                    <a:noFill/>
                  </a:ln>
                  <a:solidFill>
                    <a:srgbClr val="646567"/>
                  </a:solidFill>
                  <a:effectLst/>
                  <a:uLnTx/>
                  <a:uFillTx/>
                  <a:ea typeface="+mn-ea"/>
                  <a:cs typeface="+mn-cs"/>
                </a:rPr>
                <a:t> nicht Nationalität</a:t>
              </a:r>
              <a:endParaRPr kumimoji="0" lang="en-US" sz="1100" b="0" i="0" u="none" strike="noStrike" kern="0" cap="none" spc="0" normalizeH="0" baseline="0" noProof="0" dirty="0">
                <a:ln>
                  <a:noFill/>
                </a:ln>
                <a:solidFill>
                  <a:srgbClr val="646567"/>
                </a:solidFill>
                <a:effectLst/>
                <a:uLnTx/>
                <a:uFillTx/>
                <a:ea typeface="+mn-ea"/>
                <a:cs typeface="+mn-cs"/>
              </a:endParaRPr>
            </a:p>
          </p:txBody>
        </p:sp>
        <p:grpSp>
          <p:nvGrpSpPr>
            <p:cNvPr id="13" name="Gruppieren 12"/>
            <p:cNvGrpSpPr/>
            <p:nvPr/>
          </p:nvGrpSpPr>
          <p:grpSpPr>
            <a:xfrm>
              <a:off x="0" y="1738313"/>
              <a:ext cx="1857152" cy="428625"/>
              <a:chOff x="0" y="1738313"/>
              <a:chExt cx="1857152" cy="428625"/>
            </a:xfrm>
          </p:grpSpPr>
          <p:cxnSp>
            <p:nvCxnSpPr>
              <p:cNvPr id="17" name="Gerade Verbindung 16"/>
              <p:cNvCxnSpPr/>
              <p:nvPr/>
            </p:nvCxnSpPr>
            <p:spPr>
              <a:xfrm>
                <a:off x="57152" y="1947863"/>
                <a:ext cx="1800000" cy="0"/>
              </a:xfrm>
              <a:prstGeom prst="line">
                <a:avLst/>
              </a:prstGeom>
              <a:noFill/>
              <a:ln w="9525" cap="flat" cmpd="sng" algn="ctr">
                <a:solidFill>
                  <a:sysClr val="windowText" lastClr="000000">
                    <a:lumMod val="65000"/>
                    <a:lumOff val="35000"/>
                  </a:sysClr>
                </a:solidFill>
                <a:prstDash val="sysDot"/>
              </a:ln>
              <a:effectLst/>
            </p:spPr>
          </p:cxnSp>
          <p:sp>
            <p:nvSpPr>
              <p:cNvPr id="18" name="Textfeld 8"/>
              <p:cNvSpPr txBox="1"/>
              <p:nvPr/>
            </p:nvSpPr>
            <p:spPr>
              <a:xfrm>
                <a:off x="0" y="1738313"/>
                <a:ext cx="1695451" cy="42862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7.869 (18 %)</a:t>
                </a:r>
                <a:b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Deutschland ohne NRW</a:t>
                </a:r>
              </a:p>
            </p:txBody>
          </p:sp>
        </p:grpSp>
        <p:grpSp>
          <p:nvGrpSpPr>
            <p:cNvPr id="14" name="Gruppieren 13"/>
            <p:cNvGrpSpPr/>
            <p:nvPr/>
          </p:nvGrpSpPr>
          <p:grpSpPr>
            <a:xfrm>
              <a:off x="476250" y="452438"/>
              <a:ext cx="1857152" cy="428625"/>
              <a:chOff x="476250" y="452438"/>
              <a:chExt cx="1857152" cy="428625"/>
            </a:xfrm>
          </p:grpSpPr>
          <p:cxnSp>
            <p:nvCxnSpPr>
              <p:cNvPr id="15" name="Gerade Verbindung 14"/>
              <p:cNvCxnSpPr/>
              <p:nvPr/>
            </p:nvCxnSpPr>
            <p:spPr>
              <a:xfrm>
                <a:off x="533402" y="661988"/>
                <a:ext cx="1800000" cy="0"/>
              </a:xfrm>
              <a:prstGeom prst="line">
                <a:avLst/>
              </a:prstGeom>
              <a:noFill/>
              <a:ln w="9525" cap="flat" cmpd="sng" algn="ctr">
                <a:solidFill>
                  <a:sysClr val="windowText" lastClr="000000">
                    <a:lumMod val="65000"/>
                    <a:lumOff val="35000"/>
                  </a:sysClr>
                </a:solidFill>
                <a:prstDash val="sysDot"/>
              </a:ln>
              <a:effectLst/>
            </p:spPr>
          </p:cxnSp>
          <p:sp>
            <p:nvSpPr>
              <p:cNvPr id="16" name="Textfeld 13"/>
              <p:cNvSpPr txBox="1"/>
              <p:nvPr/>
            </p:nvSpPr>
            <p:spPr>
              <a:xfrm>
                <a:off x="476250" y="452438"/>
                <a:ext cx="1695451" cy="42862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7.461 (17 %)</a:t>
                </a:r>
                <a:b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International*</a:t>
                </a:r>
              </a:p>
            </p:txBody>
          </p:sp>
        </p:grpSp>
      </p:grpSp>
    </p:spTree>
    <p:extLst>
      <p:ext uri="{BB962C8B-B14F-4D97-AF65-F5344CB8AC3E}">
        <p14:creationId xmlns:p14="http://schemas.microsoft.com/office/powerpoint/2010/main" val="32606790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smtClean="0"/>
              <a:t>Einzugsgebiet der Studierenden im WS 16/17</a:t>
            </a:r>
            <a:endParaRPr lang="de-DE" dirty="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15 von 63</a:t>
            </a:r>
            <a:endParaRPr lang="de-DE" altLang="de-DE" dirty="0" smtClean="0"/>
          </a:p>
        </p:txBody>
      </p:sp>
      <p:grpSp>
        <p:nvGrpSpPr>
          <p:cNvPr id="6" name="Gruppieren 5"/>
          <p:cNvGrpSpPr/>
          <p:nvPr/>
        </p:nvGrpSpPr>
        <p:grpSpPr>
          <a:xfrm>
            <a:off x="1007604" y="1508571"/>
            <a:ext cx="7236804" cy="3936653"/>
            <a:chOff x="0" y="33337"/>
            <a:chExt cx="7300907" cy="3875250"/>
          </a:xfrm>
        </p:grpSpPr>
        <p:graphicFrame>
          <p:nvGraphicFramePr>
            <p:cNvPr id="7" name="Diagramm 6"/>
            <p:cNvGraphicFramePr/>
            <p:nvPr/>
          </p:nvGraphicFramePr>
          <p:xfrm>
            <a:off x="1285874" y="33337"/>
            <a:ext cx="4572000" cy="387525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2"/>
            <p:cNvSpPr txBox="1"/>
            <p:nvPr/>
          </p:nvSpPr>
          <p:spPr>
            <a:xfrm>
              <a:off x="2762250" y="1638300"/>
              <a:ext cx="1619250" cy="809625"/>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de-DE" b="1" kern="0" dirty="0">
                  <a:solidFill>
                    <a:sysClr val="windowText" lastClr="000000">
                      <a:lumMod val="65000"/>
                      <a:lumOff val="35000"/>
                    </a:sysClr>
                  </a:solidFill>
                  <a:latin typeface="Arial" panose="020B0604020202020204" pitchFamily="34" charset="0"/>
                  <a:cs typeface="Arial" panose="020B0604020202020204" pitchFamily="34" charset="0"/>
                </a:rPr>
                <a:t>I</a:t>
              </a:r>
              <a:r>
                <a:rPr kumimoji="0" lang="de-DE" sz="1100" b="1" i="0" u="none" strike="noStrike" kern="0" cap="none" spc="0" normalizeH="0" baseline="0" noProof="0" dirty="0" err="1" smtClean="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nternationale</a:t>
              </a:r>
              <a:endPar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Studierende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20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7.461</a:t>
              </a:r>
              <a:endParaRPr kumimoji="0" lang="de-DE" sz="20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endParaRPr>
            </a:p>
          </p:txBody>
        </p:sp>
        <p:grpSp>
          <p:nvGrpSpPr>
            <p:cNvPr id="10" name="Gruppieren 9"/>
            <p:cNvGrpSpPr/>
            <p:nvPr/>
          </p:nvGrpSpPr>
          <p:grpSpPr>
            <a:xfrm>
              <a:off x="5419724" y="1647825"/>
              <a:ext cx="1881183" cy="752475"/>
              <a:chOff x="5419724" y="1647825"/>
              <a:chExt cx="1881183" cy="752475"/>
            </a:xfrm>
          </p:grpSpPr>
          <p:cxnSp>
            <p:nvCxnSpPr>
              <p:cNvPr id="24" name="Gerade Verbindung 23"/>
              <p:cNvCxnSpPr/>
              <p:nvPr/>
            </p:nvCxnSpPr>
            <p:spPr>
              <a:xfrm flipV="1">
                <a:off x="5419724" y="1859870"/>
                <a:ext cx="1800000" cy="9525"/>
              </a:xfrm>
              <a:prstGeom prst="line">
                <a:avLst/>
              </a:prstGeom>
              <a:noFill/>
              <a:ln w="9525" cap="flat" cmpd="sng" algn="ctr">
                <a:solidFill>
                  <a:sysClr val="windowText" lastClr="000000">
                    <a:lumMod val="65000"/>
                    <a:lumOff val="35000"/>
                  </a:sysClr>
                </a:solidFill>
                <a:prstDash val="sysDot"/>
              </a:ln>
              <a:effectLst/>
            </p:spPr>
          </p:cxnSp>
          <p:sp>
            <p:nvSpPr>
              <p:cNvPr id="25" name="Textfeld 9"/>
              <p:cNvSpPr txBox="1"/>
              <p:nvPr/>
            </p:nvSpPr>
            <p:spPr>
              <a:xfrm>
                <a:off x="5838824" y="1647825"/>
                <a:ext cx="1462083" cy="75247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3.310 (44 %)</a:t>
                </a:r>
                <a:r>
                  <a:rPr kumimoji="0" lang="de-DE" sz="11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
                </a:r>
                <a:br>
                  <a:rPr kumimoji="0" lang="de-DE" sz="11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Asien und Australien</a:t>
                </a:r>
              </a:p>
            </p:txBody>
          </p:sp>
        </p:grpSp>
        <p:grpSp>
          <p:nvGrpSpPr>
            <p:cNvPr id="11" name="Gruppieren 10"/>
            <p:cNvGrpSpPr/>
            <p:nvPr/>
          </p:nvGrpSpPr>
          <p:grpSpPr>
            <a:xfrm>
              <a:off x="371475" y="2990850"/>
              <a:ext cx="1857151" cy="428625"/>
              <a:chOff x="371475" y="2990850"/>
              <a:chExt cx="1857151" cy="428625"/>
            </a:xfrm>
          </p:grpSpPr>
          <p:cxnSp>
            <p:nvCxnSpPr>
              <p:cNvPr id="21" name="Gerade Verbindung 20"/>
              <p:cNvCxnSpPr/>
              <p:nvPr/>
            </p:nvCxnSpPr>
            <p:spPr>
              <a:xfrm>
                <a:off x="428626" y="3200400"/>
                <a:ext cx="1800000" cy="0"/>
              </a:xfrm>
              <a:prstGeom prst="line">
                <a:avLst/>
              </a:prstGeom>
              <a:noFill/>
              <a:ln w="9525" cap="flat" cmpd="sng" algn="ctr">
                <a:solidFill>
                  <a:sysClr val="windowText" lastClr="000000">
                    <a:lumMod val="65000"/>
                    <a:lumOff val="35000"/>
                  </a:sysClr>
                </a:solidFill>
                <a:prstDash val="sysDot"/>
              </a:ln>
              <a:effectLst/>
            </p:spPr>
          </p:cxnSp>
          <p:sp>
            <p:nvSpPr>
              <p:cNvPr id="23" name="Textfeld 13"/>
              <p:cNvSpPr txBox="1"/>
              <p:nvPr/>
            </p:nvSpPr>
            <p:spPr>
              <a:xfrm>
                <a:off x="371475" y="2990850"/>
                <a:ext cx="1047750" cy="42862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2.461 (33 %)</a:t>
                </a:r>
                <a:b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EU</a:t>
                </a:r>
              </a:p>
            </p:txBody>
          </p:sp>
        </p:grpSp>
        <p:grpSp>
          <p:nvGrpSpPr>
            <p:cNvPr id="12" name="Gruppieren 11"/>
            <p:cNvGrpSpPr/>
            <p:nvPr/>
          </p:nvGrpSpPr>
          <p:grpSpPr>
            <a:xfrm>
              <a:off x="0" y="1095375"/>
              <a:ext cx="1857151" cy="428625"/>
              <a:chOff x="0" y="1095375"/>
              <a:chExt cx="1857151" cy="428625"/>
            </a:xfrm>
          </p:grpSpPr>
          <p:cxnSp>
            <p:nvCxnSpPr>
              <p:cNvPr id="19" name="Gerade Verbindung 18"/>
              <p:cNvCxnSpPr/>
              <p:nvPr/>
            </p:nvCxnSpPr>
            <p:spPr>
              <a:xfrm>
                <a:off x="57151" y="1304925"/>
                <a:ext cx="1800000" cy="0"/>
              </a:xfrm>
              <a:prstGeom prst="line">
                <a:avLst/>
              </a:prstGeom>
              <a:noFill/>
              <a:ln w="9525" cap="flat" cmpd="sng" algn="ctr">
                <a:solidFill>
                  <a:sysClr val="windowText" lastClr="000000">
                    <a:lumMod val="65000"/>
                    <a:lumOff val="35000"/>
                  </a:sysClr>
                </a:solidFill>
                <a:prstDash val="sysDot"/>
              </a:ln>
              <a:effectLst/>
            </p:spPr>
          </p:cxnSp>
          <p:sp>
            <p:nvSpPr>
              <p:cNvPr id="20" name="Textfeld 15"/>
              <p:cNvSpPr txBox="1"/>
              <p:nvPr/>
            </p:nvSpPr>
            <p:spPr>
              <a:xfrm>
                <a:off x="0" y="1095375"/>
                <a:ext cx="1257300" cy="42862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738 (10 %)</a:t>
                </a:r>
                <a:b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übriges Europa</a:t>
                </a:r>
              </a:p>
            </p:txBody>
          </p:sp>
        </p:grpSp>
        <p:grpSp>
          <p:nvGrpSpPr>
            <p:cNvPr id="13" name="Gruppieren 12"/>
            <p:cNvGrpSpPr/>
            <p:nvPr/>
          </p:nvGrpSpPr>
          <p:grpSpPr>
            <a:xfrm>
              <a:off x="523875" y="361950"/>
              <a:ext cx="1857151" cy="428625"/>
              <a:chOff x="523875" y="361950"/>
              <a:chExt cx="1857151" cy="428625"/>
            </a:xfrm>
          </p:grpSpPr>
          <p:cxnSp>
            <p:nvCxnSpPr>
              <p:cNvPr id="17" name="Gerade Verbindung 16"/>
              <p:cNvCxnSpPr/>
              <p:nvPr/>
            </p:nvCxnSpPr>
            <p:spPr>
              <a:xfrm>
                <a:off x="581026" y="571500"/>
                <a:ext cx="1800000" cy="0"/>
              </a:xfrm>
              <a:prstGeom prst="line">
                <a:avLst/>
              </a:prstGeom>
              <a:noFill/>
              <a:ln w="9525" cap="flat" cmpd="sng" algn="ctr">
                <a:solidFill>
                  <a:sysClr val="windowText" lastClr="000000">
                    <a:lumMod val="65000"/>
                    <a:lumOff val="35000"/>
                  </a:sysClr>
                </a:solidFill>
                <a:prstDash val="sysDot"/>
              </a:ln>
              <a:effectLst/>
            </p:spPr>
          </p:cxnSp>
          <p:sp>
            <p:nvSpPr>
              <p:cNvPr id="18" name="Textfeld 17"/>
              <p:cNvSpPr txBox="1"/>
              <p:nvPr/>
            </p:nvSpPr>
            <p:spPr>
              <a:xfrm>
                <a:off x="523875" y="361950"/>
                <a:ext cx="1181100" cy="42862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526 (7 %)</a:t>
                </a:r>
                <a:br>
                  <a:rPr kumimoji="0" lang="de-DE" sz="1100" b="1"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Amerika</a:t>
                </a:r>
              </a:p>
            </p:txBody>
          </p:sp>
        </p:grpSp>
        <p:grpSp>
          <p:nvGrpSpPr>
            <p:cNvPr id="14" name="Gruppieren 13"/>
            <p:cNvGrpSpPr/>
            <p:nvPr/>
          </p:nvGrpSpPr>
          <p:grpSpPr>
            <a:xfrm>
              <a:off x="1695450" y="45363"/>
              <a:ext cx="1317151" cy="428625"/>
              <a:chOff x="1695450" y="45363"/>
              <a:chExt cx="1317151" cy="428625"/>
            </a:xfrm>
          </p:grpSpPr>
          <p:cxnSp>
            <p:nvCxnSpPr>
              <p:cNvPr id="15" name="Gerade Verbindung 14"/>
              <p:cNvCxnSpPr/>
              <p:nvPr/>
            </p:nvCxnSpPr>
            <p:spPr>
              <a:xfrm>
                <a:off x="1752601" y="258017"/>
                <a:ext cx="1260000" cy="0"/>
              </a:xfrm>
              <a:prstGeom prst="line">
                <a:avLst/>
              </a:prstGeom>
              <a:noFill/>
              <a:ln w="9525" cap="flat" cmpd="sng" algn="ctr">
                <a:solidFill>
                  <a:sysClr val="windowText" lastClr="000000">
                    <a:lumMod val="65000"/>
                    <a:lumOff val="35000"/>
                  </a:sysClr>
                </a:solidFill>
                <a:prstDash val="sysDot"/>
              </a:ln>
              <a:effectLst/>
            </p:spPr>
          </p:cxnSp>
          <p:sp>
            <p:nvSpPr>
              <p:cNvPr id="16" name="Textfeld 19"/>
              <p:cNvSpPr txBox="1"/>
              <p:nvPr/>
            </p:nvSpPr>
            <p:spPr>
              <a:xfrm>
                <a:off x="1695450" y="45363"/>
                <a:ext cx="809624" cy="42862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426 (6 %)</a:t>
                </a:r>
                <a:b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Afrika</a:t>
                </a:r>
              </a:p>
            </p:txBody>
          </p:sp>
        </p:grpSp>
      </p:grpSp>
      <p:sp>
        <p:nvSpPr>
          <p:cNvPr id="26" name="Textfeld 1"/>
          <p:cNvSpPr txBox="1"/>
          <p:nvPr/>
        </p:nvSpPr>
        <p:spPr>
          <a:xfrm>
            <a:off x="2136462" y="950662"/>
            <a:ext cx="4505325" cy="723900"/>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dirty="0">
                <a:ln>
                  <a:noFill/>
                </a:ln>
                <a:solidFill>
                  <a:srgbClr val="00549F"/>
                </a:solidFill>
                <a:effectLst/>
                <a:uLnTx/>
                <a:uFillTx/>
                <a:latin typeface="Arial" panose="020B0604020202020204" pitchFamily="34" charset="0"/>
                <a:ea typeface="+mn-ea"/>
                <a:cs typeface="Arial" panose="020B0604020202020204" pitchFamily="34" charset="0"/>
              </a:rPr>
              <a:t>International*, gegliedert nach Europäischer Union, übriges Europa, Asien und Australien, Afrika und Amerika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100" b="1" i="0" u="none" strike="noStrike" kern="0" cap="none" spc="0" normalizeH="0" baseline="0" noProof="0" dirty="0">
              <a:ln>
                <a:noFill/>
              </a:ln>
              <a:solidFill>
                <a:srgbClr val="00549F"/>
              </a:solidFill>
              <a:effectLst/>
              <a:uLnTx/>
              <a:uFillTx/>
              <a:latin typeface="Arial" panose="020B0604020202020204" pitchFamily="34" charset="0"/>
              <a:ea typeface="+mn-ea"/>
              <a:cs typeface="Arial" panose="020B0604020202020204" pitchFamily="34" charset="0"/>
            </a:endParaRPr>
          </a:p>
        </p:txBody>
      </p:sp>
      <p:sp>
        <p:nvSpPr>
          <p:cNvPr id="28" name="Textfeld 31"/>
          <p:cNvSpPr txBox="1"/>
          <p:nvPr/>
        </p:nvSpPr>
        <p:spPr>
          <a:xfrm>
            <a:off x="5776393" y="4961838"/>
            <a:ext cx="2857520" cy="519390"/>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de-DE" sz="1100" b="0" i="0" u="none" strike="noStrike" kern="0" cap="none" spc="0" normalizeH="0" baseline="0" noProof="0" dirty="0">
                <a:ln>
                  <a:noFill/>
                </a:ln>
                <a:solidFill>
                  <a:srgbClr val="646567"/>
                </a:solidFill>
                <a:effectLst/>
                <a:uLnTx/>
                <a:uFillTx/>
                <a:ea typeface="+mn-ea"/>
                <a:cs typeface="+mn-cs"/>
              </a:rPr>
              <a:t>*Hier Hochschulzugangsberechtigung,</a:t>
            </a:r>
            <a:br>
              <a:rPr kumimoji="0" lang="de-DE" sz="1100" b="0" i="0" u="none" strike="noStrike" kern="0" cap="none" spc="0" normalizeH="0" baseline="0" noProof="0" dirty="0">
                <a:ln>
                  <a:noFill/>
                </a:ln>
                <a:solidFill>
                  <a:srgbClr val="646567"/>
                </a:solidFill>
                <a:effectLst/>
                <a:uLnTx/>
                <a:uFillTx/>
                <a:ea typeface="+mn-ea"/>
                <a:cs typeface="+mn-cs"/>
              </a:rPr>
            </a:br>
            <a:r>
              <a:rPr kumimoji="0" lang="de-DE" sz="1100" b="0" i="0" u="none" strike="noStrike" kern="0" cap="none" spc="0" normalizeH="0" baseline="0" noProof="0" dirty="0">
                <a:ln>
                  <a:noFill/>
                </a:ln>
                <a:solidFill>
                  <a:srgbClr val="646567"/>
                </a:solidFill>
                <a:effectLst/>
                <a:uLnTx/>
                <a:uFillTx/>
                <a:ea typeface="+mn-ea"/>
                <a:cs typeface="+mn-cs"/>
              </a:rPr>
              <a:t> nicht Nationalität</a:t>
            </a:r>
            <a:endParaRPr kumimoji="0" lang="en-US" sz="1100" b="0" i="0" u="none" strike="noStrike" kern="0" cap="none" spc="0" normalizeH="0" baseline="0" noProof="0" dirty="0">
              <a:ln>
                <a:noFill/>
              </a:ln>
              <a:solidFill>
                <a:srgbClr val="646567"/>
              </a:solidFill>
              <a:effectLst/>
              <a:uLnTx/>
              <a:uFillTx/>
              <a:ea typeface="+mn-ea"/>
              <a:cs typeface="+mn-cs"/>
            </a:endParaRPr>
          </a:p>
        </p:txBody>
      </p:sp>
    </p:spTree>
    <p:extLst>
      <p:ext uri="{BB962C8B-B14F-4D97-AF65-F5344CB8AC3E}">
        <p14:creationId xmlns:p14="http://schemas.microsoft.com/office/powerpoint/2010/main" val="32606790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6"/>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Entwicklung der Anzahl der </a:t>
            </a:r>
            <a:r>
              <a:rPr lang="de-DE" dirty="0" smtClean="0"/>
              <a:t>Studierenden</a:t>
            </a:r>
            <a:endParaRPr lang="de-DE" altLang="de-DE" dirty="0" smtClean="0"/>
          </a:p>
        </p:txBody>
      </p:sp>
      <p:sp>
        <p:nvSpPr>
          <p:cNvPr id="23556" name="Fußzeilenplatzhalter 2"/>
          <p:cNvSpPr>
            <a:spLocks noGrp="1"/>
          </p:cNvSpPr>
          <p:nvPr>
            <p:ph type="ftr" sz="quarter" idx="3"/>
          </p:nvPr>
        </p:nvSpPr>
        <p:spPr bwMode="auto">
          <a:xfrm>
            <a:off x="288000"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16 von 63</a:t>
            </a:r>
            <a:endParaRPr lang="de-DE" altLang="de-DE" dirty="0" smtClean="0"/>
          </a:p>
        </p:txBody>
      </p:sp>
      <p:sp>
        <p:nvSpPr>
          <p:cNvPr id="8" name="Textfeld 7"/>
          <p:cNvSpPr txBox="1"/>
          <p:nvPr/>
        </p:nvSpPr>
        <p:spPr>
          <a:xfrm>
            <a:off x="6192180" y="1534547"/>
            <a:ext cx="2448521" cy="1223962"/>
          </a:xfrm>
          <a:prstGeom prst="rect">
            <a:avLst/>
          </a:prstGeom>
          <a:solidFill>
            <a:schemeClr val="bg1"/>
          </a:solidFill>
        </p:spPr>
        <p:txBody>
          <a:bodyPr wrap="square" rtlCol="0">
            <a:noAutofit/>
          </a:bodyPr>
          <a:lstStyle/>
          <a:p>
            <a:pPr fontAlgn="base">
              <a:spcBef>
                <a:spcPct val="0"/>
              </a:spcBef>
              <a:spcAft>
                <a:spcPct val="0"/>
              </a:spcAft>
            </a:pPr>
            <a:endParaRPr lang="de-DE" dirty="0" smtClean="0">
              <a:solidFill>
                <a:srgbClr val="FFFFFF"/>
              </a:solidFill>
            </a:endParaRPr>
          </a:p>
        </p:txBody>
      </p:sp>
      <p:sp>
        <p:nvSpPr>
          <p:cNvPr id="2" name="Textfeld 1"/>
          <p:cNvSpPr txBox="1"/>
          <p:nvPr/>
        </p:nvSpPr>
        <p:spPr>
          <a:xfrm>
            <a:off x="160695" y="2303351"/>
            <a:ext cx="369332" cy="1246468"/>
          </a:xfrm>
          <a:prstGeom prst="rect">
            <a:avLst/>
          </a:prstGeom>
          <a:noFill/>
        </p:spPr>
        <p:txBody>
          <a:bodyPr vert="vert270" wrap="square" rtlCol="0">
            <a:spAutoFit/>
          </a:bodyPr>
          <a:lstStyle/>
          <a:p>
            <a:r>
              <a:rPr lang="de-DE" sz="1200" b="1" dirty="0" smtClean="0">
                <a:solidFill>
                  <a:schemeClr val="tx1">
                    <a:lumMod val="65000"/>
                    <a:lumOff val="35000"/>
                  </a:schemeClr>
                </a:solidFill>
              </a:rPr>
              <a:t>Studierende</a:t>
            </a:r>
            <a:endParaRPr lang="de-DE" sz="1200" b="1" dirty="0">
              <a:solidFill>
                <a:schemeClr val="tx1">
                  <a:lumMod val="65000"/>
                  <a:lumOff val="35000"/>
                </a:schemeClr>
              </a:solidFill>
            </a:endParaRPr>
          </a:p>
        </p:txBody>
      </p:sp>
      <p:graphicFrame>
        <p:nvGraphicFramePr>
          <p:cNvPr id="9" name="Diagramm 8"/>
          <p:cNvGraphicFramePr>
            <a:graphicFrameLocks/>
          </p:cNvGraphicFramePr>
          <p:nvPr>
            <p:extLst>
              <p:ext uri="{D42A27DB-BD31-4B8C-83A1-F6EECF244321}">
                <p14:modId xmlns:p14="http://schemas.microsoft.com/office/powerpoint/2010/main" val="2368298630"/>
              </p:ext>
            </p:extLst>
          </p:nvPr>
        </p:nvGraphicFramePr>
        <p:xfrm>
          <a:off x="461962" y="997743"/>
          <a:ext cx="8352000" cy="4862514"/>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feld 9"/>
          <p:cNvSpPr txBox="1"/>
          <p:nvPr/>
        </p:nvSpPr>
        <p:spPr>
          <a:xfrm rot="5400000">
            <a:off x="3570408" y="5237023"/>
            <a:ext cx="369332" cy="1246468"/>
          </a:xfrm>
          <a:prstGeom prst="rect">
            <a:avLst/>
          </a:prstGeom>
          <a:noFill/>
        </p:spPr>
        <p:txBody>
          <a:bodyPr vert="vert270" wrap="square" rtlCol="0">
            <a:spAutoFit/>
          </a:bodyPr>
          <a:lstStyle/>
          <a:p>
            <a:r>
              <a:rPr lang="de-DE" sz="1200" b="1" dirty="0" smtClean="0">
                <a:solidFill>
                  <a:schemeClr val="tx1">
                    <a:lumMod val="65000"/>
                    <a:lumOff val="35000"/>
                  </a:schemeClr>
                </a:solidFill>
              </a:rPr>
              <a:t>Wintersemester</a:t>
            </a:r>
            <a:endParaRPr lang="de-DE" sz="1200" b="1" dirty="0">
              <a:solidFill>
                <a:schemeClr val="tx1">
                  <a:lumMod val="65000"/>
                  <a:lumOff val="35000"/>
                </a:schemeClr>
              </a:solidFill>
            </a:endParaRPr>
          </a:p>
        </p:txBody>
      </p:sp>
    </p:spTree>
    <p:extLst>
      <p:ext uri="{BB962C8B-B14F-4D97-AF65-F5344CB8AC3E}">
        <p14:creationId xmlns:p14="http://schemas.microsoft.com/office/powerpoint/2010/main" val="1514290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Entwicklung von Absolventen/innen nach </a:t>
            </a:r>
            <a:r>
              <a:rPr lang="de-DE" dirty="0" smtClean="0"/>
              <a:t>Abschlüssen</a:t>
            </a:r>
            <a:endParaRPr lang="de-DE" altLang="de-DE" dirty="0" smtClean="0"/>
          </a:p>
        </p:txBody>
      </p:sp>
      <p:sp>
        <p:nvSpPr>
          <p:cNvPr id="18436" name="Fußzeilenplatzhalter 4"/>
          <p:cNvSpPr>
            <a:spLocks noGrp="1"/>
          </p:cNvSpPr>
          <p:nvPr>
            <p:ph type="ftr" sz="quarter" idx="3"/>
          </p:nvPr>
        </p:nvSpPr>
        <p:spPr bwMode="auto">
          <a:xfrm>
            <a:off x="286854"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17 von 63</a:t>
            </a:r>
            <a:endParaRPr lang="de-DE" altLang="de-DE" dirty="0" smtClean="0"/>
          </a:p>
        </p:txBody>
      </p:sp>
      <p:graphicFrame>
        <p:nvGraphicFramePr>
          <p:cNvPr id="7" name="Diagramm 6"/>
          <p:cNvGraphicFramePr>
            <a:graphicFrameLocks/>
          </p:cNvGraphicFramePr>
          <p:nvPr>
            <p:extLst>
              <p:ext uri="{D42A27DB-BD31-4B8C-83A1-F6EECF244321}">
                <p14:modId xmlns:p14="http://schemas.microsoft.com/office/powerpoint/2010/main" val="3475244054"/>
              </p:ext>
            </p:extLst>
          </p:nvPr>
        </p:nvGraphicFramePr>
        <p:xfrm>
          <a:off x="223425" y="1061400"/>
          <a:ext cx="8640000" cy="5040000"/>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uppieren 5"/>
          <p:cNvGrpSpPr/>
          <p:nvPr/>
        </p:nvGrpSpPr>
        <p:grpSpPr>
          <a:xfrm>
            <a:off x="1367644" y="980728"/>
            <a:ext cx="7128792" cy="246221"/>
            <a:chOff x="1367644" y="980728"/>
            <a:chExt cx="7128792" cy="246221"/>
          </a:xfrm>
        </p:grpSpPr>
        <p:grpSp>
          <p:nvGrpSpPr>
            <p:cNvPr id="8" name="Gruppieren 7"/>
            <p:cNvGrpSpPr/>
            <p:nvPr/>
          </p:nvGrpSpPr>
          <p:grpSpPr>
            <a:xfrm>
              <a:off x="1367644" y="980728"/>
              <a:ext cx="7128792" cy="246221"/>
              <a:chOff x="1367644" y="980728"/>
              <a:chExt cx="7128792" cy="246221"/>
            </a:xfrm>
          </p:grpSpPr>
          <p:sp>
            <p:nvSpPr>
              <p:cNvPr id="10" name="Rechteck 9"/>
              <p:cNvSpPr/>
              <p:nvPr/>
            </p:nvSpPr>
            <p:spPr>
              <a:xfrm>
                <a:off x="1367644" y="1016732"/>
                <a:ext cx="180000" cy="180000"/>
              </a:xfrm>
              <a:prstGeom prst="rect">
                <a:avLst/>
              </a:prstGeom>
              <a:solidFill>
                <a:srgbClr val="00549F"/>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1" name="Rechteck 10"/>
              <p:cNvSpPr/>
              <p:nvPr/>
            </p:nvSpPr>
            <p:spPr>
              <a:xfrm>
                <a:off x="2987844" y="1016732"/>
                <a:ext cx="180000" cy="180000"/>
              </a:xfrm>
              <a:prstGeom prst="rect">
                <a:avLst/>
              </a:prstGeom>
              <a:solidFill>
                <a:srgbClr val="407FB7"/>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2" name="Rechteck 11"/>
              <p:cNvSpPr/>
              <p:nvPr/>
            </p:nvSpPr>
            <p:spPr>
              <a:xfrm>
                <a:off x="4247964" y="1016732"/>
                <a:ext cx="180000" cy="180000"/>
              </a:xfrm>
              <a:prstGeom prst="rect">
                <a:avLst/>
              </a:prstGeom>
              <a:solidFill>
                <a:srgbClr val="8EBAE5"/>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3" name="Rechteck 12"/>
              <p:cNvSpPr/>
              <p:nvPr/>
            </p:nvSpPr>
            <p:spPr>
              <a:xfrm>
                <a:off x="6120192" y="1016732"/>
                <a:ext cx="180000" cy="180000"/>
              </a:xfrm>
              <a:prstGeom prst="rect">
                <a:avLst/>
              </a:prstGeom>
              <a:solidFill>
                <a:srgbClr val="C7DDF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5" name="Textfeld 14"/>
              <p:cNvSpPr txBox="1"/>
              <p:nvPr/>
            </p:nvSpPr>
            <p:spPr>
              <a:xfrm>
                <a:off x="1547644" y="980728"/>
                <a:ext cx="1296184" cy="246221"/>
              </a:xfrm>
              <a:prstGeom prst="rect">
                <a:avLst/>
              </a:prstGeom>
              <a:noFill/>
            </p:spPr>
            <p:txBody>
              <a:bodyPr wrap="square" rtlCol="0">
                <a:spAutoFit/>
              </a:bodyPr>
              <a:lstStyle/>
              <a:p>
                <a:r>
                  <a:rPr lang="de-DE" sz="1000" dirty="0" smtClean="0">
                    <a:solidFill>
                      <a:schemeClr val="tx1">
                        <a:lumMod val="75000"/>
                        <a:lumOff val="25000"/>
                      </a:schemeClr>
                    </a:solidFill>
                  </a:rPr>
                  <a:t>Staatsexamen</a:t>
                </a:r>
                <a:endParaRPr lang="de-DE" sz="1000" dirty="0">
                  <a:solidFill>
                    <a:schemeClr val="tx1">
                      <a:lumMod val="75000"/>
                      <a:lumOff val="25000"/>
                    </a:schemeClr>
                  </a:solidFill>
                </a:endParaRPr>
              </a:p>
            </p:txBody>
          </p:sp>
          <p:sp>
            <p:nvSpPr>
              <p:cNvPr id="16" name="Textfeld 15"/>
              <p:cNvSpPr txBox="1"/>
              <p:nvPr/>
            </p:nvSpPr>
            <p:spPr>
              <a:xfrm>
                <a:off x="3131780" y="980728"/>
                <a:ext cx="1188192" cy="246221"/>
              </a:xfrm>
              <a:prstGeom prst="rect">
                <a:avLst/>
              </a:prstGeom>
              <a:noFill/>
            </p:spPr>
            <p:txBody>
              <a:bodyPr wrap="square" rtlCol="0">
                <a:spAutoFit/>
              </a:bodyPr>
              <a:lstStyle/>
              <a:p>
                <a:r>
                  <a:rPr lang="de-DE" sz="1000" dirty="0" smtClean="0">
                    <a:solidFill>
                      <a:schemeClr val="tx1">
                        <a:lumMod val="75000"/>
                        <a:lumOff val="25000"/>
                      </a:schemeClr>
                    </a:solidFill>
                  </a:rPr>
                  <a:t>Lehramt</a:t>
                </a:r>
                <a:endParaRPr lang="de-DE" sz="1000" dirty="0">
                  <a:solidFill>
                    <a:schemeClr val="tx1">
                      <a:lumMod val="75000"/>
                      <a:lumOff val="25000"/>
                    </a:schemeClr>
                  </a:solidFill>
                </a:endParaRPr>
              </a:p>
            </p:txBody>
          </p:sp>
          <p:sp>
            <p:nvSpPr>
              <p:cNvPr id="17" name="Textfeld 16"/>
              <p:cNvSpPr txBox="1"/>
              <p:nvPr/>
            </p:nvSpPr>
            <p:spPr>
              <a:xfrm>
                <a:off x="4391980" y="980728"/>
                <a:ext cx="1620180" cy="246221"/>
              </a:xfrm>
              <a:prstGeom prst="rect">
                <a:avLst/>
              </a:prstGeom>
              <a:noFill/>
            </p:spPr>
            <p:txBody>
              <a:bodyPr wrap="square" rtlCol="0">
                <a:spAutoFit/>
              </a:bodyPr>
              <a:lstStyle/>
              <a:p>
                <a:r>
                  <a:rPr lang="de-DE" sz="1000" dirty="0" smtClean="0">
                    <a:solidFill>
                      <a:schemeClr val="tx1">
                        <a:lumMod val="75000"/>
                        <a:lumOff val="25000"/>
                      </a:schemeClr>
                    </a:solidFill>
                  </a:rPr>
                  <a:t>Diplom/Master/Sonstige</a:t>
                </a:r>
                <a:endParaRPr lang="de-DE" sz="1000" dirty="0">
                  <a:solidFill>
                    <a:schemeClr val="tx1">
                      <a:lumMod val="75000"/>
                      <a:lumOff val="25000"/>
                    </a:schemeClr>
                  </a:solidFill>
                </a:endParaRPr>
              </a:p>
            </p:txBody>
          </p:sp>
          <p:sp>
            <p:nvSpPr>
              <p:cNvPr id="18" name="Textfeld 17"/>
              <p:cNvSpPr txBox="1"/>
              <p:nvPr/>
            </p:nvSpPr>
            <p:spPr>
              <a:xfrm>
                <a:off x="6228144" y="980728"/>
                <a:ext cx="1296184" cy="246221"/>
              </a:xfrm>
              <a:prstGeom prst="rect">
                <a:avLst/>
              </a:prstGeom>
              <a:noFill/>
            </p:spPr>
            <p:txBody>
              <a:bodyPr wrap="square" rtlCol="0">
                <a:spAutoFit/>
              </a:bodyPr>
              <a:lstStyle/>
              <a:p>
                <a:r>
                  <a:rPr lang="de-DE" sz="1000" dirty="0" smtClean="0">
                    <a:solidFill>
                      <a:schemeClr val="tx1">
                        <a:lumMod val="75000"/>
                        <a:lumOff val="25000"/>
                      </a:schemeClr>
                    </a:solidFill>
                  </a:rPr>
                  <a:t>Bachelor</a:t>
                </a:r>
                <a:endParaRPr lang="de-DE" sz="1000" dirty="0">
                  <a:solidFill>
                    <a:schemeClr val="tx1">
                      <a:lumMod val="75000"/>
                      <a:lumOff val="25000"/>
                    </a:schemeClr>
                  </a:solidFill>
                </a:endParaRPr>
              </a:p>
            </p:txBody>
          </p:sp>
          <p:sp>
            <p:nvSpPr>
              <p:cNvPr id="19" name="Textfeld 18"/>
              <p:cNvSpPr txBox="1"/>
              <p:nvPr/>
            </p:nvSpPr>
            <p:spPr>
              <a:xfrm>
                <a:off x="7200252" y="980728"/>
                <a:ext cx="1296184" cy="246221"/>
              </a:xfrm>
              <a:prstGeom prst="rect">
                <a:avLst/>
              </a:prstGeom>
              <a:noFill/>
            </p:spPr>
            <p:txBody>
              <a:bodyPr wrap="square" rtlCol="0">
                <a:spAutoFit/>
              </a:bodyPr>
              <a:lstStyle/>
              <a:p>
                <a:r>
                  <a:rPr lang="de-DE" sz="1000" dirty="0" smtClean="0">
                    <a:solidFill>
                      <a:schemeClr val="tx1">
                        <a:lumMod val="75000"/>
                        <a:lumOff val="25000"/>
                      </a:schemeClr>
                    </a:solidFill>
                  </a:rPr>
                  <a:t>Master</a:t>
                </a:r>
                <a:endParaRPr lang="de-DE" sz="1000" dirty="0">
                  <a:solidFill>
                    <a:schemeClr val="tx1">
                      <a:lumMod val="75000"/>
                      <a:lumOff val="25000"/>
                    </a:schemeClr>
                  </a:solidFill>
                </a:endParaRPr>
              </a:p>
            </p:txBody>
          </p:sp>
        </p:grpSp>
        <p:sp>
          <p:nvSpPr>
            <p:cNvPr id="9" name="Rechteck 8"/>
            <p:cNvSpPr/>
            <p:nvPr/>
          </p:nvSpPr>
          <p:spPr>
            <a:xfrm>
              <a:off x="7092300" y="1016732"/>
              <a:ext cx="180000" cy="180000"/>
            </a:xfrm>
            <a:prstGeom prst="rect">
              <a:avLst/>
            </a:prstGeom>
            <a:solidFill>
              <a:schemeClr val="bg2">
                <a:lumMod val="20000"/>
                <a:lumOff val="8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grpSp>
      <p:sp>
        <p:nvSpPr>
          <p:cNvPr id="20" name="Textfeld 19"/>
          <p:cNvSpPr txBox="1"/>
          <p:nvPr/>
        </p:nvSpPr>
        <p:spPr>
          <a:xfrm>
            <a:off x="160695" y="2303351"/>
            <a:ext cx="369332" cy="1246468"/>
          </a:xfrm>
          <a:prstGeom prst="rect">
            <a:avLst/>
          </a:prstGeom>
          <a:noFill/>
        </p:spPr>
        <p:txBody>
          <a:bodyPr vert="vert270" wrap="square" rtlCol="0">
            <a:spAutoFit/>
          </a:bodyPr>
          <a:lstStyle/>
          <a:p>
            <a:r>
              <a:rPr lang="de-DE" sz="1200" b="1" dirty="0" smtClean="0">
                <a:solidFill>
                  <a:schemeClr val="tx1">
                    <a:lumMod val="65000"/>
                    <a:lumOff val="35000"/>
                  </a:schemeClr>
                </a:solidFill>
              </a:rPr>
              <a:t>Absolventen</a:t>
            </a:r>
            <a:endParaRPr lang="de-DE" sz="1200" b="1" dirty="0">
              <a:solidFill>
                <a:schemeClr val="tx1">
                  <a:lumMod val="65000"/>
                  <a:lumOff val="35000"/>
                </a:schemeClr>
              </a:solidFill>
            </a:endParaRPr>
          </a:p>
        </p:txBody>
      </p:sp>
    </p:spTree>
    <p:extLst>
      <p:ext uri="{BB962C8B-B14F-4D97-AF65-F5344CB8AC3E}">
        <p14:creationId xmlns:p14="http://schemas.microsoft.com/office/powerpoint/2010/main" val="4147552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Absolventen/innen nach </a:t>
            </a:r>
            <a:r>
              <a:rPr lang="de-DE" dirty="0" smtClean="0"/>
              <a:t>Wissenschaftsbereichen </a:t>
            </a:r>
            <a:r>
              <a:rPr lang="de-DE" dirty="0"/>
              <a:t>im Studienjahr </a:t>
            </a:r>
            <a:r>
              <a:rPr lang="de-DE" dirty="0" smtClean="0"/>
              <a:t>2016</a:t>
            </a:r>
            <a:endParaRPr lang="de-DE" altLang="de-DE" dirty="0" smtClean="0"/>
          </a:p>
        </p:txBody>
      </p:sp>
      <p:sp>
        <p:nvSpPr>
          <p:cNvPr id="18436" name="Fußzeilenplatzhalter 4"/>
          <p:cNvSpPr>
            <a:spLocks noGrp="1"/>
          </p:cNvSpPr>
          <p:nvPr>
            <p:ph type="ftr" sz="quarter" idx="3"/>
          </p:nvPr>
        </p:nvSpPr>
        <p:spPr bwMode="auto">
          <a:xfrm>
            <a:off x="288000" y="6228000"/>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18 von 63</a:t>
            </a:r>
            <a:endParaRPr lang="de-DE" altLang="de-DE" dirty="0" smtClean="0"/>
          </a:p>
        </p:txBody>
      </p:sp>
      <p:grpSp>
        <p:nvGrpSpPr>
          <p:cNvPr id="15" name="Gruppieren 14"/>
          <p:cNvGrpSpPr/>
          <p:nvPr/>
        </p:nvGrpSpPr>
        <p:grpSpPr>
          <a:xfrm>
            <a:off x="359532" y="1515618"/>
            <a:ext cx="8366126" cy="3893602"/>
            <a:chOff x="0" y="23812"/>
            <a:chExt cx="8162925" cy="3780000"/>
          </a:xfrm>
        </p:grpSpPr>
        <p:graphicFrame>
          <p:nvGraphicFramePr>
            <p:cNvPr id="16" name="Diagramm 15"/>
            <p:cNvGraphicFramePr/>
            <p:nvPr>
              <p:extLst>
                <p:ext uri="{D42A27DB-BD31-4B8C-83A1-F6EECF244321}">
                  <p14:modId xmlns:p14="http://schemas.microsoft.com/office/powerpoint/2010/main" val="615160691"/>
                </p:ext>
              </p:extLst>
            </p:nvPr>
          </p:nvGraphicFramePr>
          <p:xfrm>
            <a:off x="1819275" y="23812"/>
            <a:ext cx="4572000" cy="3780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uppieren 16"/>
            <p:cNvGrpSpPr/>
            <p:nvPr/>
          </p:nvGrpSpPr>
          <p:grpSpPr>
            <a:xfrm>
              <a:off x="1352550" y="89640"/>
              <a:ext cx="2217150" cy="533400"/>
              <a:chOff x="1352550" y="89640"/>
              <a:chExt cx="2217150" cy="533400"/>
            </a:xfrm>
          </p:grpSpPr>
          <p:cxnSp>
            <p:nvCxnSpPr>
              <p:cNvPr id="39" name="Gerade Verbindung 38"/>
              <p:cNvCxnSpPr/>
              <p:nvPr/>
            </p:nvCxnSpPr>
            <p:spPr bwMode="auto">
              <a:xfrm>
                <a:off x="1409700" y="273506"/>
                <a:ext cx="2160000" cy="0"/>
              </a:xfrm>
              <a:prstGeom prst="line">
                <a:avLst/>
              </a:prstGeom>
              <a:solidFill>
                <a:srgbClr val="FFFFFF"/>
              </a:solidFill>
              <a:ln w="9525" cap="flat" cmpd="sng" algn="ctr">
                <a:solidFill>
                  <a:sysClr val="windowText" lastClr="000000">
                    <a:lumMod val="75000"/>
                    <a:lumOff val="25000"/>
                  </a:sysClr>
                </a:solidFill>
                <a:prstDash val="sysDot"/>
                <a:round/>
                <a:headEnd type="none" w="med" len="med"/>
                <a:tailEnd type="none" w="med" len="med"/>
              </a:ln>
              <a:effectLst/>
            </p:spPr>
          </p:cxnSp>
          <p:sp>
            <p:nvSpPr>
              <p:cNvPr id="40" name="Textfeld 39"/>
              <p:cNvSpPr txBox="1"/>
              <p:nvPr/>
            </p:nvSpPr>
            <p:spPr>
              <a:xfrm>
                <a:off x="1352550" y="89640"/>
                <a:ext cx="1847850" cy="533400"/>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de-DE" b="1" kern="0" dirty="0" smtClean="0">
                    <a:solidFill>
                      <a:sysClr val="windowText" lastClr="000000">
                        <a:lumMod val="65000"/>
                        <a:lumOff val="35000"/>
                      </a:sysClr>
                    </a:solidFill>
                    <a:latin typeface="Arial" panose="020B0604020202020204" pitchFamily="34" charset="0"/>
                    <a:cs typeface="Arial" panose="020B0604020202020204" pitchFamily="34" charset="0"/>
                  </a:rPr>
                  <a:t>330</a:t>
                </a:r>
                <a:r>
                  <a:rPr kumimoji="0" lang="de-DE" sz="1100" b="1" i="0" u="none" strike="noStrike" kern="0" cap="none" spc="0" normalizeH="0" baseline="0" noProof="0" dirty="0" smtClean="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 (5 </a:t>
                </a: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t>
                </a:r>
                <a: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
                </a:r>
                <a:b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Medizin</a:t>
                </a:r>
              </a:p>
            </p:txBody>
          </p:sp>
        </p:grpSp>
        <p:sp>
          <p:nvSpPr>
            <p:cNvPr id="18" name="Textfeld 16"/>
            <p:cNvSpPr txBox="1"/>
            <p:nvPr/>
          </p:nvSpPr>
          <p:spPr>
            <a:xfrm>
              <a:off x="3219450" y="1571625"/>
              <a:ext cx="1770638" cy="925130"/>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Absolventen nach Wissenschafts-bereichen</a:t>
              </a:r>
              <a:b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lang="de-DE" sz="2000" b="1" kern="0" dirty="0" smtClean="0">
                  <a:solidFill>
                    <a:sysClr val="windowText" lastClr="000000">
                      <a:lumMod val="65000"/>
                      <a:lumOff val="35000"/>
                    </a:sysClr>
                  </a:solidFill>
                  <a:latin typeface="Arial" panose="020B0604020202020204" pitchFamily="34" charset="0"/>
                  <a:cs typeface="Arial" panose="020B0604020202020204" pitchFamily="34" charset="0"/>
                </a:rPr>
                <a:t>7.184</a:t>
              </a:r>
              <a:endPar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endParaRPr>
            </a:p>
          </p:txBody>
        </p:sp>
        <p:grpSp>
          <p:nvGrpSpPr>
            <p:cNvPr id="30" name="Gruppieren 29"/>
            <p:cNvGrpSpPr/>
            <p:nvPr/>
          </p:nvGrpSpPr>
          <p:grpSpPr>
            <a:xfrm>
              <a:off x="5756672" y="1057275"/>
              <a:ext cx="2406253" cy="533400"/>
              <a:chOff x="5756672" y="1057275"/>
              <a:chExt cx="2406253" cy="533400"/>
            </a:xfrm>
          </p:grpSpPr>
          <p:cxnSp>
            <p:nvCxnSpPr>
              <p:cNvPr id="37" name="Gerade Verbindung 36"/>
              <p:cNvCxnSpPr/>
              <p:nvPr/>
            </p:nvCxnSpPr>
            <p:spPr bwMode="auto">
              <a:xfrm>
                <a:off x="5756672" y="1253214"/>
                <a:ext cx="2340000" cy="0"/>
              </a:xfrm>
              <a:prstGeom prst="line">
                <a:avLst/>
              </a:prstGeom>
              <a:solidFill>
                <a:srgbClr val="FFFFFF"/>
              </a:solidFill>
              <a:ln w="9525" cap="flat" cmpd="sng" algn="ctr">
                <a:solidFill>
                  <a:sysClr val="windowText" lastClr="000000">
                    <a:lumMod val="75000"/>
                    <a:lumOff val="25000"/>
                  </a:sysClr>
                </a:solidFill>
                <a:prstDash val="sysDot"/>
                <a:round/>
                <a:headEnd type="none" w="med" len="med"/>
                <a:tailEnd type="none" w="med" len="med"/>
              </a:ln>
              <a:effectLst/>
            </p:spPr>
          </p:cxnSp>
          <p:sp>
            <p:nvSpPr>
              <p:cNvPr id="38" name="Textfeld 22"/>
              <p:cNvSpPr txBox="1"/>
              <p:nvPr/>
            </p:nvSpPr>
            <p:spPr>
              <a:xfrm>
                <a:off x="6315075" y="1057275"/>
                <a:ext cx="1847850" cy="533400"/>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dirty="0" smtClean="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4.252 </a:t>
                </a: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t>
                </a:r>
                <a:r>
                  <a:rPr kumimoji="0" lang="de-DE" sz="1100" b="1" i="0" u="none" strike="noStrike" kern="0" cap="none" spc="0" normalizeH="0" baseline="0" noProof="0" dirty="0" smtClean="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59 </a:t>
                </a: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t>
                </a:r>
                <a: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
                </a:r>
                <a:b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dirty="0" smtClean="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Ingenieurwissenschaften</a:t>
                </a:r>
                <a:endPar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endParaRPr>
              </a:p>
            </p:txBody>
          </p:sp>
        </p:grpSp>
        <p:grpSp>
          <p:nvGrpSpPr>
            <p:cNvPr id="31" name="Gruppieren 30"/>
            <p:cNvGrpSpPr/>
            <p:nvPr/>
          </p:nvGrpSpPr>
          <p:grpSpPr>
            <a:xfrm>
              <a:off x="0" y="2247900"/>
              <a:ext cx="2397150" cy="647700"/>
              <a:chOff x="0" y="2247900"/>
              <a:chExt cx="2397150" cy="647700"/>
            </a:xfrm>
          </p:grpSpPr>
          <p:cxnSp>
            <p:nvCxnSpPr>
              <p:cNvPr id="35" name="Gerade Verbindung 34"/>
              <p:cNvCxnSpPr/>
              <p:nvPr/>
            </p:nvCxnSpPr>
            <p:spPr bwMode="auto">
              <a:xfrm>
                <a:off x="57150" y="2457450"/>
                <a:ext cx="2340000" cy="0"/>
              </a:xfrm>
              <a:prstGeom prst="line">
                <a:avLst/>
              </a:prstGeom>
              <a:solidFill>
                <a:srgbClr val="FFFFFF"/>
              </a:solidFill>
              <a:ln w="9525" cap="flat" cmpd="sng" algn="ctr">
                <a:solidFill>
                  <a:sysClr val="windowText" lastClr="000000">
                    <a:lumMod val="75000"/>
                    <a:lumOff val="25000"/>
                  </a:sysClr>
                </a:solidFill>
                <a:prstDash val="sysDot"/>
                <a:round/>
                <a:headEnd type="none" w="med" len="med"/>
                <a:tailEnd type="none" w="med" len="med"/>
              </a:ln>
              <a:effectLst/>
            </p:spPr>
          </p:cxnSp>
          <p:sp>
            <p:nvSpPr>
              <p:cNvPr id="36" name="Textfeld 28"/>
              <p:cNvSpPr txBox="1"/>
              <p:nvPr/>
            </p:nvSpPr>
            <p:spPr>
              <a:xfrm>
                <a:off x="0" y="2247900"/>
                <a:ext cx="1847850" cy="647700"/>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100" b="1" i="0" u="none" strike="noStrike" kern="0" cap="none" spc="0" normalizeH="0" baseline="0" noProof="0" dirty="0" smtClean="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1.640 </a:t>
                </a: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t>
                </a:r>
                <a:r>
                  <a:rPr kumimoji="0" lang="de-DE" sz="1100" b="1" i="0" u="none" strike="noStrike" kern="0" cap="none" spc="0" normalizeH="0" baseline="0" noProof="0" dirty="0" smtClean="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23 </a:t>
                </a: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t>
                </a:r>
                <a: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
                </a:r>
                <a:b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Mathematik, Informatik und Naturwissenschaften</a:t>
                </a:r>
              </a:p>
            </p:txBody>
          </p:sp>
        </p:grpSp>
        <p:grpSp>
          <p:nvGrpSpPr>
            <p:cNvPr id="32" name="Gruppieren 31"/>
            <p:cNvGrpSpPr/>
            <p:nvPr/>
          </p:nvGrpSpPr>
          <p:grpSpPr>
            <a:xfrm>
              <a:off x="342900" y="523875"/>
              <a:ext cx="2406675" cy="666750"/>
              <a:chOff x="342900" y="523875"/>
              <a:chExt cx="2406675" cy="666750"/>
            </a:xfrm>
          </p:grpSpPr>
          <p:cxnSp>
            <p:nvCxnSpPr>
              <p:cNvPr id="33" name="Gerade Verbindung 32"/>
              <p:cNvCxnSpPr/>
              <p:nvPr/>
            </p:nvCxnSpPr>
            <p:spPr bwMode="auto">
              <a:xfrm>
                <a:off x="409575" y="733425"/>
                <a:ext cx="2340000" cy="0"/>
              </a:xfrm>
              <a:prstGeom prst="line">
                <a:avLst/>
              </a:prstGeom>
              <a:solidFill>
                <a:srgbClr val="FFFFFF"/>
              </a:solidFill>
              <a:ln w="9525" cap="flat" cmpd="sng" algn="ctr">
                <a:solidFill>
                  <a:sysClr val="windowText" lastClr="000000">
                    <a:lumMod val="75000"/>
                    <a:lumOff val="25000"/>
                  </a:sysClr>
                </a:solidFill>
                <a:prstDash val="sysDot"/>
                <a:round/>
                <a:headEnd type="none" w="med" len="med"/>
                <a:tailEnd type="none" w="med" len="med"/>
              </a:ln>
              <a:effectLst/>
            </p:spPr>
          </p:cxnSp>
          <p:sp>
            <p:nvSpPr>
              <p:cNvPr id="34" name="Textfeld 30"/>
              <p:cNvSpPr txBox="1"/>
              <p:nvPr/>
            </p:nvSpPr>
            <p:spPr>
              <a:xfrm>
                <a:off x="342900" y="523875"/>
                <a:ext cx="1943100" cy="666750"/>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de-DE" b="1" kern="0" dirty="0" smtClean="0">
                    <a:solidFill>
                      <a:sysClr val="windowText" lastClr="000000">
                        <a:lumMod val="65000"/>
                        <a:lumOff val="35000"/>
                      </a:sysClr>
                    </a:solidFill>
                    <a:latin typeface="Arial" panose="020B0604020202020204" pitchFamily="34" charset="0"/>
                    <a:cs typeface="Arial" panose="020B0604020202020204" pitchFamily="34" charset="0"/>
                  </a:rPr>
                  <a:t>962</a:t>
                </a:r>
                <a:r>
                  <a:rPr kumimoji="0" lang="de-DE" sz="1100" b="1" i="0" u="none" strike="noStrike" kern="0" cap="none" spc="0" normalizeH="0" baseline="0" noProof="0" dirty="0" smtClean="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 </a:t>
                </a: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t>
                </a:r>
                <a:r>
                  <a:rPr kumimoji="0" lang="de-DE" sz="1100" b="1" i="0" u="none" strike="noStrike" kern="0" cap="none" spc="0" normalizeH="0" baseline="0" noProof="0" dirty="0" smtClean="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13 </a:t>
                </a:r>
                <a:r>
                  <a:rPr kumimoji="0" lang="de-DE" sz="1100" b="1"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a:t>
                </a:r>
                <a: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
                </a:r>
                <a:b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br>
                <a:r>
                  <a:rPr kumimoji="0" lang="de-DE" sz="1100" b="0" i="0" u="none" strike="noStrike" kern="0" cap="none" spc="0" normalizeH="0" baseline="0" noProof="0" dirty="0">
                    <a:ln>
                      <a:noFill/>
                    </a:ln>
                    <a:solidFill>
                      <a:sysClr val="windowText" lastClr="000000">
                        <a:lumMod val="65000"/>
                        <a:lumOff val="35000"/>
                      </a:sysClr>
                    </a:solidFill>
                    <a:effectLst/>
                    <a:uLnTx/>
                    <a:uFillTx/>
                    <a:latin typeface="Arial" panose="020B0604020202020204" pitchFamily="34" charset="0"/>
                    <a:ea typeface="+mn-ea"/>
                    <a:cs typeface="Arial" panose="020B0604020202020204" pitchFamily="34" charset="0"/>
                  </a:rPr>
                  <a:t>Geistes-, Gesellschafts- und Wirtschaftswissenschaften</a:t>
                </a:r>
              </a:p>
            </p:txBody>
          </p:sp>
        </p:grpSp>
      </p:grpSp>
    </p:spTree>
    <p:extLst>
      <p:ext uri="{BB962C8B-B14F-4D97-AF65-F5344CB8AC3E}">
        <p14:creationId xmlns:p14="http://schemas.microsoft.com/office/powerpoint/2010/main" val="4147552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pPr lvl="0"/>
            <a:r>
              <a:rPr lang="de-DE" dirty="0"/>
              <a:t>Auslastung der Fakultäten und der Hochschule gesamt WS </a:t>
            </a:r>
            <a:r>
              <a:rPr lang="de-DE" dirty="0" smtClean="0"/>
              <a:t>16/17</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19 von 63</a:t>
            </a:r>
            <a:endParaRPr lang="de-DE" altLang="de-DE" dirty="0" smtClean="0"/>
          </a:p>
        </p:txBody>
      </p:sp>
      <p:sp>
        <p:nvSpPr>
          <p:cNvPr id="7" name="Textfeld 6"/>
          <p:cNvSpPr txBox="1"/>
          <p:nvPr/>
        </p:nvSpPr>
        <p:spPr>
          <a:xfrm>
            <a:off x="573445" y="5036001"/>
            <a:ext cx="4176713" cy="1008140"/>
          </a:xfrm>
          <a:prstGeom prst="rect">
            <a:avLst/>
          </a:prstGeom>
          <a:noFill/>
        </p:spPr>
        <p:txBody>
          <a:bodyPr wrap="square" rtlCol="0">
            <a:noAutofit/>
          </a:bodyPr>
          <a:lstStyle/>
          <a:p>
            <a:r>
              <a:rPr lang="de-DE" sz="1100" b="1" dirty="0" smtClean="0">
                <a:solidFill>
                  <a:schemeClr val="tx1">
                    <a:lumMod val="65000"/>
                    <a:lumOff val="35000"/>
                  </a:schemeClr>
                </a:solidFill>
              </a:rPr>
              <a:t>Fak.   1: Fakultät für Mathematik, Informatik und</a:t>
            </a:r>
          </a:p>
          <a:p>
            <a:pPr defTabSz="360000"/>
            <a:r>
              <a:rPr lang="de-DE" sz="1100" b="1" dirty="0" smtClean="0">
                <a:solidFill>
                  <a:schemeClr val="tx1">
                    <a:lumMod val="65000"/>
                    <a:lumOff val="35000"/>
                  </a:schemeClr>
                </a:solidFill>
              </a:rPr>
              <a:t>	     Naturwissenschaften</a:t>
            </a:r>
          </a:p>
          <a:p>
            <a:r>
              <a:rPr lang="de-DE" sz="1100" b="1" dirty="0" smtClean="0">
                <a:solidFill>
                  <a:schemeClr val="tx1">
                    <a:lumMod val="65000"/>
                    <a:lumOff val="35000"/>
                  </a:schemeClr>
                </a:solidFill>
              </a:rPr>
              <a:t>Fak.   2: Fakultät für Architektur</a:t>
            </a:r>
          </a:p>
          <a:p>
            <a:r>
              <a:rPr lang="de-DE" sz="1100" b="1" dirty="0" smtClean="0">
                <a:solidFill>
                  <a:schemeClr val="tx1">
                    <a:lumMod val="65000"/>
                    <a:lumOff val="35000"/>
                  </a:schemeClr>
                </a:solidFill>
              </a:rPr>
              <a:t>Fak.   3: Fakultät für Bauingenieurwesen</a:t>
            </a:r>
          </a:p>
          <a:p>
            <a:r>
              <a:rPr lang="de-DE" sz="1100" b="1" dirty="0" smtClean="0">
                <a:solidFill>
                  <a:schemeClr val="tx1">
                    <a:lumMod val="65000"/>
                    <a:lumOff val="35000"/>
                  </a:schemeClr>
                </a:solidFill>
              </a:rPr>
              <a:t>Fak.   4: Fakultät für Maschinenwesen</a:t>
            </a:r>
          </a:p>
        </p:txBody>
      </p:sp>
      <p:sp>
        <p:nvSpPr>
          <p:cNvPr id="8" name="Textfeld 7"/>
          <p:cNvSpPr txBox="1"/>
          <p:nvPr/>
        </p:nvSpPr>
        <p:spPr>
          <a:xfrm>
            <a:off x="4534129" y="5036001"/>
            <a:ext cx="4178331" cy="1057295"/>
          </a:xfrm>
          <a:prstGeom prst="rect">
            <a:avLst/>
          </a:prstGeom>
          <a:noFill/>
        </p:spPr>
        <p:txBody>
          <a:bodyPr wrap="square" rtlCol="0">
            <a:noAutofit/>
          </a:bodyPr>
          <a:lstStyle/>
          <a:p>
            <a:r>
              <a:rPr lang="de-DE" sz="1100" b="1" dirty="0" smtClean="0">
                <a:solidFill>
                  <a:schemeClr val="tx1">
                    <a:lumMod val="65000"/>
                    <a:lumOff val="35000"/>
                  </a:schemeClr>
                </a:solidFill>
              </a:rPr>
              <a:t>Fak.   5: Fakultät für Georessourcen und Materialtechnik</a:t>
            </a:r>
          </a:p>
          <a:p>
            <a:r>
              <a:rPr lang="de-DE" sz="1100" b="1" dirty="0" smtClean="0">
                <a:solidFill>
                  <a:schemeClr val="tx1">
                    <a:lumMod val="65000"/>
                    <a:lumOff val="35000"/>
                  </a:schemeClr>
                </a:solidFill>
              </a:rPr>
              <a:t>Fak.   6: Fakultät für Elektrotechnik und Informationstechnik</a:t>
            </a:r>
          </a:p>
          <a:p>
            <a:r>
              <a:rPr lang="de-DE" sz="1100" b="1" dirty="0" smtClean="0">
                <a:solidFill>
                  <a:schemeClr val="tx1">
                    <a:lumMod val="65000"/>
                    <a:lumOff val="35000"/>
                  </a:schemeClr>
                </a:solidFill>
              </a:rPr>
              <a:t>Fak.   7: Philosophische Fakultät</a:t>
            </a:r>
          </a:p>
          <a:p>
            <a:r>
              <a:rPr lang="de-DE" sz="1100" b="1" dirty="0" smtClean="0">
                <a:solidFill>
                  <a:schemeClr val="tx1">
                    <a:lumMod val="65000"/>
                    <a:lumOff val="35000"/>
                  </a:schemeClr>
                </a:solidFill>
              </a:rPr>
              <a:t>Fak.   8: Fakultät für Wirtschaftswissenschaften</a:t>
            </a:r>
          </a:p>
          <a:p>
            <a:r>
              <a:rPr lang="de-DE" sz="1100" b="1" dirty="0" smtClean="0">
                <a:solidFill>
                  <a:schemeClr val="tx1">
                    <a:lumMod val="65000"/>
                    <a:lumOff val="35000"/>
                  </a:schemeClr>
                </a:solidFill>
              </a:rPr>
              <a:t>Fak. 10: Medizinische Fakultät</a:t>
            </a:r>
            <a:endParaRPr lang="en-US" sz="1100" b="1" dirty="0" smtClean="0">
              <a:solidFill>
                <a:schemeClr val="tx1">
                  <a:lumMod val="65000"/>
                  <a:lumOff val="35000"/>
                </a:schemeClr>
              </a:solidFill>
            </a:endParaRPr>
          </a:p>
        </p:txBody>
      </p:sp>
      <p:graphicFrame>
        <p:nvGraphicFramePr>
          <p:cNvPr id="10" name="Diagramm 9"/>
          <p:cNvGraphicFramePr>
            <a:graphicFrameLocks/>
          </p:cNvGraphicFramePr>
          <p:nvPr>
            <p:extLst>
              <p:ext uri="{D42A27DB-BD31-4B8C-83A1-F6EECF244321}">
                <p14:modId xmlns:p14="http://schemas.microsoft.com/office/powerpoint/2010/main" val="1665067803"/>
              </p:ext>
            </p:extLst>
          </p:nvPr>
        </p:nvGraphicFramePr>
        <p:xfrm>
          <a:off x="347662" y="853666"/>
          <a:ext cx="8639175"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47552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txBox="1">
            <a:spLocks/>
          </p:cNvSpPr>
          <p:nvPr/>
        </p:nvSpPr>
        <p:spPr bwMode="auto">
          <a:xfrm>
            <a:off x="287337" y="2514600"/>
            <a:ext cx="8605837"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3200" b="1">
                <a:solidFill>
                  <a:srgbClr val="00549F"/>
                </a:solidFill>
                <a:latin typeface="+mj-lt"/>
                <a:ea typeface="+mj-ea"/>
                <a:cs typeface="+mj-cs"/>
              </a:defRPr>
            </a:lvl1pPr>
            <a:lvl2pPr algn="l" rtl="0" eaLnBrk="1" fontAlgn="base" hangingPunct="1">
              <a:spcBef>
                <a:spcPct val="0"/>
              </a:spcBef>
              <a:spcAft>
                <a:spcPct val="0"/>
              </a:spcAft>
              <a:defRPr sz="2800" b="1">
                <a:solidFill>
                  <a:srgbClr val="00549F"/>
                </a:solidFill>
                <a:latin typeface="Arial" charset="0"/>
                <a:ea typeface="ヒラギノ角ゴ Pro W3" pitchFamily="1" charset="-128"/>
              </a:defRPr>
            </a:lvl2pPr>
            <a:lvl3pPr algn="l" rtl="0" eaLnBrk="1" fontAlgn="base" hangingPunct="1">
              <a:spcBef>
                <a:spcPct val="0"/>
              </a:spcBef>
              <a:spcAft>
                <a:spcPct val="0"/>
              </a:spcAft>
              <a:defRPr sz="2800" b="1">
                <a:solidFill>
                  <a:srgbClr val="00549F"/>
                </a:solidFill>
                <a:latin typeface="Arial" charset="0"/>
                <a:ea typeface="ヒラギノ角ゴ Pro W3" pitchFamily="1" charset="-128"/>
              </a:defRPr>
            </a:lvl3pPr>
            <a:lvl4pPr algn="l" rtl="0" eaLnBrk="1" fontAlgn="base" hangingPunct="1">
              <a:spcBef>
                <a:spcPct val="0"/>
              </a:spcBef>
              <a:spcAft>
                <a:spcPct val="0"/>
              </a:spcAft>
              <a:defRPr sz="2800" b="1">
                <a:solidFill>
                  <a:srgbClr val="00549F"/>
                </a:solidFill>
                <a:latin typeface="Arial" charset="0"/>
                <a:ea typeface="ヒラギノ角ゴ Pro W3" pitchFamily="1" charset="-128"/>
              </a:defRPr>
            </a:lvl4pPr>
            <a:lvl5pPr algn="l" rtl="0" eaLnBrk="1" fontAlgn="base" hangingPunct="1">
              <a:spcBef>
                <a:spcPct val="0"/>
              </a:spcBef>
              <a:spcAft>
                <a:spcPct val="0"/>
              </a:spcAft>
              <a:defRPr sz="2800" b="1">
                <a:solidFill>
                  <a:srgbClr val="00549F"/>
                </a:solidFill>
                <a:latin typeface="Arial" charset="0"/>
                <a:ea typeface="ヒラギノ角ゴ Pro W3" pitchFamily="1" charset="-128"/>
              </a:defRPr>
            </a:lvl5pPr>
            <a:lvl6pPr marL="457200" algn="l" rtl="0" eaLnBrk="1" fontAlgn="base" hangingPunct="1">
              <a:spcBef>
                <a:spcPct val="0"/>
              </a:spcBef>
              <a:spcAft>
                <a:spcPct val="0"/>
              </a:spcAft>
              <a:defRPr sz="2800" b="1">
                <a:solidFill>
                  <a:srgbClr val="00549F"/>
                </a:solidFill>
                <a:latin typeface="Arial" charset="0"/>
                <a:ea typeface="ヒラギノ角ゴ Pro W3" pitchFamily="1" charset="-128"/>
              </a:defRPr>
            </a:lvl6pPr>
            <a:lvl7pPr marL="914400" algn="l" rtl="0" eaLnBrk="1" fontAlgn="base" hangingPunct="1">
              <a:spcBef>
                <a:spcPct val="0"/>
              </a:spcBef>
              <a:spcAft>
                <a:spcPct val="0"/>
              </a:spcAft>
              <a:defRPr sz="2800" b="1">
                <a:solidFill>
                  <a:srgbClr val="00549F"/>
                </a:solidFill>
                <a:latin typeface="Arial" charset="0"/>
                <a:ea typeface="ヒラギノ角ゴ Pro W3" pitchFamily="1" charset="-128"/>
              </a:defRPr>
            </a:lvl7pPr>
            <a:lvl8pPr marL="1371600" algn="l" rtl="0" eaLnBrk="1" fontAlgn="base" hangingPunct="1">
              <a:spcBef>
                <a:spcPct val="0"/>
              </a:spcBef>
              <a:spcAft>
                <a:spcPct val="0"/>
              </a:spcAft>
              <a:defRPr sz="2800" b="1">
                <a:solidFill>
                  <a:srgbClr val="00549F"/>
                </a:solidFill>
                <a:latin typeface="Arial" charset="0"/>
                <a:ea typeface="ヒラギノ角ゴ Pro W3" pitchFamily="1" charset="-128"/>
              </a:defRPr>
            </a:lvl8pPr>
            <a:lvl9pPr marL="1828800" algn="l" rtl="0" eaLnBrk="1" fontAlgn="base" hangingPunct="1">
              <a:spcBef>
                <a:spcPct val="0"/>
              </a:spcBef>
              <a:spcAft>
                <a:spcPct val="0"/>
              </a:spcAft>
              <a:defRPr sz="2800" b="1">
                <a:solidFill>
                  <a:srgbClr val="00549F"/>
                </a:solidFill>
                <a:latin typeface="Arial" charset="0"/>
                <a:ea typeface="ヒラギノ角ゴ Pro W3" pitchFamily="1" charset="-128"/>
              </a:defRPr>
            </a:lvl9pPr>
          </a:lstStyle>
          <a:p>
            <a:pPr lvl="0">
              <a:defRPr/>
            </a:pPr>
            <a:r>
              <a:rPr lang="de-DE" kern="0" dirty="0"/>
              <a:t>Überblick</a:t>
            </a:r>
          </a:p>
        </p:txBody>
      </p:sp>
    </p:spTree>
    <p:extLst>
      <p:ext uri="{BB962C8B-B14F-4D97-AF65-F5344CB8AC3E}">
        <p14:creationId xmlns:p14="http://schemas.microsoft.com/office/powerpoint/2010/main" val="33325568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el 1"/>
          <p:cNvSpPr>
            <a:spLocks noGrp="1"/>
          </p:cNvSpPr>
          <p:nvPr>
            <p:ph type="ctrTitle"/>
          </p:nvPr>
        </p:nvSpPr>
        <p:spPr bwMode="auto">
          <a:xfrm>
            <a:off x="287338" y="2487613"/>
            <a:ext cx="8569325" cy="539750"/>
          </a:xfrm>
          <a:noFill/>
          <a:ln>
            <a:miter lim="800000"/>
            <a:headEnd/>
            <a:tailEnd/>
          </a:ln>
        </p:spPr>
        <p:txBody>
          <a:bodyPr vert="horz" wrap="square" numCol="1" compatLnSpc="1">
            <a:prstTxWarp prst="textNoShape">
              <a:avLst/>
            </a:prstTxWarp>
          </a:bodyPr>
          <a:lstStyle/>
          <a:p>
            <a:pPr lvl="0"/>
            <a:r>
              <a:rPr lang="de-DE" kern="0" dirty="0">
                <a:solidFill>
                  <a:srgbClr val="00549F"/>
                </a:solidFill>
                <a:latin typeface="Arial"/>
              </a:rPr>
              <a:t>Qualität in der Lehre</a:t>
            </a:r>
            <a:br>
              <a:rPr lang="de-DE" kern="0" dirty="0">
                <a:solidFill>
                  <a:srgbClr val="00549F"/>
                </a:solidFill>
                <a:latin typeface="Arial"/>
              </a:rPr>
            </a:br>
            <a:endParaRPr lang="de-DE" dirty="0" smtClean="0"/>
          </a:p>
        </p:txBody>
      </p:sp>
    </p:spTree>
    <p:extLst>
      <p:ext uri="{BB962C8B-B14F-4D97-AF65-F5344CB8AC3E}">
        <p14:creationId xmlns:p14="http://schemas.microsoft.com/office/powerpoint/2010/main" val="13378454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Zukunftskonzept exzellente </a:t>
            </a:r>
            <a:r>
              <a:rPr lang="de-DE" dirty="0" smtClean="0"/>
              <a:t>Lehre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21 von 63</a:t>
            </a:r>
            <a:endParaRPr lang="de-DE" altLang="de-DE" dirty="0" smtClean="0"/>
          </a:p>
        </p:txBody>
      </p:sp>
      <p:sp>
        <p:nvSpPr>
          <p:cNvPr id="6" name="Rechteck 5"/>
          <p:cNvSpPr/>
          <p:nvPr/>
        </p:nvSpPr>
        <p:spPr>
          <a:xfrm>
            <a:off x="611509" y="980728"/>
            <a:ext cx="4536431" cy="360362"/>
          </a:xfrm>
          <a:prstGeom prst="rect">
            <a:avLst/>
          </a:prstGeom>
          <a:solidFill>
            <a:srgbClr val="0054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de-DE" dirty="0" smtClean="0">
                <a:solidFill>
                  <a:srgbClr val="FFFFFF"/>
                </a:solidFill>
              </a:rPr>
              <a:t>Historie</a:t>
            </a:r>
          </a:p>
        </p:txBody>
      </p:sp>
      <p:sp>
        <p:nvSpPr>
          <p:cNvPr id="7" name="Rechteck 6"/>
          <p:cNvSpPr/>
          <p:nvPr/>
        </p:nvSpPr>
        <p:spPr>
          <a:xfrm>
            <a:off x="611497" y="3351740"/>
            <a:ext cx="7993063" cy="360362"/>
          </a:xfrm>
          <a:prstGeom prst="rect">
            <a:avLst/>
          </a:prstGeom>
          <a:solidFill>
            <a:srgbClr val="0054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de-DE" dirty="0" smtClean="0">
                <a:solidFill>
                  <a:srgbClr val="FFFFFF"/>
                </a:solidFill>
              </a:rPr>
              <a:t>Zielsetzung 2020</a:t>
            </a:r>
          </a:p>
        </p:txBody>
      </p:sp>
      <p:sp>
        <p:nvSpPr>
          <p:cNvPr id="8" name="Rectangle 8199"/>
          <p:cNvSpPr>
            <a:spLocks noChangeArrowheads="1"/>
          </p:cNvSpPr>
          <p:nvPr/>
        </p:nvSpPr>
        <p:spPr bwMode="auto">
          <a:xfrm>
            <a:off x="617860" y="1337126"/>
            <a:ext cx="5286288" cy="2031325"/>
          </a:xfrm>
          <a:prstGeom prst="rect">
            <a:avLst/>
          </a:prstGeom>
          <a:noFill/>
          <a:ln w="9525">
            <a:noFill/>
            <a:miter lim="800000"/>
            <a:headEnd/>
            <a:tailEnd/>
          </a:ln>
        </p:spPr>
        <p:txBody>
          <a:bodyPr wrap="square">
            <a:spAutoFit/>
          </a:bodyPr>
          <a:lstStyle/>
          <a:p>
            <a:pPr marL="85725" indent="-85725" eaLnBrk="0" fontAlgn="base" hangingPunct="0">
              <a:lnSpc>
                <a:spcPct val="150000"/>
              </a:lnSpc>
              <a:spcAft>
                <a:spcPct val="0"/>
              </a:spcAft>
              <a:buFont typeface="Arial" panose="020B0604020202020204" pitchFamily="34" charset="0"/>
              <a:buChar char="•"/>
            </a:pPr>
            <a:r>
              <a:rPr lang="de-DE" sz="1400" b="1" dirty="0" smtClean="0">
                <a:solidFill>
                  <a:srgbClr val="000000">
                    <a:lumMod val="65000"/>
                    <a:lumOff val="35000"/>
                  </a:srgbClr>
                </a:solidFill>
              </a:rPr>
              <a:t> 2008 Konzeptentwicklung Lehre</a:t>
            </a:r>
          </a:p>
          <a:p>
            <a:pPr marL="85725" indent="-85725" eaLnBrk="0" fontAlgn="base" hangingPunct="0">
              <a:lnSpc>
                <a:spcPct val="150000"/>
              </a:lnSpc>
              <a:spcAft>
                <a:spcPct val="0"/>
              </a:spcAft>
              <a:buFont typeface="Arial" panose="020B0604020202020204" pitchFamily="34" charset="0"/>
              <a:buChar char="•"/>
            </a:pPr>
            <a:r>
              <a:rPr lang="de-DE" sz="1400" b="1" dirty="0">
                <a:solidFill>
                  <a:srgbClr val="000000">
                    <a:lumMod val="65000"/>
                    <a:lumOff val="35000"/>
                  </a:srgbClr>
                </a:solidFill>
              </a:rPr>
              <a:t> </a:t>
            </a:r>
            <a:r>
              <a:rPr lang="de-DE" sz="1400" b="1" dirty="0" smtClean="0">
                <a:solidFill>
                  <a:srgbClr val="000000">
                    <a:lumMod val="65000"/>
                    <a:lumOff val="35000"/>
                  </a:srgbClr>
                </a:solidFill>
              </a:rPr>
              <a:t>2009 Auszeichnung Wettbewerb exzellente Lehre</a:t>
            </a:r>
          </a:p>
          <a:p>
            <a:pPr marL="85725" indent="-85725" eaLnBrk="0" fontAlgn="base" hangingPunct="0">
              <a:lnSpc>
                <a:spcPct val="150000"/>
              </a:lnSpc>
              <a:spcAft>
                <a:spcPct val="0"/>
              </a:spcAft>
              <a:buFont typeface="Arial" panose="020B0604020202020204" pitchFamily="34" charset="0"/>
              <a:buChar char="•"/>
            </a:pPr>
            <a:r>
              <a:rPr lang="de-DE" sz="1400" b="1" dirty="0">
                <a:solidFill>
                  <a:srgbClr val="000000">
                    <a:lumMod val="65000"/>
                    <a:lumOff val="35000"/>
                  </a:srgbClr>
                </a:solidFill>
              </a:rPr>
              <a:t> </a:t>
            </a:r>
            <a:r>
              <a:rPr lang="de-DE" sz="1400" b="1" dirty="0" smtClean="0">
                <a:solidFill>
                  <a:srgbClr val="000000">
                    <a:lumMod val="65000"/>
                    <a:lumOff val="35000"/>
                  </a:srgbClr>
                </a:solidFill>
              </a:rPr>
              <a:t>2011 Nachhaltigkeitssicherung durch Bund</a:t>
            </a:r>
            <a:br>
              <a:rPr lang="de-DE" sz="1400" b="1" dirty="0" smtClean="0">
                <a:solidFill>
                  <a:srgbClr val="000000">
                    <a:lumMod val="65000"/>
                    <a:lumOff val="35000"/>
                  </a:srgbClr>
                </a:solidFill>
              </a:rPr>
            </a:br>
            <a:r>
              <a:rPr lang="de-DE" sz="1400" b="1" dirty="0" smtClean="0">
                <a:solidFill>
                  <a:srgbClr val="000000">
                    <a:lumMod val="65000"/>
                    <a:lumOff val="35000"/>
                  </a:srgbClr>
                </a:solidFill>
              </a:rPr>
              <a:t> Länder-Programm Lehre bis 2016</a:t>
            </a:r>
          </a:p>
          <a:p>
            <a:pPr marL="85725" indent="-85725" eaLnBrk="0" fontAlgn="base" hangingPunct="0">
              <a:lnSpc>
                <a:spcPct val="150000"/>
              </a:lnSpc>
              <a:spcAft>
                <a:spcPct val="0"/>
              </a:spcAft>
              <a:buFont typeface="Arial" panose="020B0604020202020204" pitchFamily="34" charset="0"/>
              <a:buChar char="•"/>
            </a:pPr>
            <a:r>
              <a:rPr lang="de-DE" sz="1400" b="1" dirty="0" smtClean="0">
                <a:solidFill>
                  <a:srgbClr val="000000">
                    <a:lumMod val="65000"/>
                    <a:lumOff val="35000"/>
                  </a:srgbClr>
                </a:solidFill>
              </a:rPr>
              <a:t> 2011 Forschungsorientierte Lehre im ZUK II</a:t>
            </a:r>
          </a:p>
          <a:p>
            <a:pPr marL="85725" indent="-85725" eaLnBrk="0" fontAlgn="base" hangingPunct="0">
              <a:lnSpc>
                <a:spcPct val="150000"/>
              </a:lnSpc>
              <a:spcAft>
                <a:spcPct val="0"/>
              </a:spcAft>
              <a:buFont typeface="Arial" panose="020B0604020202020204" pitchFamily="34" charset="0"/>
              <a:buChar char="•"/>
            </a:pPr>
            <a:r>
              <a:rPr lang="de-DE" sz="1400" b="1" dirty="0" smtClean="0">
                <a:solidFill>
                  <a:srgbClr val="000000">
                    <a:lumMod val="65000"/>
                    <a:lumOff val="35000"/>
                  </a:srgbClr>
                </a:solidFill>
              </a:rPr>
              <a:t> 2016 Fortführung Bund-Länder-Programm bis 2020</a:t>
            </a:r>
            <a:endParaRPr lang="de-DE" sz="1400" b="1" dirty="0">
              <a:solidFill>
                <a:srgbClr val="000000">
                  <a:lumMod val="65000"/>
                  <a:lumOff val="35000"/>
                </a:srgbClr>
              </a:solidFill>
            </a:endParaRPr>
          </a:p>
        </p:txBody>
      </p:sp>
      <p:sp>
        <p:nvSpPr>
          <p:cNvPr id="9" name="Text Box 8196"/>
          <p:cNvSpPr txBox="1">
            <a:spLocks noChangeArrowheads="1"/>
          </p:cNvSpPr>
          <p:nvPr/>
        </p:nvSpPr>
        <p:spPr bwMode="auto">
          <a:xfrm>
            <a:off x="617859" y="3659747"/>
            <a:ext cx="8238803" cy="2354491"/>
          </a:xfrm>
          <a:prstGeom prst="rect">
            <a:avLst/>
          </a:prstGeom>
          <a:noFill/>
          <a:ln w="9525">
            <a:noFill/>
            <a:miter lim="800000"/>
            <a:headEnd/>
            <a:tailEnd/>
          </a:ln>
        </p:spPr>
        <p:txBody>
          <a:bodyPr wrap="square">
            <a:spAutoFit/>
          </a:bodyPr>
          <a:lstStyle/>
          <a:p>
            <a:pPr marL="85725" indent="-85725" eaLnBrk="0" fontAlgn="base" hangingPunct="0">
              <a:lnSpc>
                <a:spcPct val="150000"/>
              </a:lnSpc>
              <a:spcAft>
                <a:spcPct val="0"/>
              </a:spcAft>
              <a:buFont typeface="Arial" panose="020B0604020202020204" pitchFamily="34" charset="0"/>
              <a:buChar char="•"/>
            </a:pPr>
            <a:r>
              <a:rPr lang="de-DE" sz="1400" b="1" dirty="0">
                <a:solidFill>
                  <a:srgbClr val="000000">
                    <a:lumMod val="65000"/>
                    <a:lumOff val="35000"/>
                  </a:srgbClr>
                </a:solidFill>
              </a:rPr>
              <a:t> </a:t>
            </a:r>
            <a:r>
              <a:rPr lang="de-DE" sz="1400" b="1" dirty="0" smtClean="0">
                <a:solidFill>
                  <a:srgbClr val="000000">
                    <a:lumMod val="65000"/>
                    <a:lumOff val="35000"/>
                  </a:srgbClr>
                </a:solidFill>
              </a:rPr>
              <a:t>Verbesserung der grundständigen Lehre mit flächendeckendem Maßnahmenbündel</a:t>
            </a:r>
            <a:endParaRPr lang="de-DE" sz="1400" b="1" dirty="0">
              <a:solidFill>
                <a:srgbClr val="000000">
                  <a:lumMod val="65000"/>
                  <a:lumOff val="35000"/>
                </a:srgbClr>
              </a:solidFill>
            </a:endParaRPr>
          </a:p>
          <a:p>
            <a:pPr marL="85725" indent="-85725" eaLnBrk="0" fontAlgn="base" hangingPunct="0">
              <a:lnSpc>
                <a:spcPct val="150000"/>
              </a:lnSpc>
              <a:spcAft>
                <a:spcPct val="0"/>
              </a:spcAft>
              <a:buFont typeface="Arial" panose="020B0604020202020204" pitchFamily="34" charset="0"/>
              <a:buChar char="•"/>
            </a:pPr>
            <a:r>
              <a:rPr lang="de-DE" sz="1400" b="1" dirty="0">
                <a:solidFill>
                  <a:srgbClr val="000000">
                    <a:lumMod val="65000"/>
                    <a:lumOff val="35000"/>
                  </a:srgbClr>
                </a:solidFill>
              </a:rPr>
              <a:t> </a:t>
            </a:r>
            <a:r>
              <a:rPr lang="de-DE" sz="1400" b="1" dirty="0" smtClean="0">
                <a:solidFill>
                  <a:srgbClr val="000000">
                    <a:lumMod val="65000"/>
                    <a:lumOff val="35000"/>
                  </a:srgbClr>
                </a:solidFill>
              </a:rPr>
              <a:t>Entwicklung innovativer Lehr- und Lernkonzepte, studierendenzentrierte</a:t>
            </a:r>
            <a:br>
              <a:rPr lang="de-DE" sz="1400" b="1" dirty="0" smtClean="0">
                <a:solidFill>
                  <a:srgbClr val="000000">
                    <a:lumMod val="65000"/>
                    <a:lumOff val="35000"/>
                  </a:srgbClr>
                </a:solidFill>
              </a:rPr>
            </a:br>
            <a:r>
              <a:rPr lang="de-DE" sz="1400" b="1" dirty="0" smtClean="0">
                <a:solidFill>
                  <a:srgbClr val="000000">
                    <a:lumMod val="65000"/>
                    <a:lumOff val="35000"/>
                  </a:srgbClr>
                </a:solidFill>
              </a:rPr>
              <a:t> Betreuungsangebote sowie ein optimiertes Qualitätsmanagement- und Weiterbildungssystem</a:t>
            </a:r>
            <a:endParaRPr lang="de-DE" sz="1400" b="1" dirty="0">
              <a:solidFill>
                <a:srgbClr val="000000">
                  <a:lumMod val="65000"/>
                  <a:lumOff val="35000"/>
                </a:srgbClr>
              </a:solidFill>
            </a:endParaRPr>
          </a:p>
          <a:p>
            <a:pPr marL="85725" indent="-85725" eaLnBrk="0" fontAlgn="base" hangingPunct="0">
              <a:lnSpc>
                <a:spcPct val="150000"/>
              </a:lnSpc>
              <a:spcAft>
                <a:spcPct val="0"/>
              </a:spcAft>
              <a:buFont typeface="Arial" panose="020B0604020202020204" pitchFamily="34" charset="0"/>
              <a:buChar char="•"/>
            </a:pPr>
            <a:r>
              <a:rPr lang="de-DE" sz="1400" b="1" dirty="0">
                <a:solidFill>
                  <a:srgbClr val="000000">
                    <a:lumMod val="65000"/>
                    <a:lumOff val="35000"/>
                  </a:srgbClr>
                </a:solidFill>
              </a:rPr>
              <a:t> </a:t>
            </a:r>
            <a:r>
              <a:rPr lang="de-DE" sz="1400" b="1" dirty="0" smtClean="0">
                <a:solidFill>
                  <a:srgbClr val="000000">
                    <a:lumMod val="65000"/>
                    <a:lumOff val="35000"/>
                  </a:srgbClr>
                </a:solidFill>
              </a:rPr>
              <a:t>Steigerung der Erfolgsquote auf 75% bzgl. derjenigen Studierenden mit positiver</a:t>
            </a:r>
            <a:br>
              <a:rPr lang="de-DE" sz="1400" b="1" dirty="0" smtClean="0">
                <a:solidFill>
                  <a:srgbClr val="000000">
                    <a:lumMod val="65000"/>
                    <a:lumOff val="35000"/>
                  </a:srgbClr>
                </a:solidFill>
              </a:rPr>
            </a:br>
            <a:r>
              <a:rPr lang="de-DE" sz="1400" b="1" dirty="0" smtClean="0">
                <a:solidFill>
                  <a:srgbClr val="000000">
                    <a:lumMod val="65000"/>
                    <a:lumOff val="35000"/>
                  </a:srgbClr>
                </a:solidFill>
              </a:rPr>
              <a:t> Studienaufnahmeempfehlung ohne Abstriche bei der Qualität der Absolventinnen und </a:t>
            </a:r>
            <a:r>
              <a:rPr lang="de-DE" sz="1400" b="1" dirty="0">
                <a:solidFill>
                  <a:srgbClr val="000000">
                    <a:lumMod val="65000"/>
                    <a:lumOff val="35000"/>
                  </a:srgbClr>
                </a:solidFill>
              </a:rPr>
              <a:t/>
            </a:r>
            <a:br>
              <a:rPr lang="de-DE" sz="1400" b="1" dirty="0">
                <a:solidFill>
                  <a:srgbClr val="000000">
                    <a:lumMod val="65000"/>
                    <a:lumOff val="35000"/>
                  </a:srgbClr>
                </a:solidFill>
              </a:rPr>
            </a:br>
            <a:r>
              <a:rPr lang="de-DE" sz="1400" b="1" dirty="0" smtClean="0">
                <a:solidFill>
                  <a:srgbClr val="000000">
                    <a:lumMod val="65000"/>
                    <a:lumOff val="35000"/>
                  </a:srgbClr>
                </a:solidFill>
              </a:rPr>
              <a:t> Absolventen</a:t>
            </a:r>
            <a:r>
              <a:rPr lang="de-DE" sz="1400" b="1" kern="0" dirty="0" smtClean="0">
                <a:solidFill>
                  <a:srgbClr val="004C91"/>
                </a:solidFill>
                <a:sym typeface="Wingdings" pitchFamily="2" charset="2"/>
              </a:rPr>
              <a:t>			 </a:t>
            </a:r>
          </a:p>
          <a:p>
            <a:pPr marL="85725" indent="-85725" eaLnBrk="0" fontAlgn="base" hangingPunct="0">
              <a:lnSpc>
                <a:spcPct val="150000"/>
              </a:lnSpc>
              <a:spcAft>
                <a:spcPct val="0"/>
              </a:spcAft>
              <a:buFont typeface="Arial" panose="020B0604020202020204" pitchFamily="34" charset="0"/>
              <a:buChar char="•"/>
            </a:pPr>
            <a:r>
              <a:rPr lang="de-DE" sz="1400" b="1" kern="0" dirty="0" smtClean="0">
                <a:solidFill>
                  <a:srgbClr val="004C91"/>
                </a:solidFill>
              </a:rPr>
              <a:t>jährlicher </a:t>
            </a:r>
            <a:r>
              <a:rPr lang="de-DE" sz="1400" b="1" kern="0" dirty="0">
                <a:solidFill>
                  <a:srgbClr val="004C91"/>
                </a:solidFill>
              </a:rPr>
              <a:t>Talk Lehre in der </a:t>
            </a:r>
            <a:r>
              <a:rPr lang="de-DE" sz="1400" b="1" kern="0" dirty="0" smtClean="0">
                <a:solidFill>
                  <a:srgbClr val="004C91"/>
                </a:solidFill>
              </a:rPr>
              <a:t>Vorlesungszeit</a:t>
            </a:r>
            <a:endParaRPr lang="de-DE" sz="1400" b="1" dirty="0">
              <a:solidFill>
                <a:srgbClr val="000000"/>
              </a:solidFill>
            </a:endParaRPr>
          </a:p>
        </p:txBody>
      </p:sp>
      <p:pic>
        <p:nvPicPr>
          <p:cNvPr id="10" name="Picture 2"/>
          <p:cNvPicPr>
            <a:picLocks noChangeAspect="1" noChangeArrowheads="1"/>
          </p:cNvPicPr>
          <p:nvPr/>
        </p:nvPicPr>
        <p:blipFill>
          <a:blip r:embed="rId3" cstate="print"/>
          <a:srcRect/>
          <a:stretch>
            <a:fillRect/>
          </a:stretch>
        </p:blipFill>
        <p:spPr bwMode="auto">
          <a:xfrm>
            <a:off x="6025357" y="995228"/>
            <a:ext cx="2550080" cy="1800200"/>
          </a:xfrm>
          <a:prstGeom prst="rect">
            <a:avLst/>
          </a:prstGeom>
          <a:noFill/>
          <a:ln w="9525">
            <a:noFill/>
            <a:miter lim="800000"/>
            <a:headEnd/>
            <a:tailEnd/>
          </a:ln>
          <a:effectLst/>
        </p:spPr>
      </p:pic>
    </p:spTree>
    <p:extLst>
      <p:ext uri="{BB962C8B-B14F-4D97-AF65-F5344CB8AC3E}">
        <p14:creationId xmlns:p14="http://schemas.microsoft.com/office/powerpoint/2010/main" val="3415279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Qualitätsziele </a:t>
            </a:r>
            <a:r>
              <a:rPr lang="de-DE" dirty="0" smtClean="0"/>
              <a:t>Lehre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22 von 63</a:t>
            </a:r>
            <a:endParaRPr lang="de-DE" altLang="de-DE" dirty="0" smtClean="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71" y="1260343"/>
            <a:ext cx="8854458" cy="4337313"/>
          </a:xfrm>
          <a:prstGeom prst="rect">
            <a:avLst/>
          </a:prstGeom>
        </p:spPr>
      </p:pic>
    </p:spTree>
    <p:extLst>
      <p:ext uri="{BB962C8B-B14F-4D97-AF65-F5344CB8AC3E}">
        <p14:creationId xmlns:p14="http://schemas.microsoft.com/office/powerpoint/2010/main" val="1486278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Qualitätsmanagement in Studium und </a:t>
            </a:r>
            <a:r>
              <a:rPr lang="de-DE" dirty="0" smtClean="0"/>
              <a:t>Lehre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23 von 63</a:t>
            </a:r>
            <a:endParaRPr lang="de-DE" altLang="de-DE" dirty="0" smtClean="0"/>
          </a:p>
        </p:txBody>
      </p:sp>
      <p:graphicFrame>
        <p:nvGraphicFramePr>
          <p:cNvPr id="6" name="Group 68"/>
          <p:cNvGraphicFramePr>
            <a:graphicFrameLocks noGrp="1"/>
          </p:cNvGraphicFramePr>
          <p:nvPr>
            <p:extLst>
              <p:ext uri="{D42A27DB-BD31-4B8C-83A1-F6EECF244321}">
                <p14:modId xmlns:p14="http://schemas.microsoft.com/office/powerpoint/2010/main" val="2889910237"/>
              </p:ext>
            </p:extLst>
          </p:nvPr>
        </p:nvGraphicFramePr>
        <p:xfrm>
          <a:off x="611187" y="1341090"/>
          <a:ext cx="7993063" cy="3795542"/>
        </p:xfrm>
        <a:graphic>
          <a:graphicData uri="http://schemas.openxmlformats.org/drawingml/2006/table">
            <a:tbl>
              <a:tblPr/>
              <a:tblGrid>
                <a:gridCol w="1978570"/>
                <a:gridCol w="2017962"/>
                <a:gridCol w="2061717"/>
                <a:gridCol w="1934814"/>
              </a:tblGrid>
              <a:tr h="503734">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smtClean="0">
                          <a:ln>
                            <a:noFill/>
                          </a:ln>
                          <a:solidFill>
                            <a:srgbClr val="00549F"/>
                          </a:solidFill>
                          <a:effectLst/>
                          <a:latin typeface="Arial" charset="0"/>
                        </a:rPr>
                        <a:t>Studienberatung</a:t>
                      </a:r>
                    </a:p>
                  </a:txBody>
                  <a:tcPr anchor="ctr" horzOverflow="overflow">
                    <a:lnL cap="flat">
                      <a:noFill/>
                    </a:lnL>
                    <a:lnR w="12700" cap="flat" cmpd="sng" algn="ctr">
                      <a:solidFill>
                        <a:schemeClr val="bg1"/>
                      </a:solidFill>
                      <a:prstDash val="solid"/>
                      <a:round/>
                      <a:headEnd type="none" w="med" len="med"/>
                      <a:tailEnd type="none" w="med" len="med"/>
                    </a:lnR>
                    <a:lnT cap="flat">
                      <a:noFill/>
                    </a:lnT>
                    <a:lnB>
                      <a:noFill/>
                    </a:lnB>
                    <a:lnTlToBr>
                      <a:noFill/>
                    </a:lnTlToBr>
                    <a:lnBlToTr>
                      <a:noFill/>
                    </a:lnBlToTr>
                    <a:solidFill>
                      <a:schemeClr val="bg1">
                        <a:lumMod val="9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smtClean="0">
                          <a:ln>
                            <a:noFill/>
                          </a:ln>
                          <a:solidFill>
                            <a:srgbClr val="00549F"/>
                          </a:solidFill>
                          <a:effectLst/>
                          <a:latin typeface="Arial" charset="0"/>
                        </a:rPr>
                        <a:t>Guter Studienstart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cap="flat">
                      <a:noFill/>
                    </a:lnT>
                    <a:lnB>
                      <a:noFill/>
                    </a:lnB>
                    <a:lnTlToBr>
                      <a:noFill/>
                    </a:lnTlToBr>
                    <a:lnBlToTr>
                      <a:noFill/>
                    </a:lnBlToTr>
                    <a:solidFill>
                      <a:schemeClr val="bg1">
                        <a:lumMod val="8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err="1" smtClean="0">
                          <a:ln>
                            <a:noFill/>
                          </a:ln>
                          <a:solidFill>
                            <a:srgbClr val="00549F"/>
                          </a:solidFill>
                          <a:effectLst/>
                          <a:latin typeface="Arial" charset="0"/>
                        </a:rPr>
                        <a:t>Studiengangsevaluation</a:t>
                      </a:r>
                      <a:endParaRPr kumimoji="0" lang="de-DE"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cap="flat">
                      <a:noFill/>
                    </a:lnT>
                    <a:lnB>
                      <a:noFill/>
                    </a:lnB>
                    <a:lnTlToBr>
                      <a:noFill/>
                    </a:lnTlToBr>
                    <a:lnBlToTr>
                      <a:noFill/>
                    </a:lnBlToTr>
                    <a:solidFill>
                      <a:schemeClr val="bg1">
                        <a:lumMod val="7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err="1" smtClean="0">
                          <a:ln>
                            <a:noFill/>
                          </a:ln>
                          <a:solidFill>
                            <a:srgbClr val="00549F"/>
                          </a:solidFill>
                          <a:effectLst/>
                          <a:latin typeface="Arial" charset="0"/>
                        </a:rPr>
                        <a:t>Absolventen-befragungen</a:t>
                      </a:r>
                      <a:endParaRPr kumimoji="0" lang="de-DE"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cap="flat">
                      <a:noFill/>
                    </a:lnR>
                    <a:lnT cap="flat">
                      <a:noFill/>
                    </a:lnT>
                    <a:lnB>
                      <a:noFill/>
                    </a:lnB>
                    <a:lnTlToBr>
                      <a:noFill/>
                    </a:lnTlToBr>
                    <a:lnBlToTr>
                      <a:noFill/>
                    </a:lnBlToTr>
                    <a:solidFill>
                      <a:schemeClr val="bg1">
                        <a:lumMod val="65000"/>
                        <a:alpha val="97000"/>
                      </a:schemeClr>
                    </a:solidFill>
                  </a:tcPr>
                </a:tc>
              </a:tr>
              <a:tr h="576064">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err="1" smtClean="0">
                          <a:ln>
                            <a:noFill/>
                          </a:ln>
                          <a:solidFill>
                            <a:srgbClr val="00549F"/>
                          </a:solidFill>
                          <a:effectLst/>
                          <a:latin typeface="Arial" charset="0"/>
                        </a:rPr>
                        <a:t>SelfAssessment</a:t>
                      </a:r>
                      <a:endParaRPr kumimoji="0" lang="de-DE" sz="1200" b="1" i="0" u="none" strike="noStrike" cap="none" normalizeH="0" baseline="0" dirty="0" smtClean="0">
                        <a:ln>
                          <a:noFill/>
                        </a:ln>
                        <a:solidFill>
                          <a:srgbClr val="00549F"/>
                        </a:solidFill>
                        <a:effectLst/>
                        <a:latin typeface="Arial" charset="0"/>
                      </a:endParaRPr>
                    </a:p>
                  </a:txBody>
                  <a:tcPr anchor="ctr" horzOverflow="overflow">
                    <a:lnL cap="flat">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9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defRPr/>
                      </a:pPr>
                      <a:r>
                        <a:rPr kumimoji="0" lang="de-DE" sz="1200" b="1" i="0" u="none" strike="noStrike" cap="none" normalizeH="0" baseline="0" dirty="0" smtClean="0">
                          <a:ln>
                            <a:noFill/>
                          </a:ln>
                          <a:solidFill>
                            <a:srgbClr val="00549F"/>
                          </a:solidFill>
                          <a:effectLst/>
                          <a:latin typeface="Arial" charset="0"/>
                        </a:rPr>
                        <a:t>Vorkurse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smtClean="0">
                          <a:ln>
                            <a:noFill/>
                          </a:ln>
                          <a:solidFill>
                            <a:srgbClr val="00549F"/>
                          </a:solidFill>
                          <a:effectLst/>
                          <a:latin typeface="Arial" charset="0"/>
                        </a:rPr>
                        <a:t>Studentische </a:t>
                      </a:r>
                      <a:r>
                        <a:rPr kumimoji="0" lang="de-DE" sz="1200" b="1" i="0" u="none" strike="noStrike" cap="none" normalizeH="0" baseline="0" dirty="0" err="1" smtClean="0">
                          <a:ln>
                            <a:noFill/>
                          </a:ln>
                          <a:solidFill>
                            <a:srgbClr val="00549F"/>
                          </a:solidFill>
                          <a:effectLst/>
                          <a:latin typeface="Arial" charset="0"/>
                        </a:rPr>
                        <a:t>Lehr-veranstaltungs-bewertung</a:t>
                      </a:r>
                      <a:endParaRPr kumimoji="0" lang="de-DE"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7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err="1" smtClean="0">
                          <a:ln>
                            <a:noFill/>
                          </a:ln>
                          <a:solidFill>
                            <a:srgbClr val="00549F"/>
                          </a:solidFill>
                          <a:effectLst/>
                          <a:latin typeface="Arial" charset="0"/>
                        </a:rPr>
                        <a:t>Alumni-Aktivitäten</a:t>
                      </a:r>
                      <a:endParaRPr kumimoji="0" lang="de-DE"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cap="flat">
                      <a:noFill/>
                    </a:lnR>
                    <a:lnT>
                      <a:noFill/>
                    </a:lnT>
                    <a:lnB>
                      <a:noFill/>
                    </a:lnB>
                    <a:lnTlToBr>
                      <a:noFill/>
                    </a:lnTlToBr>
                    <a:lnBlToTr>
                      <a:noFill/>
                    </a:lnBlToTr>
                    <a:solidFill>
                      <a:schemeClr val="bg1">
                        <a:lumMod val="65000"/>
                        <a:alpha val="97000"/>
                      </a:schemeClr>
                    </a:solidFill>
                  </a:tcPr>
                </a:tc>
              </a:tr>
              <a:tr h="620060">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smtClean="0">
                          <a:ln>
                            <a:noFill/>
                          </a:ln>
                          <a:solidFill>
                            <a:srgbClr val="00549F"/>
                          </a:solidFill>
                          <a:effectLst/>
                          <a:latin typeface="Arial" charset="0"/>
                        </a:rPr>
                        <a:t>Erstinfo-/ Beratungstage</a:t>
                      </a:r>
                    </a:p>
                  </a:txBody>
                  <a:tcPr anchor="ctr" horzOverflow="overflow">
                    <a:lnL cap="flat">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9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defRPr/>
                      </a:pPr>
                      <a:r>
                        <a:rPr kumimoji="0" lang="de-DE" sz="1200" b="1" i="0" u="none" strike="noStrike" cap="none" normalizeH="0" baseline="0" dirty="0" smtClean="0">
                          <a:ln>
                            <a:noFill/>
                          </a:ln>
                          <a:solidFill>
                            <a:srgbClr val="00549F"/>
                          </a:solidFill>
                          <a:effectLst/>
                          <a:latin typeface="Arial" charset="0"/>
                        </a:rPr>
                        <a:t>Tutorien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err="1" smtClean="0">
                          <a:ln>
                            <a:noFill/>
                          </a:ln>
                          <a:solidFill>
                            <a:srgbClr val="00549F"/>
                          </a:solidFill>
                          <a:effectLst/>
                          <a:latin typeface="Arial" charset="0"/>
                        </a:rPr>
                        <a:t>Workloaderfassung</a:t>
                      </a:r>
                      <a:r>
                        <a:rPr kumimoji="0" lang="de-DE" sz="1200" b="1" i="0" u="none" strike="noStrike" cap="none" normalizeH="0" baseline="0" dirty="0" smtClean="0">
                          <a:ln>
                            <a:noFill/>
                          </a:ln>
                          <a:solidFill>
                            <a:srgbClr val="00549F"/>
                          </a:solidFill>
                          <a:effectLst/>
                          <a:latin typeface="Arial"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7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err="1" smtClean="0">
                          <a:ln>
                            <a:noFill/>
                          </a:ln>
                          <a:solidFill>
                            <a:srgbClr val="00549F"/>
                          </a:solidFill>
                          <a:effectLst/>
                          <a:latin typeface="Arial" charset="0"/>
                        </a:rPr>
                        <a:t>Informationsver-anstaltungen</a:t>
                      </a:r>
                      <a:r>
                        <a:rPr kumimoji="0" lang="de-DE" sz="1200" b="1" i="0" u="none" strike="noStrike" cap="none" normalizeH="0" baseline="0" dirty="0" smtClean="0">
                          <a:ln>
                            <a:noFill/>
                          </a:ln>
                          <a:solidFill>
                            <a:srgbClr val="00549F"/>
                          </a:solidFill>
                          <a:effectLst/>
                          <a:latin typeface="Arial" charset="0"/>
                        </a:rPr>
                        <a:t> und Workshops</a:t>
                      </a:r>
                    </a:p>
                  </a:txBody>
                  <a:tcPr anchor="ctr" horzOverflow="overflow">
                    <a:lnL w="12700" cap="flat" cmpd="sng" algn="ctr">
                      <a:solidFill>
                        <a:schemeClr val="bg1"/>
                      </a:solidFill>
                      <a:prstDash val="solid"/>
                      <a:round/>
                      <a:headEnd type="none" w="med" len="med"/>
                      <a:tailEnd type="none" w="med" len="med"/>
                    </a:lnL>
                    <a:lnR cap="flat">
                      <a:noFill/>
                    </a:lnR>
                    <a:lnT>
                      <a:noFill/>
                    </a:lnT>
                    <a:lnB>
                      <a:noFill/>
                    </a:lnB>
                    <a:lnTlToBr>
                      <a:noFill/>
                    </a:lnTlToBr>
                    <a:lnBlToTr>
                      <a:noFill/>
                    </a:lnBlToTr>
                    <a:solidFill>
                      <a:schemeClr val="bg1">
                        <a:lumMod val="65000"/>
                        <a:alpha val="97000"/>
                      </a:schemeClr>
                    </a:solidFill>
                  </a:tcPr>
                </a:tc>
              </a:tr>
              <a:tr h="520040">
                <a:tc>
                  <a:txBody>
                    <a:bodyPr/>
                    <a:lstStyle/>
                    <a:p>
                      <a:pPr marL="0" marR="0" lvl="0" indent="0" algn="ctr" defTabSz="904875" rtl="0" eaLnBrk="0" fontAlgn="base" latinLnBrk="0" hangingPunct="0">
                        <a:lnSpc>
                          <a:spcPct val="100000"/>
                        </a:lnSpc>
                        <a:spcBef>
                          <a:spcPct val="20000"/>
                        </a:spcBef>
                        <a:spcAft>
                          <a:spcPct val="0"/>
                        </a:spcAft>
                        <a:buClrTx/>
                        <a:buSzTx/>
                        <a:buFontTx/>
                        <a:buNone/>
                        <a:tabLst/>
                        <a:defRPr/>
                      </a:pPr>
                      <a:r>
                        <a:rPr kumimoji="0" lang="de-DE" sz="1200" b="1" i="0" u="none" strike="noStrike" cap="none" normalizeH="0" baseline="0" dirty="0" smtClean="0">
                          <a:ln>
                            <a:noFill/>
                          </a:ln>
                          <a:solidFill>
                            <a:srgbClr val="00549F"/>
                          </a:solidFill>
                          <a:effectLst/>
                          <a:latin typeface="Arial" charset="0"/>
                        </a:rPr>
                        <a:t>Orientierungswoche</a:t>
                      </a:r>
                    </a:p>
                  </a:txBody>
                  <a:tcPr anchor="ctr" horzOverflow="overflow">
                    <a:lnL cap="flat">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9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defRPr/>
                      </a:pPr>
                      <a:r>
                        <a:rPr kumimoji="0" lang="de-DE" sz="1200" b="1" i="0" u="none" strike="noStrike" cap="none" normalizeH="0" baseline="0" dirty="0" smtClean="0">
                          <a:ln>
                            <a:noFill/>
                          </a:ln>
                          <a:solidFill>
                            <a:srgbClr val="00549F"/>
                          </a:solidFill>
                          <a:effectLst/>
                          <a:latin typeface="Arial" charset="0"/>
                        </a:rPr>
                        <a:t>Einführungs-veranstaltungen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smtClean="0">
                          <a:ln>
                            <a:noFill/>
                          </a:ln>
                          <a:solidFill>
                            <a:srgbClr val="00549F"/>
                          </a:solidFill>
                          <a:effectLst/>
                          <a:latin typeface="Arial" charset="0"/>
                        </a:rPr>
                        <a:t>Studienberatung und Workshops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7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err="1" smtClean="0">
                          <a:ln>
                            <a:noFill/>
                          </a:ln>
                          <a:solidFill>
                            <a:srgbClr val="00549F"/>
                          </a:solidFill>
                          <a:effectLst/>
                          <a:latin typeface="Arial" charset="0"/>
                        </a:rPr>
                        <a:t>Career</a:t>
                      </a:r>
                      <a:r>
                        <a:rPr kumimoji="0" lang="de-DE" sz="1200" b="1" i="0" u="none" strike="noStrike" cap="none" normalizeH="0" baseline="0" dirty="0" smtClean="0">
                          <a:ln>
                            <a:noFill/>
                          </a:ln>
                          <a:solidFill>
                            <a:srgbClr val="00549F"/>
                          </a:solidFill>
                          <a:effectLst/>
                          <a:latin typeface="Arial" charset="0"/>
                        </a:rPr>
                        <a:t> Center Aktivitäten</a:t>
                      </a:r>
                    </a:p>
                  </a:txBody>
                  <a:tcPr anchor="ctr" horzOverflow="overflow">
                    <a:lnL w="12700" cap="flat" cmpd="sng" algn="ctr">
                      <a:solidFill>
                        <a:schemeClr val="bg1"/>
                      </a:solidFill>
                      <a:prstDash val="solid"/>
                      <a:round/>
                      <a:headEnd type="none" w="med" len="med"/>
                      <a:tailEnd type="none" w="med" len="med"/>
                    </a:lnL>
                    <a:lnR cap="flat">
                      <a:noFill/>
                    </a:lnR>
                    <a:lnT>
                      <a:noFill/>
                    </a:lnT>
                    <a:lnB>
                      <a:noFill/>
                    </a:lnB>
                    <a:lnTlToBr>
                      <a:noFill/>
                    </a:lnTlToBr>
                    <a:lnBlToTr>
                      <a:noFill/>
                    </a:lnBlToTr>
                    <a:solidFill>
                      <a:schemeClr val="bg1">
                        <a:lumMod val="65000"/>
                        <a:alpha val="97000"/>
                      </a:schemeClr>
                    </a:solidFill>
                  </a:tcPr>
                </a:tc>
              </a:tr>
              <a:tr h="504056">
                <a:tc>
                  <a:txBody>
                    <a:bodyPr/>
                    <a:lstStyle/>
                    <a:p>
                      <a:pPr marL="0" marR="0" lvl="0" indent="0" algn="ctr" defTabSz="904875" rtl="0" eaLnBrk="0" fontAlgn="base" latinLnBrk="0" hangingPunct="0">
                        <a:lnSpc>
                          <a:spcPct val="100000"/>
                        </a:lnSpc>
                        <a:spcBef>
                          <a:spcPct val="20000"/>
                        </a:spcBef>
                        <a:spcAft>
                          <a:spcPct val="0"/>
                        </a:spcAft>
                        <a:buClrTx/>
                        <a:buSzTx/>
                        <a:buFontTx/>
                        <a:buNone/>
                        <a:tabLst/>
                        <a:defRPr/>
                      </a:pPr>
                      <a:r>
                        <a:rPr kumimoji="0" lang="de-DE" sz="1200" b="1" i="0" u="none" strike="noStrike" cap="none" normalizeH="0" baseline="0" dirty="0" smtClean="0">
                          <a:ln>
                            <a:noFill/>
                          </a:ln>
                          <a:solidFill>
                            <a:srgbClr val="00549F"/>
                          </a:solidFill>
                          <a:effectLst/>
                          <a:latin typeface="Arial" charset="0"/>
                        </a:rPr>
                        <a:t>Schülerlabore</a:t>
                      </a:r>
                    </a:p>
                  </a:txBody>
                  <a:tcPr anchor="ctr" horzOverflow="overflow">
                    <a:lnL cap="flat">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9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defRPr/>
                      </a:pPr>
                      <a:r>
                        <a:rPr kumimoji="0" lang="de-DE" sz="1200" b="1" i="0" u="none" strike="noStrike" cap="none" normalizeH="0" baseline="0" dirty="0" err="1" smtClean="0">
                          <a:ln>
                            <a:noFill/>
                          </a:ln>
                          <a:solidFill>
                            <a:srgbClr val="00549F"/>
                          </a:solidFill>
                          <a:effectLst/>
                          <a:latin typeface="Arial" charset="0"/>
                        </a:rPr>
                        <a:t>Mentoringsystem</a:t>
                      </a:r>
                      <a:endParaRPr kumimoji="0" lang="de-DE"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err="1" smtClean="0">
                          <a:ln>
                            <a:noFill/>
                          </a:ln>
                          <a:solidFill>
                            <a:srgbClr val="00549F"/>
                          </a:solidFill>
                          <a:effectLst/>
                          <a:latin typeface="Arial" charset="0"/>
                        </a:rPr>
                        <a:t>Mentoringsystem</a:t>
                      </a:r>
                      <a:endParaRPr kumimoji="0" lang="de-DE"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7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endParaRPr kumimoji="0" lang="en-GB"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cap="flat">
                      <a:noFill/>
                    </a:lnR>
                    <a:lnT>
                      <a:noFill/>
                    </a:lnT>
                    <a:lnB>
                      <a:noFill/>
                    </a:lnB>
                    <a:lnTlToBr>
                      <a:noFill/>
                    </a:lnTlToBr>
                    <a:lnBlToTr>
                      <a:noFill/>
                    </a:lnBlToTr>
                    <a:solidFill>
                      <a:schemeClr val="bg1">
                        <a:lumMod val="65000"/>
                        <a:alpha val="97000"/>
                      </a:schemeClr>
                    </a:solidFill>
                  </a:tcPr>
                </a:tc>
              </a:tr>
              <a:tr h="468166">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smtClean="0">
                          <a:ln>
                            <a:noFill/>
                          </a:ln>
                          <a:solidFill>
                            <a:srgbClr val="00549F"/>
                          </a:solidFill>
                          <a:effectLst/>
                          <a:latin typeface="Arial" charset="0"/>
                        </a:rPr>
                        <a:t>Schüleruniversität</a:t>
                      </a:r>
                    </a:p>
                  </a:txBody>
                  <a:tcPr anchor="ctr" horzOverflow="overflow">
                    <a:lnL cap="flat">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9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defRPr/>
                      </a:pPr>
                      <a:r>
                        <a:rPr kumimoji="0" lang="de-DE" sz="1200" b="1" i="0" u="none" strike="noStrike" cap="none" normalizeH="0" baseline="0" dirty="0" smtClean="0">
                          <a:ln>
                            <a:noFill/>
                          </a:ln>
                          <a:solidFill>
                            <a:srgbClr val="00549F"/>
                          </a:solidFill>
                          <a:effectLst/>
                          <a:latin typeface="Arial" charset="0"/>
                        </a:rPr>
                        <a:t>Kleingruppenübungen</a:t>
                      </a:r>
                    </a:p>
                    <a:p>
                      <a:pPr marL="0" marR="0" lvl="0" indent="0" algn="ctr" defTabSz="904875" rtl="0" eaLnBrk="0" fontAlgn="base" latinLnBrk="0" hangingPunct="0">
                        <a:lnSpc>
                          <a:spcPct val="100000"/>
                        </a:lnSpc>
                        <a:spcBef>
                          <a:spcPct val="20000"/>
                        </a:spcBef>
                        <a:spcAft>
                          <a:spcPct val="0"/>
                        </a:spcAft>
                        <a:buClrTx/>
                        <a:buSzTx/>
                        <a:buFontTx/>
                        <a:buNone/>
                        <a:tabLst/>
                      </a:pPr>
                      <a:endParaRPr kumimoji="0" lang="en-GB"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smtClean="0">
                          <a:ln>
                            <a:noFill/>
                          </a:ln>
                          <a:solidFill>
                            <a:srgbClr val="00549F"/>
                          </a:solidFill>
                          <a:effectLst/>
                          <a:latin typeface="Arial" charset="0"/>
                        </a:rPr>
                        <a:t>Kleingruppenübungen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7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endParaRPr kumimoji="0" lang="en-GB"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cap="flat">
                      <a:noFill/>
                    </a:lnR>
                    <a:lnT>
                      <a:noFill/>
                    </a:lnT>
                    <a:lnB>
                      <a:noFill/>
                    </a:lnB>
                    <a:lnTlToBr>
                      <a:noFill/>
                    </a:lnTlToBr>
                    <a:lnBlToTr>
                      <a:noFill/>
                    </a:lnBlToTr>
                    <a:solidFill>
                      <a:schemeClr val="bg1">
                        <a:lumMod val="65000"/>
                        <a:alpha val="97000"/>
                      </a:schemeClr>
                    </a:solidFill>
                  </a:tcPr>
                </a:tc>
              </a:tr>
              <a:tr h="395930">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smtClean="0">
                          <a:ln>
                            <a:noFill/>
                          </a:ln>
                          <a:solidFill>
                            <a:srgbClr val="00549F"/>
                          </a:solidFill>
                          <a:effectLst/>
                          <a:latin typeface="Arial" charset="0"/>
                        </a:rPr>
                        <a:t>Schulprojektstelle</a:t>
                      </a:r>
                      <a:endParaRPr kumimoji="0" lang="en-GB" sz="1200" b="1" i="0" u="none" strike="noStrike" cap="none" normalizeH="0" baseline="0" dirty="0" smtClean="0">
                        <a:ln>
                          <a:noFill/>
                        </a:ln>
                        <a:solidFill>
                          <a:srgbClr val="00549F"/>
                        </a:solidFill>
                        <a:effectLst/>
                        <a:latin typeface="Arial" charset="0"/>
                      </a:endParaRPr>
                    </a:p>
                  </a:txBody>
                  <a:tcPr anchor="ctr" horzOverflow="overflow">
                    <a:lnL cap="flat">
                      <a:noFill/>
                    </a:lnL>
                    <a:lnR w="12700" cap="flat" cmpd="sng" algn="ctr">
                      <a:solidFill>
                        <a:schemeClr val="bg1"/>
                      </a:solidFill>
                      <a:prstDash val="solid"/>
                      <a:round/>
                      <a:headEnd type="none" w="med" len="med"/>
                      <a:tailEnd type="none" w="med" len="med"/>
                    </a:lnR>
                    <a:lnT>
                      <a:noFill/>
                    </a:lnT>
                    <a:lnB cap="flat">
                      <a:noFill/>
                    </a:lnB>
                    <a:lnTlToBr>
                      <a:noFill/>
                    </a:lnTlToBr>
                    <a:lnBlToTr>
                      <a:noFill/>
                    </a:lnBlToTr>
                    <a:solidFill>
                      <a:schemeClr val="bg1">
                        <a:lumMod val="9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defRPr/>
                      </a:pPr>
                      <a:r>
                        <a:rPr kumimoji="0" lang="en-GB" sz="1200" b="1" i="0" u="none" strike="noStrike" cap="none" normalizeH="0" baseline="0" dirty="0" err="1" smtClean="0">
                          <a:ln>
                            <a:noFill/>
                          </a:ln>
                          <a:solidFill>
                            <a:srgbClr val="00549F"/>
                          </a:solidFill>
                          <a:effectLst/>
                          <a:latin typeface="Arial" charset="0"/>
                        </a:rPr>
                        <a:t>Erstsemesterbefragung</a:t>
                      </a:r>
                      <a:endParaRPr kumimoji="0" lang="en-GB" sz="1200" b="1" i="0" u="none" strike="noStrike" cap="none" normalizeH="0" baseline="0" dirty="0" smtClean="0">
                        <a:ln>
                          <a:noFill/>
                        </a:ln>
                        <a:solidFill>
                          <a:srgbClr val="00549F"/>
                        </a:solidFill>
                        <a:effectLst/>
                        <a:latin typeface="Arial" charset="0"/>
                      </a:endParaRPr>
                    </a:p>
                    <a:p>
                      <a:pPr marL="0" marR="0" lvl="0" indent="0" algn="ctr" defTabSz="904875" rtl="0" eaLnBrk="0" fontAlgn="base" latinLnBrk="0" hangingPunct="0">
                        <a:lnSpc>
                          <a:spcPct val="100000"/>
                        </a:lnSpc>
                        <a:spcBef>
                          <a:spcPct val="20000"/>
                        </a:spcBef>
                        <a:spcAft>
                          <a:spcPct val="0"/>
                        </a:spcAft>
                        <a:buClrTx/>
                        <a:buSzTx/>
                        <a:buFontTx/>
                        <a:buNone/>
                        <a:tabLst/>
                      </a:pPr>
                      <a:endParaRPr kumimoji="0" lang="en-GB"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cap="flat">
                      <a:noFill/>
                    </a:lnB>
                    <a:lnTlToBr>
                      <a:noFill/>
                    </a:lnTlToBr>
                    <a:lnBlToTr>
                      <a:noFill/>
                    </a:lnBlToTr>
                    <a:solidFill>
                      <a:schemeClr val="bg1">
                        <a:lumMod val="8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r>
                        <a:rPr kumimoji="0" lang="de-DE" sz="1200" b="1" i="0" u="none" strike="noStrike" cap="none" normalizeH="0" baseline="0" dirty="0" err="1" smtClean="0">
                          <a:ln>
                            <a:noFill/>
                          </a:ln>
                          <a:solidFill>
                            <a:srgbClr val="00549F"/>
                          </a:solidFill>
                          <a:effectLst/>
                          <a:latin typeface="Arial" charset="0"/>
                        </a:rPr>
                        <a:t>Blended</a:t>
                      </a:r>
                      <a:r>
                        <a:rPr kumimoji="0" lang="de-DE" sz="1200" b="1" i="0" u="none" strike="noStrike" cap="none" normalizeH="0" baseline="0" dirty="0" smtClean="0">
                          <a:ln>
                            <a:noFill/>
                          </a:ln>
                          <a:solidFill>
                            <a:srgbClr val="00549F"/>
                          </a:solidFill>
                          <a:effectLst/>
                          <a:latin typeface="Arial" charset="0"/>
                        </a:rPr>
                        <a:t> Learning</a:t>
                      </a:r>
                      <a:endParaRPr kumimoji="0" lang="en-GB"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cap="flat">
                      <a:noFill/>
                    </a:lnB>
                    <a:lnTlToBr>
                      <a:noFill/>
                    </a:lnTlToBr>
                    <a:lnBlToTr>
                      <a:noFill/>
                    </a:lnBlToTr>
                    <a:solidFill>
                      <a:schemeClr val="bg1">
                        <a:lumMod val="75000"/>
                      </a:schemeClr>
                    </a:solidFill>
                  </a:tcPr>
                </a:tc>
                <a:tc>
                  <a:txBody>
                    <a:bodyPr/>
                    <a:lstStyle/>
                    <a:p>
                      <a:pPr marL="0" marR="0" lvl="0" indent="0" algn="ctr" defTabSz="904875" rtl="0" eaLnBrk="0" fontAlgn="base" latinLnBrk="0" hangingPunct="0">
                        <a:lnSpc>
                          <a:spcPct val="100000"/>
                        </a:lnSpc>
                        <a:spcBef>
                          <a:spcPct val="20000"/>
                        </a:spcBef>
                        <a:spcAft>
                          <a:spcPct val="0"/>
                        </a:spcAft>
                        <a:buClrTx/>
                        <a:buSzTx/>
                        <a:buFontTx/>
                        <a:buNone/>
                        <a:tabLst/>
                      </a:pPr>
                      <a:endParaRPr kumimoji="0" lang="en-GB" sz="1200" b="1" i="0" u="none" strike="noStrike" cap="none" normalizeH="0" baseline="0" dirty="0" smtClean="0">
                        <a:ln>
                          <a:noFill/>
                        </a:ln>
                        <a:solidFill>
                          <a:srgbClr val="00549F"/>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cap="flat">
                      <a:noFill/>
                    </a:lnR>
                    <a:lnT>
                      <a:noFill/>
                    </a:lnT>
                    <a:lnB cap="flat">
                      <a:noFill/>
                    </a:lnB>
                    <a:lnTlToBr>
                      <a:noFill/>
                    </a:lnTlToBr>
                    <a:lnBlToTr>
                      <a:noFill/>
                    </a:lnBlToTr>
                    <a:solidFill>
                      <a:schemeClr val="bg1">
                        <a:lumMod val="65000"/>
                        <a:alpha val="97000"/>
                      </a:schemeClr>
                    </a:solidFill>
                  </a:tcPr>
                </a:tc>
              </a:tr>
            </a:tbl>
          </a:graphicData>
        </a:graphic>
      </p:graphicFrame>
      <p:sp>
        <p:nvSpPr>
          <p:cNvPr id="7" name="Rechteck 6"/>
          <p:cNvSpPr/>
          <p:nvPr/>
        </p:nvSpPr>
        <p:spPr>
          <a:xfrm>
            <a:off x="611188" y="980728"/>
            <a:ext cx="7993062" cy="360362"/>
          </a:xfrm>
          <a:prstGeom prst="rect">
            <a:avLst/>
          </a:prstGeom>
          <a:solidFill>
            <a:srgbClr val="0054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dirty="0" smtClean="0">
                <a:solidFill>
                  <a:srgbClr val="FFFFFF"/>
                </a:solidFill>
              </a:rPr>
              <a:t>Instrumente des Qualitätsmanagements in Studium und Lehre</a:t>
            </a:r>
          </a:p>
        </p:txBody>
      </p:sp>
      <p:sp>
        <p:nvSpPr>
          <p:cNvPr id="8" name="Rechteck 7"/>
          <p:cNvSpPr/>
          <p:nvPr/>
        </p:nvSpPr>
        <p:spPr>
          <a:xfrm>
            <a:off x="611187" y="5370827"/>
            <a:ext cx="1973263" cy="4286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Vor Studienbeginn</a:t>
            </a:r>
          </a:p>
        </p:txBody>
      </p:sp>
      <p:sp>
        <p:nvSpPr>
          <p:cNvPr id="9" name="Rechteck 8"/>
          <p:cNvSpPr/>
          <p:nvPr/>
        </p:nvSpPr>
        <p:spPr>
          <a:xfrm>
            <a:off x="2591594" y="5375211"/>
            <a:ext cx="2016125" cy="4286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err="1" smtClean="0">
                <a:solidFill>
                  <a:srgbClr val="00549F"/>
                </a:solidFill>
              </a:rPr>
              <a:t>Studieneingangs-phase</a:t>
            </a:r>
            <a:endParaRPr lang="de-DE" sz="1400" b="1" dirty="0" smtClean="0">
              <a:solidFill>
                <a:srgbClr val="00549F"/>
              </a:solidFill>
            </a:endParaRPr>
          </a:p>
        </p:txBody>
      </p:sp>
      <p:sp>
        <p:nvSpPr>
          <p:cNvPr id="10" name="Rechteck 9"/>
          <p:cNvSpPr/>
          <p:nvPr/>
        </p:nvSpPr>
        <p:spPr>
          <a:xfrm>
            <a:off x="4607719" y="5376927"/>
            <a:ext cx="2088356" cy="42862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Studium</a:t>
            </a:r>
          </a:p>
        </p:txBody>
      </p:sp>
      <p:sp>
        <p:nvSpPr>
          <p:cNvPr id="11" name="Pfeil nach rechts 10"/>
          <p:cNvSpPr/>
          <p:nvPr/>
        </p:nvSpPr>
        <p:spPr>
          <a:xfrm>
            <a:off x="6697024" y="5156513"/>
            <a:ext cx="1907927" cy="85725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Abschluss des Studiums</a:t>
            </a:r>
          </a:p>
        </p:txBody>
      </p:sp>
    </p:spTree>
    <p:extLst>
      <p:ext uri="{BB962C8B-B14F-4D97-AF65-F5344CB8AC3E}">
        <p14:creationId xmlns:p14="http://schemas.microsoft.com/office/powerpoint/2010/main" val="14862784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el 1"/>
          <p:cNvSpPr>
            <a:spLocks noGrp="1"/>
          </p:cNvSpPr>
          <p:nvPr>
            <p:ph type="ctrTitle"/>
          </p:nvPr>
        </p:nvSpPr>
        <p:spPr bwMode="auto">
          <a:xfrm>
            <a:off x="287338" y="2487613"/>
            <a:ext cx="8569325" cy="539750"/>
          </a:xfrm>
          <a:noFill/>
          <a:ln>
            <a:miter lim="800000"/>
            <a:headEnd/>
            <a:tailEnd/>
          </a:ln>
        </p:spPr>
        <p:txBody>
          <a:bodyPr vert="horz" wrap="square" numCol="1" compatLnSpc="1">
            <a:prstTxWarp prst="textNoShape">
              <a:avLst/>
            </a:prstTxWarp>
          </a:bodyPr>
          <a:lstStyle/>
          <a:p>
            <a:pPr lvl="0"/>
            <a:r>
              <a:rPr lang="de-DE" kern="0" dirty="0">
                <a:latin typeface="Arial"/>
              </a:rPr>
              <a:t>Personal</a:t>
            </a:r>
            <a:r>
              <a:rPr lang="de-DE" sz="4800" kern="0" dirty="0">
                <a:solidFill>
                  <a:srgbClr val="00549F"/>
                </a:solidFill>
                <a:latin typeface="Arial"/>
              </a:rPr>
              <a:t/>
            </a:r>
            <a:br>
              <a:rPr lang="de-DE" sz="4800" kern="0" dirty="0">
                <a:solidFill>
                  <a:srgbClr val="00549F"/>
                </a:solidFill>
                <a:latin typeface="Arial"/>
              </a:rPr>
            </a:br>
            <a:endParaRPr lang="de-DE" dirty="0" smtClean="0"/>
          </a:p>
        </p:txBody>
      </p:sp>
    </p:spTree>
    <p:extLst>
      <p:ext uri="{BB962C8B-B14F-4D97-AF65-F5344CB8AC3E}">
        <p14:creationId xmlns:p14="http://schemas.microsoft.com/office/powerpoint/2010/main" val="37566789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Personal der Hochschule </a:t>
            </a:r>
            <a:r>
              <a:rPr lang="de-DE" dirty="0" smtClean="0"/>
              <a:t>2016</a:t>
            </a:r>
            <a:endParaRPr lang="de-DE" kern="0" dirty="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25 von 63</a:t>
            </a:r>
            <a:endParaRPr lang="de-DE" altLang="de-DE" dirty="0" smtClean="0"/>
          </a:p>
        </p:txBody>
      </p:sp>
      <p:sp>
        <p:nvSpPr>
          <p:cNvPr id="6" name="Text Box 5"/>
          <p:cNvSpPr txBox="1">
            <a:spLocks noChangeArrowheads="1"/>
          </p:cNvSpPr>
          <p:nvPr/>
        </p:nvSpPr>
        <p:spPr bwMode="auto">
          <a:xfrm>
            <a:off x="4732780" y="2073769"/>
            <a:ext cx="76200" cy="161925"/>
          </a:xfrm>
          <a:prstGeom prst="rect">
            <a:avLst/>
          </a:prstGeom>
          <a:noFill/>
          <a:ln w="9525">
            <a:noFill/>
            <a:miter lim="800000"/>
            <a:headEnd/>
            <a:tailEnd/>
          </a:ln>
        </p:spPr>
      </p:sp>
      <p:sp>
        <p:nvSpPr>
          <p:cNvPr id="7" name="Text Box 6"/>
          <p:cNvSpPr txBox="1">
            <a:spLocks noChangeArrowheads="1"/>
          </p:cNvSpPr>
          <p:nvPr/>
        </p:nvSpPr>
        <p:spPr bwMode="auto">
          <a:xfrm>
            <a:off x="3189730" y="2073769"/>
            <a:ext cx="76200" cy="161925"/>
          </a:xfrm>
          <a:prstGeom prst="rect">
            <a:avLst/>
          </a:prstGeom>
          <a:noFill/>
          <a:ln w="9525">
            <a:noFill/>
            <a:miter lim="800000"/>
            <a:headEnd/>
            <a:tailEnd/>
          </a:ln>
        </p:spPr>
      </p:sp>
      <p:sp>
        <p:nvSpPr>
          <p:cNvPr id="8" name="Text Box 7"/>
          <p:cNvSpPr txBox="1">
            <a:spLocks noChangeArrowheads="1"/>
          </p:cNvSpPr>
          <p:nvPr/>
        </p:nvSpPr>
        <p:spPr bwMode="auto">
          <a:xfrm>
            <a:off x="4732780" y="2073769"/>
            <a:ext cx="76200" cy="161925"/>
          </a:xfrm>
          <a:prstGeom prst="rect">
            <a:avLst/>
          </a:prstGeom>
          <a:noFill/>
          <a:ln w="9525">
            <a:noFill/>
            <a:miter lim="800000"/>
            <a:headEnd/>
            <a:tailEnd/>
          </a:ln>
        </p:spPr>
      </p:sp>
      <p:sp>
        <p:nvSpPr>
          <p:cNvPr id="9" name="Text Box 8"/>
          <p:cNvSpPr txBox="1">
            <a:spLocks noChangeArrowheads="1"/>
          </p:cNvSpPr>
          <p:nvPr/>
        </p:nvSpPr>
        <p:spPr bwMode="auto">
          <a:xfrm>
            <a:off x="3189730" y="2073769"/>
            <a:ext cx="76200" cy="161925"/>
          </a:xfrm>
          <a:prstGeom prst="rect">
            <a:avLst/>
          </a:prstGeom>
          <a:noFill/>
          <a:ln w="9525">
            <a:noFill/>
            <a:miter lim="800000"/>
            <a:headEnd/>
            <a:tailEnd/>
          </a:ln>
        </p:spPr>
      </p:sp>
      <p:sp>
        <p:nvSpPr>
          <p:cNvPr id="10" name="Text Box 9"/>
          <p:cNvSpPr txBox="1">
            <a:spLocks noChangeArrowheads="1"/>
          </p:cNvSpPr>
          <p:nvPr/>
        </p:nvSpPr>
        <p:spPr bwMode="auto">
          <a:xfrm>
            <a:off x="4732780" y="2073769"/>
            <a:ext cx="76200" cy="161925"/>
          </a:xfrm>
          <a:prstGeom prst="rect">
            <a:avLst/>
          </a:prstGeom>
          <a:noFill/>
          <a:ln w="9525">
            <a:noFill/>
            <a:miter lim="800000"/>
            <a:headEnd/>
            <a:tailEnd/>
          </a:ln>
        </p:spPr>
      </p:sp>
      <p:sp>
        <p:nvSpPr>
          <p:cNvPr id="11" name="Text Box 10"/>
          <p:cNvSpPr txBox="1">
            <a:spLocks noChangeArrowheads="1"/>
          </p:cNvSpPr>
          <p:nvPr/>
        </p:nvSpPr>
        <p:spPr bwMode="auto">
          <a:xfrm>
            <a:off x="3342130" y="2073769"/>
            <a:ext cx="76200" cy="161925"/>
          </a:xfrm>
          <a:prstGeom prst="rect">
            <a:avLst/>
          </a:prstGeom>
          <a:noFill/>
          <a:ln w="9525">
            <a:noFill/>
            <a:miter lim="800000"/>
            <a:headEnd/>
            <a:tailEnd/>
          </a:ln>
        </p:spPr>
      </p:sp>
      <p:sp>
        <p:nvSpPr>
          <p:cNvPr id="12" name="Text Box 11"/>
          <p:cNvSpPr txBox="1">
            <a:spLocks noChangeArrowheads="1"/>
          </p:cNvSpPr>
          <p:nvPr/>
        </p:nvSpPr>
        <p:spPr bwMode="auto">
          <a:xfrm>
            <a:off x="4732780" y="2083294"/>
            <a:ext cx="76200" cy="152400"/>
          </a:xfrm>
          <a:prstGeom prst="rect">
            <a:avLst/>
          </a:prstGeom>
          <a:noFill/>
          <a:ln w="9525">
            <a:noFill/>
            <a:miter lim="800000"/>
            <a:headEnd/>
            <a:tailEnd/>
          </a:ln>
        </p:spPr>
      </p:sp>
      <p:sp>
        <p:nvSpPr>
          <p:cNvPr id="13" name="Text Box 13"/>
          <p:cNvSpPr txBox="1">
            <a:spLocks noChangeArrowheads="1"/>
          </p:cNvSpPr>
          <p:nvPr/>
        </p:nvSpPr>
        <p:spPr bwMode="auto">
          <a:xfrm>
            <a:off x="4732780" y="2407144"/>
            <a:ext cx="76200" cy="152400"/>
          </a:xfrm>
          <a:prstGeom prst="rect">
            <a:avLst/>
          </a:prstGeom>
          <a:noFill/>
          <a:ln w="9525">
            <a:noFill/>
            <a:miter lim="800000"/>
            <a:headEnd/>
            <a:tailEnd/>
          </a:ln>
        </p:spPr>
      </p:sp>
      <p:sp>
        <p:nvSpPr>
          <p:cNvPr id="14" name="Text Box 28"/>
          <p:cNvSpPr txBox="1">
            <a:spLocks noChangeArrowheads="1"/>
          </p:cNvSpPr>
          <p:nvPr/>
        </p:nvSpPr>
        <p:spPr bwMode="auto">
          <a:xfrm>
            <a:off x="4732780" y="2407144"/>
            <a:ext cx="76200" cy="152400"/>
          </a:xfrm>
          <a:prstGeom prst="rect">
            <a:avLst/>
          </a:prstGeom>
          <a:noFill/>
          <a:ln w="9525">
            <a:noFill/>
            <a:miter lim="800000"/>
            <a:headEnd/>
            <a:tailEnd/>
          </a:ln>
        </p:spPr>
      </p:sp>
      <p:sp>
        <p:nvSpPr>
          <p:cNvPr id="15" name="Text Box 5"/>
          <p:cNvSpPr txBox="1">
            <a:spLocks noChangeArrowheads="1"/>
          </p:cNvSpPr>
          <p:nvPr/>
        </p:nvSpPr>
        <p:spPr bwMode="auto">
          <a:xfrm>
            <a:off x="4732780" y="2073769"/>
            <a:ext cx="76200" cy="161925"/>
          </a:xfrm>
          <a:prstGeom prst="rect">
            <a:avLst/>
          </a:prstGeom>
          <a:noFill/>
          <a:ln w="9525">
            <a:noFill/>
            <a:miter lim="800000"/>
            <a:headEnd/>
            <a:tailEnd/>
          </a:ln>
        </p:spPr>
      </p:sp>
      <p:sp>
        <p:nvSpPr>
          <p:cNvPr id="16" name="Text Box 6"/>
          <p:cNvSpPr txBox="1">
            <a:spLocks noChangeArrowheads="1"/>
          </p:cNvSpPr>
          <p:nvPr/>
        </p:nvSpPr>
        <p:spPr bwMode="auto">
          <a:xfrm>
            <a:off x="3189730" y="2073769"/>
            <a:ext cx="76200" cy="161925"/>
          </a:xfrm>
          <a:prstGeom prst="rect">
            <a:avLst/>
          </a:prstGeom>
          <a:noFill/>
          <a:ln w="9525">
            <a:noFill/>
            <a:miter lim="800000"/>
            <a:headEnd/>
            <a:tailEnd/>
          </a:ln>
        </p:spPr>
      </p:sp>
      <p:sp>
        <p:nvSpPr>
          <p:cNvPr id="17" name="Text Box 7"/>
          <p:cNvSpPr txBox="1">
            <a:spLocks noChangeArrowheads="1"/>
          </p:cNvSpPr>
          <p:nvPr/>
        </p:nvSpPr>
        <p:spPr bwMode="auto">
          <a:xfrm>
            <a:off x="4732780" y="2073769"/>
            <a:ext cx="76200" cy="161925"/>
          </a:xfrm>
          <a:prstGeom prst="rect">
            <a:avLst/>
          </a:prstGeom>
          <a:noFill/>
          <a:ln w="9525">
            <a:noFill/>
            <a:miter lim="800000"/>
            <a:headEnd/>
            <a:tailEnd/>
          </a:ln>
        </p:spPr>
      </p:sp>
      <p:sp>
        <p:nvSpPr>
          <p:cNvPr id="18" name="Text Box 8"/>
          <p:cNvSpPr txBox="1">
            <a:spLocks noChangeArrowheads="1"/>
          </p:cNvSpPr>
          <p:nvPr/>
        </p:nvSpPr>
        <p:spPr bwMode="auto">
          <a:xfrm>
            <a:off x="3189730" y="2073769"/>
            <a:ext cx="76200" cy="161925"/>
          </a:xfrm>
          <a:prstGeom prst="rect">
            <a:avLst/>
          </a:prstGeom>
          <a:noFill/>
          <a:ln w="9525">
            <a:noFill/>
            <a:miter lim="800000"/>
            <a:headEnd/>
            <a:tailEnd/>
          </a:ln>
        </p:spPr>
      </p:sp>
      <p:sp>
        <p:nvSpPr>
          <p:cNvPr id="19" name="Text Box 9"/>
          <p:cNvSpPr txBox="1">
            <a:spLocks noChangeArrowheads="1"/>
          </p:cNvSpPr>
          <p:nvPr/>
        </p:nvSpPr>
        <p:spPr bwMode="auto">
          <a:xfrm>
            <a:off x="4732780" y="2073769"/>
            <a:ext cx="76200" cy="161925"/>
          </a:xfrm>
          <a:prstGeom prst="rect">
            <a:avLst/>
          </a:prstGeom>
          <a:noFill/>
          <a:ln w="9525">
            <a:noFill/>
            <a:miter lim="800000"/>
            <a:headEnd/>
            <a:tailEnd/>
          </a:ln>
        </p:spPr>
      </p:sp>
      <p:sp>
        <p:nvSpPr>
          <p:cNvPr id="20" name="Text Box 10"/>
          <p:cNvSpPr txBox="1">
            <a:spLocks noChangeArrowheads="1"/>
          </p:cNvSpPr>
          <p:nvPr/>
        </p:nvSpPr>
        <p:spPr bwMode="auto">
          <a:xfrm>
            <a:off x="3342130" y="2073769"/>
            <a:ext cx="76200" cy="161925"/>
          </a:xfrm>
          <a:prstGeom prst="rect">
            <a:avLst/>
          </a:prstGeom>
          <a:noFill/>
          <a:ln w="9525">
            <a:noFill/>
            <a:miter lim="800000"/>
            <a:headEnd/>
            <a:tailEnd/>
          </a:ln>
        </p:spPr>
      </p:sp>
      <p:sp>
        <p:nvSpPr>
          <p:cNvPr id="21" name="Text Box 11"/>
          <p:cNvSpPr txBox="1">
            <a:spLocks noChangeArrowheads="1"/>
          </p:cNvSpPr>
          <p:nvPr/>
        </p:nvSpPr>
        <p:spPr bwMode="auto">
          <a:xfrm>
            <a:off x="4732780" y="2083294"/>
            <a:ext cx="76200" cy="152400"/>
          </a:xfrm>
          <a:prstGeom prst="rect">
            <a:avLst/>
          </a:prstGeom>
          <a:noFill/>
          <a:ln w="9525">
            <a:noFill/>
            <a:miter lim="800000"/>
            <a:headEnd/>
            <a:tailEnd/>
          </a:ln>
        </p:spPr>
      </p:sp>
      <p:sp>
        <p:nvSpPr>
          <p:cNvPr id="22" name="Text Box 13"/>
          <p:cNvSpPr txBox="1">
            <a:spLocks noChangeArrowheads="1"/>
          </p:cNvSpPr>
          <p:nvPr/>
        </p:nvSpPr>
        <p:spPr bwMode="auto">
          <a:xfrm>
            <a:off x="4732780" y="2407144"/>
            <a:ext cx="76200" cy="152400"/>
          </a:xfrm>
          <a:prstGeom prst="rect">
            <a:avLst/>
          </a:prstGeom>
          <a:noFill/>
          <a:ln w="9525">
            <a:noFill/>
            <a:miter lim="800000"/>
            <a:headEnd/>
            <a:tailEnd/>
          </a:ln>
        </p:spPr>
      </p:sp>
      <p:sp>
        <p:nvSpPr>
          <p:cNvPr id="23" name="Text Box 28"/>
          <p:cNvSpPr txBox="1">
            <a:spLocks noChangeArrowheads="1"/>
          </p:cNvSpPr>
          <p:nvPr/>
        </p:nvSpPr>
        <p:spPr bwMode="auto">
          <a:xfrm>
            <a:off x="4732780" y="2407144"/>
            <a:ext cx="76200" cy="152400"/>
          </a:xfrm>
          <a:prstGeom prst="rect">
            <a:avLst/>
          </a:prstGeom>
          <a:noFill/>
          <a:ln w="9525">
            <a:noFill/>
            <a:miter lim="800000"/>
            <a:headEnd/>
            <a:tailEnd/>
          </a:ln>
        </p:spPr>
      </p:sp>
      <p:sp>
        <p:nvSpPr>
          <p:cNvPr id="24" name="Text Box 5"/>
          <p:cNvSpPr txBox="1">
            <a:spLocks noChangeArrowheads="1"/>
          </p:cNvSpPr>
          <p:nvPr/>
        </p:nvSpPr>
        <p:spPr bwMode="auto">
          <a:xfrm>
            <a:off x="4732780" y="2073769"/>
            <a:ext cx="76200" cy="161925"/>
          </a:xfrm>
          <a:prstGeom prst="rect">
            <a:avLst/>
          </a:prstGeom>
          <a:noFill/>
          <a:ln w="9525">
            <a:noFill/>
            <a:miter lim="800000"/>
            <a:headEnd/>
            <a:tailEnd/>
          </a:ln>
        </p:spPr>
      </p:sp>
      <p:sp>
        <p:nvSpPr>
          <p:cNvPr id="25" name="Text Box 6"/>
          <p:cNvSpPr txBox="1">
            <a:spLocks noChangeArrowheads="1"/>
          </p:cNvSpPr>
          <p:nvPr/>
        </p:nvSpPr>
        <p:spPr bwMode="auto">
          <a:xfrm>
            <a:off x="3189730" y="2073769"/>
            <a:ext cx="76200" cy="161925"/>
          </a:xfrm>
          <a:prstGeom prst="rect">
            <a:avLst/>
          </a:prstGeom>
          <a:noFill/>
          <a:ln w="9525">
            <a:noFill/>
            <a:miter lim="800000"/>
            <a:headEnd/>
            <a:tailEnd/>
          </a:ln>
        </p:spPr>
      </p:sp>
      <p:sp>
        <p:nvSpPr>
          <p:cNvPr id="26" name="Text Box 7"/>
          <p:cNvSpPr txBox="1">
            <a:spLocks noChangeArrowheads="1"/>
          </p:cNvSpPr>
          <p:nvPr/>
        </p:nvSpPr>
        <p:spPr bwMode="auto">
          <a:xfrm>
            <a:off x="4732780" y="2073769"/>
            <a:ext cx="76200" cy="161925"/>
          </a:xfrm>
          <a:prstGeom prst="rect">
            <a:avLst/>
          </a:prstGeom>
          <a:noFill/>
          <a:ln w="9525">
            <a:noFill/>
            <a:miter lim="800000"/>
            <a:headEnd/>
            <a:tailEnd/>
          </a:ln>
        </p:spPr>
      </p:sp>
      <p:sp>
        <p:nvSpPr>
          <p:cNvPr id="27" name="Text Box 8"/>
          <p:cNvSpPr txBox="1">
            <a:spLocks noChangeArrowheads="1"/>
          </p:cNvSpPr>
          <p:nvPr/>
        </p:nvSpPr>
        <p:spPr bwMode="auto">
          <a:xfrm>
            <a:off x="3189730" y="2073769"/>
            <a:ext cx="76200" cy="161925"/>
          </a:xfrm>
          <a:prstGeom prst="rect">
            <a:avLst/>
          </a:prstGeom>
          <a:noFill/>
          <a:ln w="9525">
            <a:noFill/>
            <a:miter lim="800000"/>
            <a:headEnd/>
            <a:tailEnd/>
          </a:ln>
        </p:spPr>
      </p:sp>
      <p:sp>
        <p:nvSpPr>
          <p:cNvPr id="28" name="Text Box 9"/>
          <p:cNvSpPr txBox="1">
            <a:spLocks noChangeArrowheads="1"/>
          </p:cNvSpPr>
          <p:nvPr/>
        </p:nvSpPr>
        <p:spPr bwMode="auto">
          <a:xfrm>
            <a:off x="4732780" y="2073769"/>
            <a:ext cx="76200" cy="161925"/>
          </a:xfrm>
          <a:prstGeom prst="rect">
            <a:avLst/>
          </a:prstGeom>
          <a:noFill/>
          <a:ln w="9525">
            <a:noFill/>
            <a:miter lim="800000"/>
            <a:headEnd/>
            <a:tailEnd/>
          </a:ln>
        </p:spPr>
      </p:sp>
      <p:sp>
        <p:nvSpPr>
          <p:cNvPr id="29" name="Text Box 10"/>
          <p:cNvSpPr txBox="1">
            <a:spLocks noChangeArrowheads="1"/>
          </p:cNvSpPr>
          <p:nvPr/>
        </p:nvSpPr>
        <p:spPr bwMode="auto">
          <a:xfrm>
            <a:off x="3342130" y="2073769"/>
            <a:ext cx="76200" cy="161925"/>
          </a:xfrm>
          <a:prstGeom prst="rect">
            <a:avLst/>
          </a:prstGeom>
          <a:noFill/>
          <a:ln w="9525">
            <a:noFill/>
            <a:miter lim="800000"/>
            <a:headEnd/>
            <a:tailEnd/>
          </a:ln>
        </p:spPr>
      </p:sp>
      <p:sp>
        <p:nvSpPr>
          <p:cNvPr id="30" name="Text Box 11"/>
          <p:cNvSpPr txBox="1">
            <a:spLocks noChangeArrowheads="1"/>
          </p:cNvSpPr>
          <p:nvPr/>
        </p:nvSpPr>
        <p:spPr bwMode="auto">
          <a:xfrm>
            <a:off x="4732780" y="2083294"/>
            <a:ext cx="76200" cy="152400"/>
          </a:xfrm>
          <a:prstGeom prst="rect">
            <a:avLst/>
          </a:prstGeom>
          <a:noFill/>
          <a:ln w="9525">
            <a:noFill/>
            <a:miter lim="800000"/>
            <a:headEnd/>
            <a:tailEnd/>
          </a:ln>
        </p:spPr>
      </p:sp>
      <p:sp>
        <p:nvSpPr>
          <p:cNvPr id="31" name="Text Box 13"/>
          <p:cNvSpPr txBox="1">
            <a:spLocks noChangeArrowheads="1"/>
          </p:cNvSpPr>
          <p:nvPr/>
        </p:nvSpPr>
        <p:spPr bwMode="auto">
          <a:xfrm>
            <a:off x="4732780" y="2407144"/>
            <a:ext cx="76200" cy="152400"/>
          </a:xfrm>
          <a:prstGeom prst="rect">
            <a:avLst/>
          </a:prstGeom>
          <a:noFill/>
          <a:ln w="9525">
            <a:noFill/>
            <a:miter lim="800000"/>
            <a:headEnd/>
            <a:tailEnd/>
          </a:ln>
        </p:spPr>
      </p:sp>
      <p:sp>
        <p:nvSpPr>
          <p:cNvPr id="32" name="Text Box 28"/>
          <p:cNvSpPr txBox="1">
            <a:spLocks noChangeArrowheads="1"/>
          </p:cNvSpPr>
          <p:nvPr/>
        </p:nvSpPr>
        <p:spPr bwMode="auto">
          <a:xfrm>
            <a:off x="4732780" y="2407144"/>
            <a:ext cx="76200" cy="152400"/>
          </a:xfrm>
          <a:prstGeom prst="rect">
            <a:avLst/>
          </a:prstGeom>
          <a:noFill/>
          <a:ln w="9525">
            <a:noFill/>
            <a:miter lim="800000"/>
            <a:headEnd/>
            <a:tailEnd/>
          </a:ln>
        </p:spPr>
      </p:sp>
      <p:sp>
        <p:nvSpPr>
          <p:cNvPr id="33" name="Text Box 5"/>
          <p:cNvSpPr txBox="1">
            <a:spLocks noChangeArrowheads="1"/>
          </p:cNvSpPr>
          <p:nvPr/>
        </p:nvSpPr>
        <p:spPr bwMode="auto">
          <a:xfrm>
            <a:off x="4732780" y="2073769"/>
            <a:ext cx="76200" cy="161925"/>
          </a:xfrm>
          <a:prstGeom prst="rect">
            <a:avLst/>
          </a:prstGeom>
          <a:noFill/>
          <a:ln w="9525">
            <a:noFill/>
            <a:miter lim="800000"/>
            <a:headEnd/>
            <a:tailEnd/>
          </a:ln>
        </p:spPr>
      </p:sp>
      <p:sp>
        <p:nvSpPr>
          <p:cNvPr id="34" name="Text Box 6"/>
          <p:cNvSpPr txBox="1">
            <a:spLocks noChangeArrowheads="1"/>
          </p:cNvSpPr>
          <p:nvPr/>
        </p:nvSpPr>
        <p:spPr bwMode="auto">
          <a:xfrm>
            <a:off x="3189730" y="2073769"/>
            <a:ext cx="76200" cy="161925"/>
          </a:xfrm>
          <a:prstGeom prst="rect">
            <a:avLst/>
          </a:prstGeom>
          <a:noFill/>
          <a:ln w="9525">
            <a:noFill/>
            <a:miter lim="800000"/>
            <a:headEnd/>
            <a:tailEnd/>
          </a:ln>
        </p:spPr>
      </p:sp>
      <p:sp>
        <p:nvSpPr>
          <p:cNvPr id="35" name="Text Box 7"/>
          <p:cNvSpPr txBox="1">
            <a:spLocks noChangeArrowheads="1"/>
          </p:cNvSpPr>
          <p:nvPr/>
        </p:nvSpPr>
        <p:spPr bwMode="auto">
          <a:xfrm>
            <a:off x="4732780" y="2073769"/>
            <a:ext cx="76200" cy="161925"/>
          </a:xfrm>
          <a:prstGeom prst="rect">
            <a:avLst/>
          </a:prstGeom>
          <a:noFill/>
          <a:ln w="9525">
            <a:noFill/>
            <a:miter lim="800000"/>
            <a:headEnd/>
            <a:tailEnd/>
          </a:ln>
        </p:spPr>
      </p:sp>
      <p:sp>
        <p:nvSpPr>
          <p:cNvPr id="36" name="Text Box 8"/>
          <p:cNvSpPr txBox="1">
            <a:spLocks noChangeArrowheads="1"/>
          </p:cNvSpPr>
          <p:nvPr/>
        </p:nvSpPr>
        <p:spPr bwMode="auto">
          <a:xfrm>
            <a:off x="3189730" y="2073769"/>
            <a:ext cx="76200" cy="161925"/>
          </a:xfrm>
          <a:prstGeom prst="rect">
            <a:avLst/>
          </a:prstGeom>
          <a:noFill/>
          <a:ln w="9525">
            <a:noFill/>
            <a:miter lim="800000"/>
            <a:headEnd/>
            <a:tailEnd/>
          </a:ln>
        </p:spPr>
      </p:sp>
      <p:sp>
        <p:nvSpPr>
          <p:cNvPr id="37" name="Text Box 9"/>
          <p:cNvSpPr txBox="1">
            <a:spLocks noChangeArrowheads="1"/>
          </p:cNvSpPr>
          <p:nvPr/>
        </p:nvSpPr>
        <p:spPr bwMode="auto">
          <a:xfrm>
            <a:off x="4732780" y="2073769"/>
            <a:ext cx="76200" cy="161925"/>
          </a:xfrm>
          <a:prstGeom prst="rect">
            <a:avLst/>
          </a:prstGeom>
          <a:noFill/>
          <a:ln w="9525">
            <a:noFill/>
            <a:miter lim="800000"/>
            <a:headEnd/>
            <a:tailEnd/>
          </a:ln>
        </p:spPr>
      </p:sp>
      <p:sp>
        <p:nvSpPr>
          <p:cNvPr id="38" name="Text Box 10"/>
          <p:cNvSpPr txBox="1">
            <a:spLocks noChangeArrowheads="1"/>
          </p:cNvSpPr>
          <p:nvPr/>
        </p:nvSpPr>
        <p:spPr bwMode="auto">
          <a:xfrm>
            <a:off x="3342130" y="2073769"/>
            <a:ext cx="76200" cy="161925"/>
          </a:xfrm>
          <a:prstGeom prst="rect">
            <a:avLst/>
          </a:prstGeom>
          <a:noFill/>
          <a:ln w="9525">
            <a:noFill/>
            <a:miter lim="800000"/>
            <a:headEnd/>
            <a:tailEnd/>
          </a:ln>
        </p:spPr>
      </p:sp>
      <p:sp>
        <p:nvSpPr>
          <p:cNvPr id="39" name="Text Box 11"/>
          <p:cNvSpPr txBox="1">
            <a:spLocks noChangeArrowheads="1"/>
          </p:cNvSpPr>
          <p:nvPr/>
        </p:nvSpPr>
        <p:spPr bwMode="auto">
          <a:xfrm>
            <a:off x="4732780" y="2083294"/>
            <a:ext cx="76200" cy="152400"/>
          </a:xfrm>
          <a:prstGeom prst="rect">
            <a:avLst/>
          </a:prstGeom>
          <a:noFill/>
          <a:ln w="9525">
            <a:noFill/>
            <a:miter lim="800000"/>
            <a:headEnd/>
            <a:tailEnd/>
          </a:ln>
        </p:spPr>
      </p:sp>
      <p:sp>
        <p:nvSpPr>
          <p:cNvPr id="40" name="Text Box 13"/>
          <p:cNvSpPr txBox="1">
            <a:spLocks noChangeArrowheads="1"/>
          </p:cNvSpPr>
          <p:nvPr/>
        </p:nvSpPr>
        <p:spPr bwMode="auto">
          <a:xfrm>
            <a:off x="4732780" y="2407144"/>
            <a:ext cx="76200" cy="152400"/>
          </a:xfrm>
          <a:prstGeom prst="rect">
            <a:avLst/>
          </a:prstGeom>
          <a:noFill/>
          <a:ln w="9525">
            <a:noFill/>
            <a:miter lim="800000"/>
            <a:headEnd/>
            <a:tailEnd/>
          </a:ln>
        </p:spPr>
      </p:sp>
      <p:sp>
        <p:nvSpPr>
          <p:cNvPr id="41" name="Text Box 28"/>
          <p:cNvSpPr txBox="1">
            <a:spLocks noChangeArrowheads="1"/>
          </p:cNvSpPr>
          <p:nvPr/>
        </p:nvSpPr>
        <p:spPr bwMode="auto">
          <a:xfrm>
            <a:off x="4732780" y="2407144"/>
            <a:ext cx="76200" cy="152400"/>
          </a:xfrm>
          <a:prstGeom prst="rect">
            <a:avLst/>
          </a:prstGeom>
          <a:noFill/>
          <a:ln w="9525">
            <a:noFill/>
            <a:miter lim="800000"/>
            <a:headEnd/>
            <a:tailEnd/>
          </a:ln>
        </p:spPr>
      </p:sp>
      <p:graphicFrame>
        <p:nvGraphicFramePr>
          <p:cNvPr id="42" name="Tabelle 41"/>
          <p:cNvGraphicFramePr>
            <a:graphicFrameLocks noGrp="1"/>
          </p:cNvGraphicFramePr>
          <p:nvPr>
            <p:extLst>
              <p:ext uri="{D42A27DB-BD31-4B8C-83A1-F6EECF244321}">
                <p14:modId xmlns:p14="http://schemas.microsoft.com/office/powerpoint/2010/main" val="784982232"/>
              </p:ext>
            </p:extLst>
          </p:nvPr>
        </p:nvGraphicFramePr>
        <p:xfrm>
          <a:off x="611450" y="1052513"/>
          <a:ext cx="7993243" cy="4210287"/>
        </p:xfrm>
        <a:graphic>
          <a:graphicData uri="http://schemas.openxmlformats.org/drawingml/2006/table">
            <a:tbl>
              <a:tblPr/>
              <a:tblGrid>
                <a:gridCol w="2759895"/>
                <a:gridCol w="656121"/>
                <a:gridCol w="503808"/>
                <a:gridCol w="585822"/>
                <a:gridCol w="656121"/>
                <a:gridCol w="503808"/>
                <a:gridCol w="593633"/>
                <a:gridCol w="656121"/>
                <a:gridCol w="503808"/>
                <a:gridCol w="574106"/>
              </a:tblGrid>
              <a:tr h="169351">
                <a:tc>
                  <a:txBody>
                    <a:bodyPr/>
                    <a:lstStyle/>
                    <a:p>
                      <a:pPr algn="l" fontAlgn="ctr"/>
                      <a:r>
                        <a:rPr lang="de-DE" sz="1000" b="1" i="0" u="none" strike="noStrike" dirty="0">
                          <a:solidFill>
                            <a:srgbClr val="FFFFFF"/>
                          </a:solidFill>
                          <a:effectLst/>
                          <a:latin typeface="+mn-lt"/>
                        </a:rPr>
                        <a:t> </a:t>
                      </a:r>
                    </a:p>
                  </a:txBody>
                  <a:tcPr marL="0" marR="0" marT="0" marB="0" anchor="ctr">
                    <a:lnL>
                      <a:noFill/>
                    </a:lnL>
                    <a:lnR w="6350" cap="flat" cmpd="sng" algn="ctr">
                      <a:solidFill>
                        <a:srgbClr val="FFFFFF"/>
                      </a:solidFill>
                      <a:prstDash val="solid"/>
                      <a:round/>
                      <a:headEnd type="none" w="med" len="med"/>
                      <a:tailEnd type="none" w="med" len="med"/>
                    </a:lnR>
                    <a:lnT>
                      <a:noFill/>
                    </a:lnT>
                    <a:lnB>
                      <a:noFill/>
                    </a:lnB>
                    <a:solidFill>
                      <a:srgbClr val="00549F"/>
                    </a:solidFill>
                  </a:tcPr>
                </a:tc>
                <a:tc gridSpan="3">
                  <a:txBody>
                    <a:bodyPr/>
                    <a:lstStyle/>
                    <a:p>
                      <a:pPr algn="ctr" fontAlgn="ctr"/>
                      <a:r>
                        <a:rPr lang="de-DE" sz="1000" b="1" i="0" u="none" strike="noStrike" dirty="0">
                          <a:solidFill>
                            <a:srgbClr val="FFFFFF"/>
                          </a:solidFill>
                          <a:effectLst/>
                          <a:latin typeface="+mn-lt"/>
                        </a:rPr>
                        <a:t>Hochschule ohne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00549F"/>
                    </a:solidFill>
                  </a:tcPr>
                </a:tc>
                <a:tc hMerge="1">
                  <a:txBody>
                    <a:bodyPr/>
                    <a:lstStyle/>
                    <a:p>
                      <a:endParaRPr lang="de-DE"/>
                    </a:p>
                  </a:txBody>
                  <a:tcPr/>
                </a:tc>
                <a:tc hMerge="1">
                  <a:txBody>
                    <a:bodyPr/>
                    <a:lstStyle/>
                    <a:p>
                      <a:endParaRPr lang="de-DE"/>
                    </a:p>
                  </a:txBody>
                  <a:tcPr/>
                </a:tc>
                <a:tc gridSpan="3">
                  <a:txBody>
                    <a:bodyPr/>
                    <a:lstStyle/>
                    <a:p>
                      <a:pPr algn="ctr" fontAlgn="ctr"/>
                      <a:r>
                        <a:rPr lang="de-DE" sz="1000" b="1" i="0" u="none" strike="noStrike" dirty="0">
                          <a:solidFill>
                            <a:srgbClr val="FFFFFF"/>
                          </a:solidFill>
                          <a:effectLst/>
                          <a:latin typeface="+mn-lt"/>
                        </a:rPr>
                        <a:t>Medizinische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00549F"/>
                    </a:solidFill>
                  </a:tcPr>
                </a:tc>
                <a:tc hMerge="1">
                  <a:txBody>
                    <a:bodyPr/>
                    <a:lstStyle/>
                    <a:p>
                      <a:endParaRPr lang="de-DE"/>
                    </a:p>
                  </a:txBody>
                  <a:tcPr/>
                </a:tc>
                <a:tc hMerge="1">
                  <a:txBody>
                    <a:bodyPr/>
                    <a:lstStyle/>
                    <a:p>
                      <a:endParaRPr lang="de-DE"/>
                    </a:p>
                  </a:txBody>
                  <a:tcPr/>
                </a:tc>
                <a:tc gridSpan="3">
                  <a:txBody>
                    <a:bodyPr/>
                    <a:lstStyle/>
                    <a:p>
                      <a:pPr algn="ctr" fontAlgn="ctr"/>
                      <a:r>
                        <a:rPr lang="de-DE" sz="1000" b="1" i="0" u="none" strike="noStrike">
                          <a:solidFill>
                            <a:srgbClr val="FFFFFF"/>
                          </a:solidFill>
                          <a:effectLst/>
                          <a:latin typeface="+mn-lt"/>
                        </a:rPr>
                        <a:t>Hochschule</a:t>
                      </a:r>
                    </a:p>
                  </a:txBody>
                  <a:tcPr marL="0" marR="0" marT="0" marB="0" anchor="ctr">
                    <a:lnL w="6350" cap="flat" cmpd="sng" algn="ctr">
                      <a:solidFill>
                        <a:srgbClr val="FFFFFF"/>
                      </a:solidFill>
                      <a:prstDash val="solid"/>
                      <a:round/>
                      <a:headEnd type="none" w="med" len="med"/>
                      <a:tailEnd type="none" w="med" len="med"/>
                    </a:lnL>
                    <a:lnR>
                      <a:noFill/>
                    </a:lnR>
                    <a:lnT>
                      <a:noFill/>
                    </a:lnT>
                    <a:lnB>
                      <a:noFill/>
                    </a:lnB>
                    <a:solidFill>
                      <a:srgbClr val="00549F"/>
                    </a:solidFill>
                  </a:tcPr>
                </a:tc>
                <a:tc hMerge="1">
                  <a:txBody>
                    <a:bodyPr/>
                    <a:lstStyle/>
                    <a:p>
                      <a:endParaRPr lang="de-DE"/>
                    </a:p>
                  </a:txBody>
                  <a:tcPr/>
                </a:tc>
                <a:tc hMerge="1">
                  <a:txBody>
                    <a:bodyPr/>
                    <a:lstStyle/>
                    <a:p>
                      <a:endParaRPr lang="de-DE"/>
                    </a:p>
                  </a:txBody>
                  <a:tcPr/>
                </a:tc>
              </a:tr>
              <a:tr h="159942">
                <a:tc>
                  <a:txBody>
                    <a:bodyPr/>
                    <a:lstStyle/>
                    <a:p>
                      <a:pPr algn="l" fontAlgn="ctr"/>
                      <a:r>
                        <a:rPr lang="de-DE" sz="1000" b="1" i="0" u="none" strike="noStrike" dirty="0" smtClean="0">
                          <a:solidFill>
                            <a:srgbClr val="FFFFFF"/>
                          </a:solidFill>
                          <a:effectLst/>
                          <a:latin typeface="+mn-lt"/>
                        </a:rPr>
                        <a:t> Personal</a:t>
                      </a:r>
                      <a:endParaRPr lang="de-DE" sz="1000" b="1" i="0" u="none" strike="noStrike" dirty="0">
                        <a:solidFill>
                          <a:srgbClr val="FFFFF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a:noFill/>
                    </a:lnT>
                    <a:lnB>
                      <a:noFill/>
                    </a:lnB>
                    <a:solidFill>
                      <a:srgbClr val="00549F"/>
                    </a:solidFill>
                  </a:tcPr>
                </a:tc>
                <a:tc gridSpan="3">
                  <a:txBody>
                    <a:bodyPr/>
                    <a:lstStyle/>
                    <a:p>
                      <a:pPr algn="ctr" fontAlgn="ctr"/>
                      <a:r>
                        <a:rPr lang="de-DE" sz="1000" b="1" i="0" u="none" strike="noStrike" dirty="0">
                          <a:solidFill>
                            <a:srgbClr val="FFFFFF"/>
                          </a:solidFill>
                          <a:effectLst/>
                          <a:latin typeface="+mn-lt"/>
                        </a:rPr>
                        <a:t>Med. Fakultät (Fak. 10)</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00549F"/>
                    </a:solidFill>
                  </a:tcPr>
                </a:tc>
                <a:tc hMerge="1">
                  <a:txBody>
                    <a:bodyPr/>
                    <a:lstStyle/>
                    <a:p>
                      <a:endParaRPr lang="de-DE"/>
                    </a:p>
                  </a:txBody>
                  <a:tcPr/>
                </a:tc>
                <a:tc hMerge="1">
                  <a:txBody>
                    <a:bodyPr/>
                    <a:lstStyle/>
                    <a:p>
                      <a:endParaRPr lang="de-DE"/>
                    </a:p>
                  </a:txBody>
                  <a:tcPr/>
                </a:tc>
                <a:tc gridSpan="3">
                  <a:txBody>
                    <a:bodyPr/>
                    <a:lstStyle/>
                    <a:p>
                      <a:pPr algn="ctr" fontAlgn="ctr"/>
                      <a:r>
                        <a:rPr lang="de-DE" sz="1000" b="1" i="0" u="none" strike="noStrike" dirty="0">
                          <a:solidFill>
                            <a:srgbClr val="FFFFFF"/>
                          </a:solidFill>
                          <a:effectLst/>
                          <a:latin typeface="+mn-lt"/>
                        </a:rPr>
                        <a:t>Fakultät (Fak. 10)</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00549F"/>
                    </a:solidFill>
                  </a:tcPr>
                </a:tc>
                <a:tc hMerge="1">
                  <a:txBody>
                    <a:bodyPr/>
                    <a:lstStyle/>
                    <a:p>
                      <a:endParaRPr lang="de-DE"/>
                    </a:p>
                  </a:txBody>
                  <a:tcPr/>
                </a:tc>
                <a:tc hMerge="1">
                  <a:txBody>
                    <a:bodyPr/>
                    <a:lstStyle/>
                    <a:p>
                      <a:endParaRPr lang="de-DE"/>
                    </a:p>
                  </a:txBody>
                  <a:tcPr/>
                </a:tc>
                <a:tc gridSpan="3">
                  <a:txBody>
                    <a:bodyPr/>
                    <a:lstStyle/>
                    <a:p>
                      <a:pPr algn="ctr" fontAlgn="ctr"/>
                      <a:r>
                        <a:rPr lang="de-DE" sz="1000" b="0" i="0" u="none" strike="noStrike" dirty="0">
                          <a:solidFill>
                            <a:srgbClr val="FFFFFF"/>
                          </a:solidFill>
                          <a:effectLst/>
                          <a:latin typeface="+mn-lt"/>
                        </a:rPr>
                        <a:t> </a:t>
                      </a:r>
                    </a:p>
                  </a:txBody>
                  <a:tcPr marL="0" marR="0" marT="0" marB="0" anchor="ctr">
                    <a:lnL w="6350" cap="flat" cmpd="sng" algn="ctr">
                      <a:solidFill>
                        <a:srgbClr val="FFFFFF"/>
                      </a:solidFill>
                      <a:prstDash val="solid"/>
                      <a:round/>
                      <a:headEnd type="none" w="med" len="med"/>
                      <a:tailEnd type="none" w="med" len="med"/>
                    </a:lnL>
                    <a:lnR>
                      <a:noFill/>
                    </a:lnR>
                    <a:lnT>
                      <a:noFill/>
                    </a:lnT>
                    <a:lnB>
                      <a:noFill/>
                    </a:lnB>
                    <a:solidFill>
                      <a:srgbClr val="00549F"/>
                    </a:solidFill>
                  </a:tcPr>
                </a:tc>
                <a:tc hMerge="1">
                  <a:txBody>
                    <a:bodyPr/>
                    <a:lstStyle/>
                    <a:p>
                      <a:endParaRPr lang="de-DE"/>
                    </a:p>
                  </a:txBody>
                  <a:tcPr/>
                </a:tc>
                <a:tc hMerge="1">
                  <a:txBody>
                    <a:bodyPr/>
                    <a:lstStyle/>
                    <a:p>
                      <a:endParaRPr lang="de-DE"/>
                    </a:p>
                  </a:txBody>
                  <a:tcPr/>
                </a:tc>
              </a:tr>
              <a:tr h="292682">
                <a:tc>
                  <a:txBody>
                    <a:bodyPr/>
                    <a:lstStyle/>
                    <a:p>
                      <a:pPr algn="l" fontAlgn="ctr"/>
                      <a:r>
                        <a:rPr lang="de-DE" sz="1000" b="0" i="0" u="none" strike="noStrike" dirty="0">
                          <a:solidFill>
                            <a:srgbClr val="FFFFFF"/>
                          </a:solidFill>
                          <a:effectLst/>
                          <a:latin typeface="+mn-lt"/>
                        </a:rPr>
                        <a:t> </a:t>
                      </a:r>
                    </a:p>
                  </a:txBody>
                  <a:tcPr marL="0" marR="0" marT="0" marB="0" anchor="ctr">
                    <a:lnL>
                      <a:noFill/>
                    </a:lnL>
                    <a:lnR w="6350" cap="flat" cmpd="sng" algn="ctr">
                      <a:solidFill>
                        <a:srgbClr val="FFFFFF"/>
                      </a:solidFill>
                      <a:prstDash val="solid"/>
                      <a:round/>
                      <a:headEnd type="none" w="med" len="med"/>
                      <a:tailEnd type="none" w="med" len="med"/>
                    </a:lnR>
                    <a:lnT>
                      <a:noFill/>
                    </a:lnT>
                    <a:lnB>
                      <a:noFill/>
                    </a:lnB>
                    <a:solidFill>
                      <a:srgbClr val="00549F"/>
                    </a:solidFill>
                  </a:tcPr>
                </a:tc>
                <a:tc>
                  <a:txBody>
                    <a:bodyPr/>
                    <a:lstStyle/>
                    <a:p>
                      <a:pPr algn="ctr" fontAlgn="ctr"/>
                      <a:r>
                        <a:rPr lang="de-DE" sz="1000" b="1" i="0" u="none" strike="noStrike" dirty="0" smtClean="0">
                          <a:solidFill>
                            <a:srgbClr val="FFFFFF"/>
                          </a:solidFill>
                          <a:effectLst/>
                          <a:latin typeface="+mn-lt"/>
                        </a:rPr>
                        <a:t>Gesamt</a:t>
                      </a:r>
                      <a:endParaRPr lang="de-DE" sz="1000" b="1" i="0" u="none" strike="noStrike" dirty="0">
                        <a:solidFill>
                          <a:srgbClr val="FFFFF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a:noFill/>
                    </a:lnT>
                    <a:lnB>
                      <a:noFill/>
                    </a:lnB>
                    <a:solidFill>
                      <a:srgbClr val="00549F"/>
                    </a:solidFill>
                  </a:tcPr>
                </a:tc>
                <a:tc gridSpan="2">
                  <a:txBody>
                    <a:bodyPr/>
                    <a:lstStyle/>
                    <a:p>
                      <a:pPr algn="ctr" fontAlgn="ctr"/>
                      <a:r>
                        <a:rPr lang="de-DE" sz="1000" b="1" i="0" u="none" strike="noStrike" dirty="0">
                          <a:solidFill>
                            <a:srgbClr val="FFFFFF"/>
                          </a:solidFill>
                          <a:effectLst/>
                          <a:latin typeface="+mn-lt"/>
                        </a:rPr>
                        <a:t>davon</a:t>
                      </a:r>
                    </a:p>
                  </a:txBody>
                  <a:tcPr marL="0" marR="0" marT="0" marB="0" anchor="ctr">
                    <a:lnL>
                      <a:noFill/>
                    </a:lnL>
                    <a:lnR w="6350" cap="flat" cmpd="sng" algn="ctr">
                      <a:solidFill>
                        <a:srgbClr val="FFFFFF"/>
                      </a:solidFill>
                      <a:prstDash val="solid"/>
                      <a:round/>
                      <a:headEnd type="none" w="med" len="med"/>
                      <a:tailEnd type="none" w="med" len="med"/>
                    </a:lnR>
                    <a:lnT>
                      <a:noFill/>
                    </a:lnT>
                    <a:lnB>
                      <a:noFill/>
                    </a:lnB>
                    <a:solidFill>
                      <a:srgbClr val="00549F"/>
                    </a:solidFill>
                  </a:tcPr>
                </a:tc>
                <a:tc hMerge="1">
                  <a:txBody>
                    <a:bodyPr/>
                    <a:lstStyle/>
                    <a:p>
                      <a:endParaRPr lang="de-DE"/>
                    </a:p>
                  </a:txBody>
                  <a:tcPr/>
                </a:tc>
                <a:tc>
                  <a:txBody>
                    <a:bodyPr/>
                    <a:lstStyle/>
                    <a:p>
                      <a:pPr algn="ctr" fontAlgn="ctr"/>
                      <a:r>
                        <a:rPr lang="de-DE" sz="1000" b="1" i="0" u="none" strike="noStrike" dirty="0" smtClean="0">
                          <a:solidFill>
                            <a:srgbClr val="FFFFFF"/>
                          </a:solidFill>
                          <a:effectLst/>
                          <a:latin typeface="+mn-lt"/>
                        </a:rPr>
                        <a:t>Gesamt</a:t>
                      </a:r>
                      <a:endParaRPr lang="de-DE" sz="1000" b="1" i="0" u="none" strike="noStrike" dirty="0">
                        <a:solidFill>
                          <a:srgbClr val="FFFFF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a:noFill/>
                    </a:lnT>
                    <a:lnB>
                      <a:noFill/>
                    </a:lnB>
                    <a:solidFill>
                      <a:srgbClr val="00549F"/>
                    </a:solidFill>
                  </a:tcPr>
                </a:tc>
                <a:tc gridSpan="2">
                  <a:txBody>
                    <a:bodyPr/>
                    <a:lstStyle/>
                    <a:p>
                      <a:pPr algn="ctr" fontAlgn="ctr"/>
                      <a:r>
                        <a:rPr lang="de-DE" sz="1000" b="1" i="0" u="none" strike="noStrike" dirty="0">
                          <a:solidFill>
                            <a:srgbClr val="FFFFFF"/>
                          </a:solidFill>
                          <a:effectLst/>
                          <a:latin typeface="+mn-lt"/>
                        </a:rPr>
                        <a:t>davon</a:t>
                      </a:r>
                    </a:p>
                  </a:txBody>
                  <a:tcPr marL="0" marR="0" marT="0" marB="0" anchor="ctr">
                    <a:lnL>
                      <a:noFill/>
                    </a:lnL>
                    <a:lnR w="6350" cap="flat" cmpd="sng" algn="ctr">
                      <a:solidFill>
                        <a:srgbClr val="FFFFFF"/>
                      </a:solidFill>
                      <a:prstDash val="solid"/>
                      <a:round/>
                      <a:headEnd type="none" w="med" len="med"/>
                      <a:tailEnd type="none" w="med" len="med"/>
                    </a:lnR>
                    <a:lnT>
                      <a:noFill/>
                    </a:lnT>
                    <a:lnB>
                      <a:noFill/>
                    </a:lnB>
                    <a:solidFill>
                      <a:srgbClr val="00549F"/>
                    </a:solidFill>
                  </a:tcPr>
                </a:tc>
                <a:tc hMerge="1">
                  <a:txBody>
                    <a:bodyPr/>
                    <a:lstStyle/>
                    <a:p>
                      <a:endParaRPr lang="de-DE"/>
                    </a:p>
                  </a:txBody>
                  <a:tcPr/>
                </a:tc>
                <a:tc>
                  <a:txBody>
                    <a:bodyPr/>
                    <a:lstStyle/>
                    <a:p>
                      <a:pPr algn="ctr" fontAlgn="ctr"/>
                      <a:r>
                        <a:rPr lang="de-DE" sz="1000" b="1" i="0" u="none" strike="noStrike" dirty="0" smtClean="0">
                          <a:solidFill>
                            <a:srgbClr val="FFFFFF"/>
                          </a:solidFill>
                          <a:effectLst/>
                          <a:latin typeface="+mn-lt"/>
                        </a:rPr>
                        <a:t>Gesamt</a:t>
                      </a:r>
                      <a:endParaRPr lang="de-DE" sz="1000" b="1" i="0" u="none" strike="noStrike" dirty="0">
                        <a:solidFill>
                          <a:srgbClr val="FFFFF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a:noFill/>
                    </a:lnT>
                    <a:lnB>
                      <a:noFill/>
                    </a:lnB>
                    <a:solidFill>
                      <a:srgbClr val="00549F"/>
                    </a:solidFill>
                  </a:tcPr>
                </a:tc>
                <a:tc gridSpan="2">
                  <a:txBody>
                    <a:bodyPr/>
                    <a:lstStyle/>
                    <a:p>
                      <a:pPr algn="ctr" fontAlgn="ctr"/>
                      <a:r>
                        <a:rPr lang="de-DE" sz="1000" b="1" i="0" u="none" strike="noStrike">
                          <a:solidFill>
                            <a:srgbClr val="FFFFFF"/>
                          </a:solidFill>
                          <a:effectLst/>
                          <a:latin typeface="+mn-lt"/>
                        </a:rPr>
                        <a:t>davon</a:t>
                      </a:r>
                    </a:p>
                  </a:txBody>
                  <a:tcPr marL="0" marR="0" marT="0" marB="0" anchor="ctr">
                    <a:lnL>
                      <a:noFill/>
                    </a:lnL>
                    <a:lnR>
                      <a:noFill/>
                    </a:lnR>
                    <a:lnT>
                      <a:noFill/>
                    </a:lnT>
                    <a:lnB>
                      <a:noFill/>
                    </a:lnB>
                    <a:solidFill>
                      <a:srgbClr val="00549F"/>
                    </a:solidFill>
                  </a:tcPr>
                </a:tc>
                <a:tc hMerge="1">
                  <a:txBody>
                    <a:bodyPr/>
                    <a:lstStyle/>
                    <a:p>
                      <a:endParaRPr lang="de-DE"/>
                    </a:p>
                  </a:txBody>
                  <a:tcPr/>
                </a:tc>
              </a:tr>
              <a:tr h="159942">
                <a:tc>
                  <a:txBody>
                    <a:bodyPr/>
                    <a:lstStyle/>
                    <a:p>
                      <a:pPr algn="l" fontAlgn="ctr"/>
                      <a:r>
                        <a:rPr lang="de-DE" sz="1000" b="0" i="0" u="none" strike="noStrike" dirty="0">
                          <a:solidFill>
                            <a:srgbClr val="FFFFFF"/>
                          </a:solidFill>
                          <a:effectLst/>
                          <a:latin typeface="+mn-lt"/>
                        </a:rPr>
                        <a:t> </a:t>
                      </a:r>
                    </a:p>
                  </a:txBody>
                  <a:tcPr marL="0" marR="0" marT="0"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a:solidFill>
                            <a:srgbClr val="FFFFFF"/>
                          </a:solidFill>
                          <a:effectLst/>
                          <a:latin typeface="+mn-lt"/>
                        </a:rPr>
                        <a:t> </a:t>
                      </a:r>
                    </a:p>
                  </a:txBody>
                  <a:tcPr marL="0" marR="0" marT="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a:solidFill>
                            <a:srgbClr val="FFFFFF"/>
                          </a:solidFill>
                          <a:effectLst/>
                          <a:latin typeface="+mn-lt"/>
                        </a:rPr>
                        <a:t>Frauen</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a:solidFill>
                            <a:srgbClr val="FFFFFF"/>
                          </a:solidFill>
                          <a:effectLst/>
                          <a:latin typeface="+mn-lt"/>
                        </a:rPr>
                        <a:t>Internat.</a:t>
                      </a:r>
                    </a:p>
                  </a:txBody>
                  <a:tcPr marL="0" marR="0" marT="0"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a:solidFill>
                            <a:srgbClr val="FFFFFF"/>
                          </a:solidFill>
                          <a:effectLst/>
                          <a:latin typeface="+mn-lt"/>
                        </a:rPr>
                        <a:t> </a:t>
                      </a:r>
                    </a:p>
                  </a:txBody>
                  <a:tcPr marL="0" marR="0" marT="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a:solidFill>
                            <a:srgbClr val="FFFFFF"/>
                          </a:solidFill>
                          <a:effectLst/>
                          <a:latin typeface="+mn-lt"/>
                        </a:rPr>
                        <a:t>Frauen</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a:solidFill>
                            <a:srgbClr val="FFFFFF"/>
                          </a:solidFill>
                          <a:effectLst/>
                          <a:latin typeface="+mn-lt"/>
                        </a:rPr>
                        <a:t>Internat.</a:t>
                      </a:r>
                    </a:p>
                  </a:txBody>
                  <a:tcPr marL="0" marR="0" marT="0"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a:solidFill>
                            <a:srgbClr val="FFFFFF"/>
                          </a:solidFill>
                          <a:effectLst/>
                          <a:latin typeface="+mn-lt"/>
                        </a:rPr>
                        <a:t> </a:t>
                      </a:r>
                    </a:p>
                  </a:txBody>
                  <a:tcPr marL="0" marR="0" marT="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a:solidFill>
                            <a:srgbClr val="FFFFFF"/>
                          </a:solidFill>
                          <a:effectLst/>
                          <a:latin typeface="+mn-lt"/>
                        </a:rPr>
                        <a:t>Frauen</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a:solidFill>
                            <a:srgbClr val="FFFFFF"/>
                          </a:solidFill>
                          <a:effectLst/>
                          <a:latin typeface="+mn-lt"/>
                        </a:rPr>
                        <a:t>Internat.</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00549F"/>
                    </a:solidFill>
                  </a:tcPr>
                </a:tc>
              </a:tr>
              <a:tr h="329292">
                <a:tc>
                  <a:txBody>
                    <a:bodyPr/>
                    <a:lstStyle/>
                    <a:p>
                      <a:pPr algn="l" fontAlgn="ctr"/>
                      <a:r>
                        <a:rPr lang="de-DE" sz="1000" b="0" i="0" u="none" strike="noStrike" dirty="0" smtClean="0">
                          <a:solidFill>
                            <a:srgbClr val="00549F"/>
                          </a:solidFill>
                          <a:effectLst/>
                          <a:latin typeface="+mn-lt"/>
                        </a:rPr>
                        <a:t> Professoren/innen </a:t>
                      </a:r>
                      <a:r>
                        <a:rPr lang="de-DE" sz="1000" b="0" i="0" u="none" strike="noStrike" dirty="0">
                          <a:solidFill>
                            <a:srgbClr val="00549F"/>
                          </a:solidFill>
                          <a:effectLst/>
                          <a:latin typeface="+mn-lt"/>
                        </a:rPr>
                        <a:t>**</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a:solidFill>
                            <a:srgbClr val="00549F"/>
                          </a:solidFill>
                          <a:effectLst/>
                          <a:latin typeface="Arial"/>
                        </a:rPr>
                        <a:t>432</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a:solidFill>
                            <a:srgbClr val="00549F"/>
                          </a:solidFill>
                          <a:effectLst/>
                          <a:latin typeface="Arial"/>
                        </a:rPr>
                        <a:t>76</a:t>
                      </a:r>
                    </a:p>
                  </a:txBody>
                  <a:tcPr marL="9525" marR="9525" marT="9525"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a:solidFill>
                            <a:srgbClr val="00549F"/>
                          </a:solidFill>
                          <a:effectLst/>
                          <a:latin typeface="Arial"/>
                        </a:rPr>
                        <a:t>61</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a:solidFill>
                            <a:srgbClr val="00549F"/>
                          </a:solidFill>
                          <a:effectLst/>
                          <a:latin typeface="Arial"/>
                        </a:rPr>
                        <a:t>108</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a:solidFill>
                            <a:srgbClr val="00549F"/>
                          </a:solidFill>
                          <a:effectLst/>
                          <a:latin typeface="Arial"/>
                        </a:rPr>
                        <a:t>13</a:t>
                      </a:r>
                    </a:p>
                  </a:txBody>
                  <a:tcPr marL="9525" marR="9525" marT="9525"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a:solidFill>
                            <a:srgbClr val="00549F"/>
                          </a:solidFill>
                          <a:effectLst/>
                          <a:latin typeface="Arial"/>
                        </a:rPr>
                        <a:t>7</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a:solidFill>
                            <a:srgbClr val="00549F"/>
                          </a:solidFill>
                          <a:effectLst/>
                          <a:latin typeface="Arial"/>
                        </a:rPr>
                        <a:t>540</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a:solidFill>
                            <a:srgbClr val="00549F"/>
                          </a:solidFill>
                          <a:effectLst/>
                          <a:latin typeface="Arial"/>
                        </a:rPr>
                        <a:t>89</a:t>
                      </a:r>
                    </a:p>
                  </a:txBody>
                  <a:tcPr marL="9525" marR="9525" marT="9525"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a:solidFill>
                            <a:srgbClr val="00549F"/>
                          </a:solidFill>
                          <a:effectLst/>
                          <a:latin typeface="Arial"/>
                        </a:rPr>
                        <a:t>68</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r>
              <a:tr h="329292">
                <a:tc>
                  <a:txBody>
                    <a:bodyPr/>
                    <a:lstStyle/>
                    <a:p>
                      <a:pPr algn="l" fontAlgn="ctr"/>
                      <a:r>
                        <a:rPr lang="de-DE" sz="1000" b="0" i="0" u="none" strike="noStrike" dirty="0" smtClean="0">
                          <a:solidFill>
                            <a:srgbClr val="00549F"/>
                          </a:solidFill>
                          <a:effectLst/>
                          <a:latin typeface="+mn-lt"/>
                        </a:rPr>
                        <a:t> Wissenschaftliche </a:t>
                      </a:r>
                      <a:r>
                        <a:rPr lang="de-DE" sz="1000" b="0" i="0" u="none" strike="noStrike" dirty="0">
                          <a:solidFill>
                            <a:srgbClr val="00549F"/>
                          </a:solidFill>
                          <a:effectLst/>
                          <a:latin typeface="+mn-lt"/>
                        </a:rPr>
                        <a:t>Mitarbeiter/innen</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1.066</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260</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131</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1.109</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546</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191</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2.175</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806</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322</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r>
              <a:tr h="329292">
                <a:tc>
                  <a:txBody>
                    <a:bodyPr/>
                    <a:lstStyle/>
                    <a:p>
                      <a:pPr algn="l" fontAlgn="ctr"/>
                      <a:r>
                        <a:rPr lang="de-DE" sz="1000" b="1" i="0" u="none" strike="noStrike" dirty="0" smtClean="0">
                          <a:solidFill>
                            <a:srgbClr val="FFFFFF"/>
                          </a:solidFill>
                          <a:effectLst/>
                          <a:latin typeface="+mn-lt"/>
                        </a:rPr>
                        <a:t> Wissenschaftliches </a:t>
                      </a:r>
                      <a:r>
                        <a:rPr lang="de-DE" sz="1000" b="1" i="0" u="none" strike="noStrike" dirty="0">
                          <a:solidFill>
                            <a:srgbClr val="FFFFFF"/>
                          </a:solidFill>
                          <a:effectLst/>
                          <a:latin typeface="+mn-lt"/>
                        </a:rPr>
                        <a:t>Personal insgesamt</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smtClean="0">
                          <a:solidFill>
                            <a:srgbClr val="FFFFFF"/>
                          </a:solidFill>
                          <a:effectLst/>
                          <a:latin typeface="+mn-lt"/>
                        </a:rPr>
                        <a:t>1.498</a:t>
                      </a:r>
                      <a:endParaRPr lang="de-DE" sz="1000" b="1" i="0" u="none" strike="noStrike" dirty="0">
                        <a:solidFill>
                          <a:srgbClr val="FFFFF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smtClean="0">
                          <a:solidFill>
                            <a:srgbClr val="FFFFFF"/>
                          </a:solidFill>
                          <a:effectLst/>
                          <a:latin typeface="+mn-lt"/>
                        </a:rPr>
                        <a:t>336</a:t>
                      </a:r>
                      <a:endParaRPr lang="de-DE" sz="1000" b="1" i="0" u="none" strike="noStrike" dirty="0">
                        <a:solidFill>
                          <a:srgbClr val="FFFFF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marL="0" algn="ctr" defTabSz="914400" rtl="0" eaLnBrk="1" fontAlgn="ctr" latinLnBrk="0" hangingPunct="1"/>
                      <a:r>
                        <a:rPr lang="de-DE" sz="1000" b="1" i="0" u="none" strike="noStrike" kern="1200" dirty="0" smtClean="0">
                          <a:solidFill>
                            <a:srgbClr val="FFFFFF"/>
                          </a:solidFill>
                          <a:effectLst/>
                          <a:latin typeface="+mn-lt"/>
                          <a:ea typeface="+mn-ea"/>
                          <a:cs typeface="+mn-cs"/>
                        </a:rPr>
                        <a:t>192</a:t>
                      </a:r>
                      <a:endParaRPr lang="de-DE" sz="1000" b="1" i="0" u="none" strike="noStrike" kern="1200" dirty="0">
                        <a:solidFill>
                          <a:srgbClr val="FFFFFF"/>
                        </a:solidFill>
                        <a:effectLst/>
                        <a:latin typeface="+mn-lt"/>
                        <a:ea typeface="+mn-ea"/>
                        <a:cs typeface="+mn-cs"/>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b"/>
                      <a:r>
                        <a:rPr lang="de-DE" sz="1000" b="1" i="0" u="none" strike="noStrike" dirty="0" smtClean="0">
                          <a:solidFill>
                            <a:schemeClr val="bg1"/>
                          </a:solidFill>
                          <a:effectLst/>
                          <a:latin typeface="+mn-lt"/>
                        </a:rPr>
                        <a:t>1.217</a:t>
                      </a:r>
                      <a:endParaRPr lang="de-DE" sz="1000" b="1" i="0" u="none" strike="noStrike" dirty="0">
                        <a:solidFill>
                          <a:schemeClr val="bg1"/>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smtClean="0">
                          <a:solidFill>
                            <a:srgbClr val="FFFFFF"/>
                          </a:solidFill>
                          <a:effectLst/>
                          <a:latin typeface="+mn-lt"/>
                        </a:rPr>
                        <a:t>559</a:t>
                      </a:r>
                      <a:endParaRPr lang="de-DE" sz="1000" b="1" i="0" u="none" strike="noStrike" dirty="0">
                        <a:solidFill>
                          <a:srgbClr val="FFFFF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marL="0" algn="ctr" defTabSz="914400" rtl="0" eaLnBrk="1" fontAlgn="b" latinLnBrk="0" hangingPunct="1"/>
                      <a:r>
                        <a:rPr lang="de-DE" sz="1000" b="1" i="0" u="none" strike="noStrike" kern="1200" dirty="0" smtClean="0">
                          <a:solidFill>
                            <a:srgbClr val="FFFFFF"/>
                          </a:solidFill>
                          <a:effectLst/>
                          <a:latin typeface="+mn-lt"/>
                          <a:ea typeface="+mn-ea"/>
                          <a:cs typeface="+mn-cs"/>
                        </a:rPr>
                        <a:t>198</a:t>
                      </a:r>
                      <a:endParaRPr lang="de-DE" sz="1000" b="1" i="0" u="none" strike="noStrike" kern="1200" dirty="0">
                        <a:solidFill>
                          <a:srgbClr val="FFFFFF"/>
                        </a:solidFill>
                        <a:effectLst/>
                        <a:latin typeface="+mn-lt"/>
                        <a:ea typeface="+mn-ea"/>
                        <a:cs typeface="+mn-cs"/>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marL="0" algn="ctr" defTabSz="914400" rtl="0" eaLnBrk="1" fontAlgn="b" latinLnBrk="0" hangingPunct="1"/>
                      <a:r>
                        <a:rPr lang="de-DE" sz="1000" b="1" i="0" u="none" strike="noStrike" kern="1200" dirty="0" smtClean="0">
                          <a:solidFill>
                            <a:srgbClr val="FFFFFF"/>
                          </a:solidFill>
                          <a:effectLst/>
                          <a:latin typeface="+mn-lt"/>
                          <a:ea typeface="+mn-ea"/>
                          <a:cs typeface="+mn-cs"/>
                        </a:rPr>
                        <a:t>2.715</a:t>
                      </a:r>
                      <a:endParaRPr lang="de-DE" sz="1000" b="1" i="0" u="none" strike="noStrike" kern="1200" dirty="0">
                        <a:solidFill>
                          <a:srgbClr val="FFFFFF"/>
                        </a:solidFill>
                        <a:effectLst/>
                        <a:latin typeface="+mn-lt"/>
                        <a:ea typeface="+mn-ea"/>
                        <a:cs typeface="+mn-cs"/>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marL="0" algn="ctr" defTabSz="914400" rtl="0" eaLnBrk="1" fontAlgn="b" latinLnBrk="0" hangingPunct="1"/>
                      <a:r>
                        <a:rPr lang="de-DE" sz="1000" b="1" i="0" u="none" strike="noStrike" kern="1200" dirty="0" smtClean="0">
                          <a:solidFill>
                            <a:srgbClr val="FFFFFF"/>
                          </a:solidFill>
                          <a:effectLst/>
                          <a:latin typeface="+mn-lt"/>
                          <a:ea typeface="+mn-ea"/>
                          <a:cs typeface="+mn-cs"/>
                        </a:rPr>
                        <a:t>895</a:t>
                      </a:r>
                      <a:endParaRPr lang="de-DE" sz="1000" b="1" i="0" u="none" strike="noStrike" kern="1200" dirty="0">
                        <a:solidFill>
                          <a:srgbClr val="FFFFFF"/>
                        </a:solidFill>
                        <a:effectLst/>
                        <a:latin typeface="+mn-lt"/>
                        <a:ea typeface="+mn-ea"/>
                        <a:cs typeface="+mn-cs"/>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marL="0" algn="ctr" defTabSz="914400" rtl="0" eaLnBrk="1" fontAlgn="b" latinLnBrk="0" hangingPunct="1"/>
                      <a:r>
                        <a:rPr lang="de-DE" sz="1000" b="1" i="0" u="none" strike="noStrike" kern="1200" dirty="0" smtClean="0">
                          <a:solidFill>
                            <a:srgbClr val="FFFFFF"/>
                          </a:solidFill>
                          <a:effectLst/>
                          <a:latin typeface="+mn-lt"/>
                          <a:ea typeface="+mn-ea"/>
                          <a:cs typeface="+mn-cs"/>
                        </a:rPr>
                        <a:t>390</a:t>
                      </a:r>
                      <a:endParaRPr lang="de-DE" sz="1000" b="1" i="0" u="none" strike="noStrike" kern="1200" dirty="0">
                        <a:solidFill>
                          <a:srgbClr val="FFFFFF"/>
                        </a:solidFill>
                        <a:effectLst/>
                        <a:latin typeface="+mn-lt"/>
                        <a:ea typeface="+mn-ea"/>
                        <a:cs typeface="+mn-cs"/>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r>
              <a:tr h="329292">
                <a:tc>
                  <a:txBody>
                    <a:bodyPr/>
                    <a:lstStyle/>
                    <a:p>
                      <a:pPr algn="l" fontAlgn="ctr"/>
                      <a:r>
                        <a:rPr lang="de-DE" sz="1000" b="0" i="0" u="none" strike="noStrike" dirty="0">
                          <a:solidFill>
                            <a:srgbClr val="00549F"/>
                          </a:solidFill>
                          <a:effectLst/>
                          <a:latin typeface="+mn-lt"/>
                        </a:rPr>
                        <a:t>Nichtwissenschaftliches Personal</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1.976</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886</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76</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b"/>
                      <a:r>
                        <a:rPr lang="de-DE" sz="1000" b="0" i="0" u="none" strike="noStrike" dirty="0" smtClean="0">
                          <a:solidFill>
                            <a:srgbClr val="00549F"/>
                          </a:solidFill>
                          <a:effectLst/>
                          <a:latin typeface="+mn-lt"/>
                        </a:rPr>
                        <a:t>-*</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1.976</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886</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76</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r>
              <a:tr h="329292">
                <a:tc>
                  <a:txBody>
                    <a:bodyPr/>
                    <a:lstStyle/>
                    <a:p>
                      <a:pPr algn="l" fontAlgn="ctr"/>
                      <a:r>
                        <a:rPr lang="de-DE" sz="1000" b="1" i="0" u="none" strike="noStrike" dirty="0" smtClean="0">
                          <a:solidFill>
                            <a:srgbClr val="FFFFFF"/>
                          </a:solidFill>
                          <a:effectLst/>
                          <a:latin typeface="+mn-lt"/>
                        </a:rPr>
                        <a:t> Summe </a:t>
                      </a:r>
                      <a:r>
                        <a:rPr lang="de-DE" sz="1000" b="1" i="0" u="none" strike="noStrike" dirty="0">
                          <a:solidFill>
                            <a:srgbClr val="FFFFFF"/>
                          </a:solidFill>
                          <a:effectLst/>
                          <a:latin typeface="+mn-lt"/>
                        </a:rPr>
                        <a:t>Planpersonal</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smtClean="0">
                          <a:solidFill>
                            <a:srgbClr val="FFFFFF"/>
                          </a:solidFill>
                          <a:effectLst/>
                          <a:latin typeface="Arial"/>
                        </a:rPr>
                        <a:t>3.474</a:t>
                      </a:r>
                      <a:endParaRPr lang="de-DE" sz="1000" b="1" i="0" u="none" strike="noStrike" dirty="0">
                        <a:solidFill>
                          <a:srgbClr val="FFFFFF"/>
                        </a:solidFill>
                        <a:effectLst/>
                        <a:latin typeface="Arial"/>
                      </a:endParaRP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smtClean="0">
                          <a:solidFill>
                            <a:srgbClr val="FFFFFF"/>
                          </a:solidFill>
                          <a:effectLst/>
                          <a:latin typeface="Arial"/>
                        </a:rPr>
                        <a:t>1.222</a:t>
                      </a:r>
                      <a:endParaRPr lang="de-DE" sz="1000" b="1" i="0" u="none" strike="noStrike" dirty="0">
                        <a:solidFill>
                          <a:srgbClr val="FFFFFF"/>
                        </a:solidFill>
                        <a:effectLst/>
                        <a:latin typeface="Arial"/>
                      </a:endParaRPr>
                    </a:p>
                  </a:txBody>
                  <a:tcPr marL="9525" marR="9525" marT="9525"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smtClean="0">
                          <a:solidFill>
                            <a:srgbClr val="FFFFFF"/>
                          </a:solidFill>
                          <a:effectLst/>
                          <a:latin typeface="Arial"/>
                        </a:rPr>
                        <a:t>268</a:t>
                      </a:r>
                      <a:endParaRPr lang="de-DE" sz="1000" b="1" i="0" u="none" strike="noStrike" dirty="0">
                        <a:solidFill>
                          <a:srgbClr val="FFFFFF"/>
                        </a:solidFill>
                        <a:effectLst/>
                        <a:latin typeface="Arial"/>
                      </a:endParaRP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smtClean="0">
                          <a:solidFill>
                            <a:srgbClr val="FFFFFF"/>
                          </a:solidFill>
                          <a:effectLst/>
                          <a:latin typeface="Arial"/>
                        </a:rPr>
                        <a:t>1.217</a:t>
                      </a:r>
                      <a:endParaRPr lang="de-DE" sz="1000" b="1" i="0" u="none" strike="noStrike" dirty="0">
                        <a:solidFill>
                          <a:srgbClr val="FFFFFF"/>
                        </a:solidFill>
                        <a:effectLst/>
                        <a:latin typeface="Arial"/>
                      </a:endParaRP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smtClean="0">
                          <a:solidFill>
                            <a:srgbClr val="FFFFFF"/>
                          </a:solidFill>
                          <a:effectLst/>
                          <a:latin typeface="Arial"/>
                        </a:rPr>
                        <a:t>559</a:t>
                      </a:r>
                      <a:endParaRPr lang="de-DE" sz="1000" b="1" i="0" u="none" strike="noStrike" dirty="0">
                        <a:solidFill>
                          <a:srgbClr val="FFFFFF"/>
                        </a:solidFill>
                        <a:effectLst/>
                        <a:latin typeface="Arial"/>
                      </a:endParaRPr>
                    </a:p>
                  </a:txBody>
                  <a:tcPr marL="9525" marR="9525" marT="9525"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smtClean="0">
                          <a:solidFill>
                            <a:srgbClr val="FFFFFF"/>
                          </a:solidFill>
                          <a:effectLst/>
                          <a:latin typeface="Arial"/>
                        </a:rPr>
                        <a:t>198</a:t>
                      </a:r>
                      <a:endParaRPr lang="de-DE" sz="1000" b="1" i="0" u="none" strike="noStrike" dirty="0">
                        <a:solidFill>
                          <a:srgbClr val="FFFFFF"/>
                        </a:solidFill>
                        <a:effectLst/>
                        <a:latin typeface="Arial"/>
                      </a:endParaRP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smtClean="0">
                          <a:solidFill>
                            <a:srgbClr val="FFFFFF"/>
                          </a:solidFill>
                          <a:effectLst/>
                          <a:latin typeface="Arial"/>
                        </a:rPr>
                        <a:t>4.691</a:t>
                      </a:r>
                      <a:endParaRPr lang="de-DE" sz="1000" b="1" i="0" u="none" strike="noStrike" dirty="0">
                        <a:solidFill>
                          <a:srgbClr val="FFFFFF"/>
                        </a:solidFill>
                        <a:effectLst/>
                        <a:latin typeface="Arial"/>
                      </a:endParaRP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smtClean="0">
                          <a:solidFill>
                            <a:srgbClr val="FFFFFF"/>
                          </a:solidFill>
                          <a:effectLst/>
                          <a:latin typeface="Arial"/>
                        </a:rPr>
                        <a:t>1.781</a:t>
                      </a:r>
                      <a:endParaRPr lang="de-DE" sz="1000" b="1" i="0" u="none" strike="noStrike" dirty="0">
                        <a:solidFill>
                          <a:srgbClr val="FFFFFF"/>
                        </a:solidFill>
                        <a:effectLst/>
                        <a:latin typeface="Arial"/>
                      </a:endParaRPr>
                    </a:p>
                  </a:txBody>
                  <a:tcPr marL="9525" marR="9525" marT="9525"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c>
                  <a:txBody>
                    <a:bodyPr/>
                    <a:lstStyle/>
                    <a:p>
                      <a:pPr algn="ctr" fontAlgn="ctr"/>
                      <a:r>
                        <a:rPr lang="de-DE" sz="1000" b="1" i="0" u="none" strike="noStrike" dirty="0" smtClean="0">
                          <a:solidFill>
                            <a:srgbClr val="FFFFFF"/>
                          </a:solidFill>
                          <a:effectLst/>
                          <a:latin typeface="Arial"/>
                        </a:rPr>
                        <a:t>466</a:t>
                      </a:r>
                      <a:endParaRPr lang="de-DE" sz="1000" b="1" i="0" u="none" strike="noStrike" dirty="0">
                        <a:solidFill>
                          <a:srgbClr val="FFFFFF"/>
                        </a:solidFill>
                        <a:effectLst/>
                        <a:latin typeface="Arial"/>
                      </a:endParaRPr>
                    </a:p>
                  </a:txBody>
                  <a:tcPr marL="9525" marR="9525" marT="9525"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549F"/>
                    </a:solidFill>
                  </a:tcPr>
                </a:tc>
              </a:tr>
              <a:tr h="329292">
                <a:tc>
                  <a:txBody>
                    <a:bodyPr/>
                    <a:lstStyle/>
                    <a:p>
                      <a:pPr algn="l" fontAlgn="ctr"/>
                      <a:r>
                        <a:rPr lang="de-DE" sz="1000" b="0" i="0" u="none" strike="noStrike" dirty="0" smtClean="0">
                          <a:solidFill>
                            <a:srgbClr val="00549F"/>
                          </a:solidFill>
                          <a:effectLst/>
                          <a:latin typeface="+mn-lt"/>
                        </a:rPr>
                        <a:t> Auszubildende </a:t>
                      </a:r>
                      <a:r>
                        <a:rPr lang="de-DE" sz="1000" b="0" i="0" u="none" strike="noStrike" dirty="0">
                          <a:solidFill>
                            <a:srgbClr val="00549F"/>
                          </a:solidFill>
                          <a:effectLst/>
                          <a:latin typeface="+mn-lt"/>
                        </a:rPr>
                        <a:t>und Praktikanten/innen</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672</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170</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58</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000" b="0" i="0" u="none" strike="noStrike" dirty="0" smtClean="0">
                          <a:solidFill>
                            <a:srgbClr val="00549F"/>
                          </a:solidFill>
                          <a:effectLst/>
                          <a:latin typeface="+mn-lt"/>
                        </a:rPr>
                        <a:t>-*</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000" b="0" i="0" u="none" strike="noStrike" dirty="0" smtClean="0">
                          <a:solidFill>
                            <a:srgbClr val="00549F"/>
                          </a:solidFill>
                          <a:effectLst/>
                          <a:latin typeface="+mn-lt"/>
                        </a:rPr>
                        <a:t>-*</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de-DE" sz="1000" b="0" i="0" u="none" strike="noStrike" dirty="0" smtClean="0">
                          <a:solidFill>
                            <a:srgbClr val="00549F"/>
                          </a:solidFill>
                          <a:effectLst/>
                          <a:latin typeface="+mn-lt"/>
                        </a:rPr>
                        <a:t>-*</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672</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170</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58</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r>
              <a:tr h="329292">
                <a:tc>
                  <a:txBody>
                    <a:bodyPr/>
                    <a:lstStyle/>
                    <a:p>
                      <a:pPr algn="l" fontAlgn="ctr"/>
                      <a:r>
                        <a:rPr lang="de-DE" sz="1000" b="0" i="0" u="none" strike="noStrike" dirty="0" smtClean="0">
                          <a:solidFill>
                            <a:srgbClr val="00549F"/>
                          </a:solidFill>
                          <a:effectLst/>
                          <a:latin typeface="+mn-lt"/>
                        </a:rPr>
                        <a:t> Drittmittelpersonal</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3.007</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734</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marL="0" algn="ctr" defTabSz="914400" rtl="0" eaLnBrk="1" fontAlgn="ctr" latinLnBrk="0" hangingPunct="1"/>
                      <a:r>
                        <a:rPr lang="de-DE" sz="1000" b="0" i="0" u="none" strike="noStrike" kern="1200" dirty="0" smtClean="0">
                          <a:solidFill>
                            <a:srgbClr val="00549F"/>
                          </a:solidFill>
                          <a:effectLst/>
                          <a:latin typeface="+mn-lt"/>
                          <a:ea typeface="+mn-ea"/>
                          <a:cs typeface="+mn-cs"/>
                        </a:rPr>
                        <a:t>467</a:t>
                      </a:r>
                      <a:endParaRPr lang="de-DE" sz="1000" b="0" i="0" u="none" strike="noStrike" kern="1200" dirty="0">
                        <a:solidFill>
                          <a:srgbClr val="00549F"/>
                        </a:solidFill>
                        <a:effectLst/>
                        <a:latin typeface="+mn-lt"/>
                        <a:ea typeface="+mn-ea"/>
                        <a:cs typeface="+mn-cs"/>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de-DE" sz="1000" b="0" i="0" u="none" strike="noStrike" kern="1200" dirty="0" smtClean="0">
                          <a:solidFill>
                            <a:srgbClr val="00549F"/>
                          </a:solidFill>
                          <a:effectLst/>
                          <a:latin typeface="+mn-lt"/>
                          <a:ea typeface="+mn-ea"/>
                          <a:cs typeface="+mn-cs"/>
                        </a:rPr>
                        <a:t>247</a:t>
                      </a:r>
                      <a:endParaRPr lang="de-DE" sz="1000" b="0" i="0" u="none" strike="noStrike" kern="1200" dirty="0">
                        <a:solidFill>
                          <a:srgbClr val="00549F"/>
                        </a:solidFill>
                        <a:effectLst/>
                        <a:latin typeface="+mn-lt"/>
                        <a:ea typeface="+mn-ea"/>
                        <a:cs typeface="+mn-cs"/>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130</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41</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fontAlgn="ctr"/>
                      <a:r>
                        <a:rPr lang="de-DE" sz="1000" b="0" i="0" u="none" strike="noStrike" dirty="0" smtClean="0">
                          <a:solidFill>
                            <a:srgbClr val="00549F"/>
                          </a:solidFill>
                          <a:effectLst/>
                          <a:latin typeface="+mn-lt"/>
                        </a:rPr>
                        <a:t>3.254</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865</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508</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85000"/>
                      </a:schemeClr>
                    </a:solidFill>
                  </a:tcPr>
                </a:tc>
              </a:tr>
              <a:tr h="329292">
                <a:tc>
                  <a:txBody>
                    <a:bodyPr/>
                    <a:lstStyle/>
                    <a:p>
                      <a:pPr algn="l" fontAlgn="ctr"/>
                      <a:r>
                        <a:rPr lang="de-DE" sz="1000" b="0" i="0" u="none" strike="noStrike" dirty="0" smtClean="0">
                          <a:solidFill>
                            <a:srgbClr val="00549F"/>
                          </a:solidFill>
                          <a:effectLst/>
                          <a:latin typeface="+mn-lt"/>
                        </a:rPr>
                        <a:t> Personal </a:t>
                      </a:r>
                      <a:r>
                        <a:rPr lang="de-DE" sz="1000" b="0" i="0" u="none" strike="noStrike" dirty="0">
                          <a:solidFill>
                            <a:srgbClr val="00549F"/>
                          </a:solidFill>
                          <a:effectLst/>
                          <a:latin typeface="+mn-lt"/>
                        </a:rPr>
                        <a:t>aus </a:t>
                      </a:r>
                      <a:r>
                        <a:rPr lang="de-DE" sz="1000" b="0" i="0" u="none" strike="noStrike" dirty="0" smtClean="0">
                          <a:solidFill>
                            <a:srgbClr val="00549F"/>
                          </a:solidFill>
                          <a:effectLst/>
                          <a:latin typeface="+mn-lt"/>
                        </a:rPr>
                        <a:t>Sondermitteln*** </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638</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230</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80</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fontAlgn="ctr"/>
                      <a:r>
                        <a:rPr lang="de-DE" sz="1000" b="0" i="0" u="none" strike="noStrike" dirty="0" smtClean="0">
                          <a:solidFill>
                            <a:srgbClr val="00549F"/>
                          </a:solidFill>
                          <a:effectLst/>
                          <a:latin typeface="+mn-lt"/>
                        </a:rPr>
                        <a:t>10</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6</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2</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fontAlgn="ctr"/>
                      <a:r>
                        <a:rPr lang="de-DE" sz="1000" b="0" i="0" u="none" strike="noStrike" dirty="0" smtClean="0">
                          <a:solidFill>
                            <a:srgbClr val="00549F"/>
                          </a:solidFill>
                          <a:effectLst/>
                          <a:latin typeface="+mn-lt"/>
                        </a:rPr>
                        <a:t>648</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236</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1"/>
                    </a:solidFill>
                  </a:tcPr>
                </a:tc>
                <a:tc>
                  <a:txBody>
                    <a:bodyPr/>
                    <a:lstStyle/>
                    <a:p>
                      <a:pPr algn="ctr" fontAlgn="ctr"/>
                      <a:r>
                        <a:rPr lang="de-DE" sz="1000" b="0" i="0" u="none" strike="noStrike" dirty="0" smtClean="0">
                          <a:solidFill>
                            <a:srgbClr val="00549F"/>
                          </a:solidFill>
                          <a:effectLst/>
                          <a:latin typeface="+mn-lt"/>
                        </a:rPr>
                        <a:t>82</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85000"/>
                      </a:schemeClr>
                    </a:solidFill>
                  </a:tcPr>
                </a:tc>
              </a:tr>
              <a:tr h="329292">
                <a:tc>
                  <a:txBody>
                    <a:bodyPr/>
                    <a:lstStyle/>
                    <a:p>
                      <a:pPr algn="l" fontAlgn="ctr"/>
                      <a:r>
                        <a:rPr lang="de-DE" sz="1000" b="1" i="0" u="none" strike="noStrike" dirty="0" smtClean="0">
                          <a:solidFill>
                            <a:srgbClr val="FFFFFF"/>
                          </a:solidFill>
                          <a:effectLst/>
                          <a:latin typeface="+mn-lt"/>
                        </a:rPr>
                        <a:t> Gesamtsumme </a:t>
                      </a:r>
                      <a:r>
                        <a:rPr lang="de-DE" sz="1000" b="1" i="0" u="none" strike="noStrike" dirty="0">
                          <a:solidFill>
                            <a:srgbClr val="FFFFFF"/>
                          </a:solidFill>
                          <a:effectLst/>
                          <a:latin typeface="+mn-lt"/>
                        </a:rPr>
                        <a:t>Personal</a:t>
                      </a:r>
                      <a:br>
                        <a:rPr lang="de-DE" sz="1000" b="1" i="0" u="none" strike="noStrike" dirty="0">
                          <a:solidFill>
                            <a:srgbClr val="FFFFFF"/>
                          </a:solidFill>
                          <a:effectLst/>
                          <a:latin typeface="+mn-lt"/>
                        </a:rPr>
                      </a:br>
                      <a:r>
                        <a:rPr lang="de-DE" sz="1000" b="1" i="0" u="none" strike="noStrike" dirty="0" smtClean="0">
                          <a:solidFill>
                            <a:srgbClr val="FFFFFF"/>
                          </a:solidFill>
                          <a:effectLst/>
                          <a:latin typeface="+mn-lt"/>
                        </a:rPr>
                        <a:t> (</a:t>
                      </a:r>
                      <a:r>
                        <a:rPr lang="de-DE" sz="1000" b="1" i="0" u="none" strike="noStrike" dirty="0">
                          <a:solidFill>
                            <a:srgbClr val="FFFFFF"/>
                          </a:solidFill>
                          <a:effectLst/>
                          <a:latin typeface="+mn-lt"/>
                        </a:rPr>
                        <a:t>Jahresvollzeitäquivalente)</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ctr" fontAlgn="ctr"/>
                      <a:r>
                        <a:rPr lang="de-DE" sz="1000" b="1" i="0" u="none" strike="noStrike" dirty="0" smtClean="0">
                          <a:solidFill>
                            <a:srgbClr val="FFFFFF"/>
                          </a:solidFill>
                          <a:effectLst/>
                          <a:latin typeface="+mn-lt"/>
                        </a:rPr>
                        <a:t>7.790</a:t>
                      </a:r>
                      <a:endParaRPr lang="de-DE" sz="1000" b="1" i="0" u="none" strike="noStrike" dirty="0">
                        <a:solidFill>
                          <a:srgbClr val="FFFFF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ctr" fontAlgn="ctr"/>
                      <a:r>
                        <a:rPr lang="de-DE" sz="1000" b="1" i="0" u="none" strike="noStrike" dirty="0" smtClean="0">
                          <a:solidFill>
                            <a:srgbClr val="FFFFFF"/>
                          </a:solidFill>
                          <a:effectLst/>
                          <a:latin typeface="+mn-lt"/>
                        </a:rPr>
                        <a:t>2.356</a:t>
                      </a:r>
                      <a:endParaRPr lang="de-DE" sz="1000" b="1" i="0" u="none" strike="noStrike" dirty="0">
                        <a:solidFill>
                          <a:srgbClr val="FFFFF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ctr" fontAlgn="ctr"/>
                      <a:r>
                        <a:rPr lang="de-DE" sz="1000" b="1" i="0" u="none" strike="noStrike" kern="1200" dirty="0" smtClean="0">
                          <a:solidFill>
                            <a:srgbClr val="FFFFFF"/>
                          </a:solidFill>
                          <a:effectLst/>
                          <a:latin typeface="+mn-lt"/>
                          <a:ea typeface="+mn-ea"/>
                          <a:cs typeface="+mn-cs"/>
                        </a:rPr>
                        <a:t>873</a:t>
                      </a:r>
                      <a:endParaRPr lang="de-DE" sz="1000" b="1" i="0" u="none" strike="noStrike" kern="1200" dirty="0">
                        <a:solidFill>
                          <a:srgbClr val="FFFFFF"/>
                        </a:solidFill>
                        <a:effectLst/>
                        <a:latin typeface="+mn-lt"/>
                        <a:ea typeface="+mn-ea"/>
                        <a:cs typeface="+mn-cs"/>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ctr" fontAlgn="ctr"/>
                      <a:r>
                        <a:rPr lang="de-DE" sz="1000" b="1" i="0" u="none" strike="noStrike" kern="1200" dirty="0" smtClean="0">
                          <a:solidFill>
                            <a:srgbClr val="FFFFFF"/>
                          </a:solidFill>
                          <a:effectLst/>
                          <a:latin typeface="+mn-lt"/>
                          <a:ea typeface="+mn-ea"/>
                          <a:cs typeface="+mn-cs"/>
                        </a:rPr>
                        <a:t>1.474</a:t>
                      </a:r>
                      <a:endParaRPr lang="de-DE" sz="1000" b="1" i="0" u="none" strike="noStrike" kern="1200" dirty="0">
                        <a:solidFill>
                          <a:srgbClr val="FFFFFF"/>
                        </a:solidFill>
                        <a:effectLst/>
                        <a:latin typeface="+mn-lt"/>
                        <a:ea typeface="+mn-ea"/>
                        <a:cs typeface="+mn-cs"/>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ctr" fontAlgn="ctr"/>
                      <a:r>
                        <a:rPr lang="de-DE" sz="1000" b="1" i="0" u="none" strike="noStrike" kern="1200" dirty="0" smtClean="0">
                          <a:solidFill>
                            <a:srgbClr val="FFFFFF"/>
                          </a:solidFill>
                          <a:effectLst/>
                          <a:latin typeface="+mn-lt"/>
                          <a:ea typeface="+mn-ea"/>
                          <a:cs typeface="+mn-cs"/>
                        </a:rPr>
                        <a:t>695</a:t>
                      </a:r>
                      <a:endParaRPr lang="de-DE" sz="1000" b="1" i="0" u="none" strike="noStrike" kern="1200" dirty="0">
                        <a:solidFill>
                          <a:srgbClr val="FFFFFF"/>
                        </a:solidFill>
                        <a:effectLst/>
                        <a:latin typeface="+mn-lt"/>
                        <a:ea typeface="+mn-ea"/>
                        <a:cs typeface="+mn-cs"/>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ctr" fontAlgn="ctr"/>
                      <a:r>
                        <a:rPr lang="de-DE" sz="1000" b="1" i="0" u="none" strike="noStrike" kern="1200" dirty="0" smtClean="0">
                          <a:solidFill>
                            <a:srgbClr val="FFFFFF"/>
                          </a:solidFill>
                          <a:effectLst/>
                          <a:latin typeface="+mn-lt"/>
                          <a:ea typeface="+mn-ea"/>
                          <a:cs typeface="+mn-cs"/>
                        </a:rPr>
                        <a:t>241</a:t>
                      </a:r>
                      <a:endParaRPr lang="de-DE" sz="1000" b="1" i="0" u="none" strike="noStrike" kern="1200" dirty="0">
                        <a:solidFill>
                          <a:srgbClr val="FFFFFF"/>
                        </a:solidFill>
                        <a:effectLst/>
                        <a:latin typeface="+mn-lt"/>
                        <a:ea typeface="+mn-ea"/>
                        <a:cs typeface="+mn-cs"/>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ctr" fontAlgn="ctr"/>
                      <a:r>
                        <a:rPr lang="de-DE" sz="1000" b="1" i="0" u="none" strike="noStrike" kern="1200" dirty="0" smtClean="0">
                          <a:solidFill>
                            <a:srgbClr val="FFFFFF"/>
                          </a:solidFill>
                          <a:effectLst/>
                          <a:latin typeface="+mn-lt"/>
                          <a:ea typeface="+mn-ea"/>
                          <a:cs typeface="+mn-cs"/>
                        </a:rPr>
                        <a:t>9.264</a:t>
                      </a:r>
                      <a:endParaRPr lang="de-DE" sz="1000" b="1" i="0" u="none" strike="noStrike" kern="1200" dirty="0">
                        <a:solidFill>
                          <a:srgbClr val="FFFFFF"/>
                        </a:solidFill>
                        <a:effectLst/>
                        <a:latin typeface="+mn-lt"/>
                        <a:ea typeface="+mn-ea"/>
                        <a:cs typeface="+mn-cs"/>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ctr" fontAlgn="ctr"/>
                      <a:r>
                        <a:rPr lang="de-DE" sz="1000" b="1" i="0" u="none" strike="noStrike" kern="1200" dirty="0" smtClean="0">
                          <a:solidFill>
                            <a:srgbClr val="FFFFFF"/>
                          </a:solidFill>
                          <a:effectLst/>
                          <a:latin typeface="+mn-lt"/>
                          <a:ea typeface="+mn-ea"/>
                          <a:cs typeface="+mn-cs"/>
                        </a:rPr>
                        <a:t>3.052</a:t>
                      </a:r>
                      <a:endParaRPr lang="de-DE" sz="1000" b="1" i="0" u="none" strike="noStrike" kern="1200" dirty="0">
                        <a:solidFill>
                          <a:srgbClr val="FFFFFF"/>
                        </a:solidFill>
                        <a:effectLst/>
                        <a:latin typeface="+mn-lt"/>
                        <a:ea typeface="+mn-ea"/>
                        <a:cs typeface="+mn-cs"/>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ctr" fontAlgn="ctr"/>
                      <a:r>
                        <a:rPr lang="de-DE" sz="1000" b="1" i="0" u="none" strike="noStrike" kern="1200" smtClean="0">
                          <a:solidFill>
                            <a:srgbClr val="FFFFFF"/>
                          </a:solidFill>
                          <a:effectLst/>
                          <a:latin typeface="+mn-lt"/>
                          <a:ea typeface="+mn-ea"/>
                          <a:cs typeface="+mn-cs"/>
                        </a:rPr>
                        <a:t>1.114</a:t>
                      </a:r>
                      <a:endParaRPr lang="de-DE" sz="1000" b="1" i="0" u="none" strike="noStrike" kern="1200" dirty="0">
                        <a:solidFill>
                          <a:srgbClr val="FFFFFF"/>
                        </a:solidFill>
                        <a:effectLst/>
                        <a:latin typeface="+mn-lt"/>
                        <a:ea typeface="+mn-ea"/>
                        <a:cs typeface="+mn-cs"/>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r>
              <a:tr h="302069">
                <a:tc>
                  <a:txBody>
                    <a:bodyPr/>
                    <a:lstStyle/>
                    <a:p>
                      <a:pPr algn="l" fontAlgn="ctr"/>
                      <a:r>
                        <a:rPr lang="de-DE" sz="1000" b="1" i="0" u="none" strike="noStrike" dirty="0" smtClean="0">
                          <a:solidFill>
                            <a:srgbClr val="00549F"/>
                          </a:solidFill>
                          <a:effectLst/>
                          <a:latin typeface="+mn-lt"/>
                        </a:rPr>
                        <a:t> Wissenschaftliche </a:t>
                      </a:r>
                      <a:r>
                        <a:rPr lang="de-DE" sz="1000" b="1" i="0" u="none" strike="noStrike" dirty="0">
                          <a:solidFill>
                            <a:srgbClr val="00549F"/>
                          </a:solidFill>
                          <a:effectLst/>
                          <a:latin typeface="+mn-lt"/>
                        </a:rPr>
                        <a:t>und </a:t>
                      </a:r>
                      <a:r>
                        <a:rPr lang="de-DE" sz="1000" b="1" i="0" u="none" strike="noStrike" dirty="0" smtClean="0">
                          <a:solidFill>
                            <a:srgbClr val="00549F"/>
                          </a:solidFill>
                          <a:effectLst/>
                          <a:latin typeface="+mn-lt"/>
                        </a:rPr>
                        <a:t>studentische</a:t>
                      </a:r>
                    </a:p>
                    <a:p>
                      <a:pPr algn="l" fontAlgn="ctr"/>
                      <a:r>
                        <a:rPr lang="de-DE" sz="1000" b="1" i="0" u="none" strike="noStrike" baseline="0" dirty="0" smtClean="0">
                          <a:solidFill>
                            <a:srgbClr val="00549F"/>
                          </a:solidFill>
                          <a:effectLst/>
                          <a:latin typeface="+mn-lt"/>
                        </a:rPr>
                        <a:t> </a:t>
                      </a:r>
                      <a:r>
                        <a:rPr lang="de-DE" sz="1000" b="1" i="0" u="none" strike="noStrike" dirty="0" smtClean="0">
                          <a:solidFill>
                            <a:srgbClr val="00549F"/>
                          </a:solidFill>
                          <a:effectLst/>
                          <a:latin typeface="+mn-lt"/>
                        </a:rPr>
                        <a:t>Hilfskräfte</a:t>
                      </a:r>
                      <a:endParaRPr lang="de-DE" sz="1000" b="1"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0E0E1"/>
                    </a:solidFill>
                  </a:tcPr>
                </a:tc>
                <a:tc>
                  <a:txBody>
                    <a:bodyPr/>
                    <a:lstStyle/>
                    <a:p>
                      <a:pPr algn="ctr" fontAlgn="ctr"/>
                      <a:r>
                        <a:rPr lang="de-DE" sz="1000" b="0" i="0" u="none" strike="noStrike" dirty="0" smtClean="0">
                          <a:solidFill>
                            <a:srgbClr val="00549F"/>
                          </a:solidFill>
                          <a:effectLst/>
                          <a:latin typeface="+mn-lt"/>
                        </a:rPr>
                        <a:t>2.681</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E0E0E1"/>
                    </a:solidFill>
                  </a:tcPr>
                </a:tc>
                <a:tc>
                  <a:txBody>
                    <a:bodyPr/>
                    <a:lstStyle/>
                    <a:p>
                      <a:pPr algn="ctr" fontAlgn="ctr"/>
                      <a:r>
                        <a:rPr lang="de-DE" sz="1000" b="0" i="0" u="none" strike="noStrike" dirty="0" smtClean="0">
                          <a:solidFill>
                            <a:srgbClr val="00549F"/>
                          </a:solidFill>
                          <a:effectLst/>
                          <a:latin typeface="+mn-lt"/>
                        </a:rPr>
                        <a:t>749</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solidFill>
                      <a:srgbClr val="E0E0E1"/>
                    </a:solidFill>
                  </a:tcPr>
                </a:tc>
                <a:tc>
                  <a:txBody>
                    <a:bodyPr/>
                    <a:lstStyle/>
                    <a:p>
                      <a:pPr algn="ctr" fontAlgn="ctr"/>
                      <a:r>
                        <a:rPr lang="de-DE" sz="1000" b="0" i="0" u="none" strike="noStrike" dirty="0" smtClean="0">
                          <a:solidFill>
                            <a:srgbClr val="00549F"/>
                          </a:solidFill>
                          <a:effectLst/>
                          <a:latin typeface="+mn-lt"/>
                        </a:rPr>
                        <a:t>338</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0E0E1"/>
                    </a:solidFill>
                  </a:tcPr>
                </a:tc>
                <a:tc>
                  <a:txBody>
                    <a:bodyPr/>
                    <a:lstStyle/>
                    <a:p>
                      <a:pPr algn="ctr" fontAlgn="ctr"/>
                      <a:r>
                        <a:rPr lang="de-DE" sz="1000" b="0" i="0" u="none" strike="noStrike" dirty="0" smtClean="0">
                          <a:solidFill>
                            <a:srgbClr val="00549F"/>
                          </a:solidFill>
                          <a:effectLst/>
                          <a:latin typeface="+mn-lt"/>
                        </a:rPr>
                        <a:t>258</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E0E0E1"/>
                    </a:solidFill>
                  </a:tcPr>
                </a:tc>
                <a:tc>
                  <a:txBody>
                    <a:bodyPr/>
                    <a:lstStyle/>
                    <a:p>
                      <a:pPr algn="ctr" fontAlgn="ctr"/>
                      <a:r>
                        <a:rPr lang="de-DE" sz="1000" b="0" i="0" u="none" strike="noStrike" dirty="0" smtClean="0">
                          <a:solidFill>
                            <a:srgbClr val="00549F"/>
                          </a:solidFill>
                          <a:effectLst/>
                          <a:latin typeface="+mn-lt"/>
                        </a:rPr>
                        <a:t>146</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solidFill>
                      <a:srgbClr val="E0E0E1"/>
                    </a:solidFill>
                  </a:tcPr>
                </a:tc>
                <a:tc>
                  <a:txBody>
                    <a:bodyPr/>
                    <a:lstStyle/>
                    <a:p>
                      <a:pPr algn="ctr" fontAlgn="ctr"/>
                      <a:r>
                        <a:rPr lang="de-DE" sz="1000" b="0" i="0" u="none" strike="noStrike" dirty="0" smtClean="0">
                          <a:solidFill>
                            <a:srgbClr val="00549F"/>
                          </a:solidFill>
                          <a:effectLst/>
                          <a:latin typeface="+mn-lt"/>
                        </a:rPr>
                        <a:t>29</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0E0E1"/>
                    </a:solidFill>
                  </a:tcPr>
                </a:tc>
                <a:tc>
                  <a:txBody>
                    <a:bodyPr/>
                    <a:lstStyle/>
                    <a:p>
                      <a:pPr algn="ctr" fontAlgn="ctr"/>
                      <a:r>
                        <a:rPr lang="de-DE" sz="1000" b="0" i="0" u="none" strike="noStrike" dirty="0" smtClean="0">
                          <a:solidFill>
                            <a:srgbClr val="00549F"/>
                          </a:solidFill>
                          <a:effectLst/>
                          <a:latin typeface="+mn-lt"/>
                        </a:rPr>
                        <a:t>2.939</a:t>
                      </a:r>
                      <a:endParaRPr lang="de-DE" sz="1000" b="0" i="0" u="none" strike="noStrike" dirty="0">
                        <a:solidFill>
                          <a:srgbClr val="00549F"/>
                        </a:solidFill>
                        <a:effectLst/>
                        <a:latin typeface="+mn-lt"/>
                      </a:endParaRP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E0E0E1"/>
                    </a:solidFill>
                  </a:tcPr>
                </a:tc>
                <a:tc>
                  <a:txBody>
                    <a:bodyPr/>
                    <a:lstStyle/>
                    <a:p>
                      <a:pPr algn="ctr" fontAlgn="ctr"/>
                      <a:r>
                        <a:rPr lang="de-DE" sz="1000" b="0" i="0" u="none" strike="noStrike" dirty="0" smtClean="0">
                          <a:solidFill>
                            <a:srgbClr val="00549F"/>
                          </a:solidFill>
                          <a:effectLst/>
                          <a:latin typeface="+mn-lt"/>
                        </a:rPr>
                        <a:t>896</a:t>
                      </a:r>
                      <a:endParaRPr lang="de-DE" sz="1000" b="0" i="0" u="none" strike="noStrike" dirty="0">
                        <a:solidFill>
                          <a:srgbClr val="00549F"/>
                        </a:solidFill>
                        <a:effectLst/>
                        <a:latin typeface="+mn-lt"/>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solidFill>
                      <a:srgbClr val="E0E0E1"/>
                    </a:solidFill>
                  </a:tcPr>
                </a:tc>
                <a:tc>
                  <a:txBody>
                    <a:bodyPr/>
                    <a:lstStyle/>
                    <a:p>
                      <a:pPr algn="ctr" fontAlgn="ctr"/>
                      <a:r>
                        <a:rPr lang="de-DE" sz="1000" b="0" i="0" u="none" strike="noStrike" dirty="0" smtClean="0">
                          <a:solidFill>
                            <a:srgbClr val="00549F"/>
                          </a:solidFill>
                          <a:effectLst/>
                          <a:latin typeface="+mn-lt"/>
                        </a:rPr>
                        <a:t>368</a:t>
                      </a:r>
                      <a:endParaRPr lang="de-DE" sz="1000" b="0"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0E0E1"/>
                    </a:solidFill>
                  </a:tcPr>
                </a:tc>
              </a:tr>
              <a:tr h="159942">
                <a:tc>
                  <a:txBody>
                    <a:bodyPr/>
                    <a:lstStyle/>
                    <a:p>
                      <a:pPr algn="l" fontAlgn="ctr"/>
                      <a:r>
                        <a:rPr lang="de-DE" sz="1000" b="1" i="0" u="none" strike="noStrike" dirty="0">
                          <a:solidFill>
                            <a:srgbClr val="00549F"/>
                          </a:solidFill>
                          <a:effectLst/>
                          <a:latin typeface="+mn-lt"/>
                        </a:rPr>
                        <a:t>(Planmittel, Drittmittel, QVM, HSP</a:t>
                      </a:r>
                      <a:r>
                        <a:rPr lang="de-DE" sz="1000" b="1" i="0" u="none" strike="noStrike" dirty="0" smtClean="0">
                          <a:solidFill>
                            <a:srgbClr val="00549F"/>
                          </a:solidFill>
                          <a:effectLst/>
                          <a:latin typeface="+mn-lt"/>
                        </a:rPr>
                        <a:t>)</a:t>
                      </a:r>
                      <a:endParaRPr lang="de-DE" sz="1000" b="1" i="0" u="none" strike="noStrike" dirty="0">
                        <a:solidFill>
                          <a:srgbClr val="00549F"/>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a:noFill/>
                    </a:lnT>
                    <a:lnB>
                      <a:noFill/>
                    </a:lnB>
                    <a:solidFill>
                      <a:srgbClr val="E0E0E1"/>
                    </a:solidFill>
                  </a:tcPr>
                </a:tc>
                <a:tc>
                  <a:txBody>
                    <a:bodyPr/>
                    <a:lstStyle/>
                    <a:p>
                      <a:pPr algn="ctr" fontAlgn="ctr"/>
                      <a:r>
                        <a:rPr lang="de-DE" sz="1000" b="0" i="0" u="none" strike="noStrike" dirty="0">
                          <a:solidFill>
                            <a:srgbClr val="00549F"/>
                          </a:solidFill>
                          <a:effectLst/>
                          <a:latin typeface="+mn-lt"/>
                        </a:rPr>
                        <a:t> </a:t>
                      </a:r>
                    </a:p>
                  </a:txBody>
                  <a:tcPr marL="0" marR="0" marT="0" marB="0" anchor="ctr">
                    <a:lnL w="6350" cap="flat" cmpd="sng" algn="ctr">
                      <a:solidFill>
                        <a:srgbClr val="FFFFFF"/>
                      </a:solidFill>
                      <a:prstDash val="solid"/>
                      <a:round/>
                      <a:headEnd type="none" w="med" len="med"/>
                      <a:tailEnd type="none" w="med" len="med"/>
                    </a:lnL>
                    <a:lnR>
                      <a:noFill/>
                    </a:lnR>
                    <a:lnT>
                      <a:noFill/>
                    </a:lnT>
                    <a:lnB>
                      <a:noFill/>
                    </a:lnB>
                    <a:solidFill>
                      <a:srgbClr val="E0E0E1"/>
                    </a:solidFill>
                  </a:tcPr>
                </a:tc>
                <a:tc>
                  <a:txBody>
                    <a:bodyPr/>
                    <a:lstStyle/>
                    <a:p>
                      <a:pPr algn="ctr" fontAlgn="ctr"/>
                      <a:r>
                        <a:rPr lang="de-DE" sz="1000" b="0" i="0" u="none" strike="noStrike" dirty="0">
                          <a:solidFill>
                            <a:srgbClr val="00549F"/>
                          </a:solidFill>
                          <a:effectLst/>
                          <a:latin typeface="+mn-lt"/>
                        </a:rPr>
                        <a:t> </a:t>
                      </a:r>
                    </a:p>
                  </a:txBody>
                  <a:tcPr marL="0" marR="0" marT="0" marB="0" anchor="ctr">
                    <a:lnL>
                      <a:noFill/>
                    </a:lnL>
                    <a:lnR>
                      <a:noFill/>
                    </a:lnR>
                    <a:lnT>
                      <a:noFill/>
                    </a:lnT>
                    <a:lnB>
                      <a:noFill/>
                    </a:lnB>
                    <a:solidFill>
                      <a:srgbClr val="E0E0E1"/>
                    </a:solidFill>
                  </a:tcPr>
                </a:tc>
                <a:tc>
                  <a:txBody>
                    <a:bodyPr/>
                    <a:lstStyle/>
                    <a:p>
                      <a:pPr algn="ctr" fontAlgn="ctr"/>
                      <a:r>
                        <a:rPr lang="de-DE" sz="1000" b="0" i="0" u="none" strike="noStrike" dirty="0">
                          <a:solidFill>
                            <a:srgbClr val="FF0000"/>
                          </a:solidFill>
                          <a:effectLst/>
                          <a:latin typeface="+mn-lt"/>
                        </a:rPr>
                        <a:t> </a:t>
                      </a:r>
                    </a:p>
                  </a:txBody>
                  <a:tcPr marL="0" marR="0" marT="0" marB="0" anchor="ctr">
                    <a:lnL>
                      <a:noFill/>
                    </a:lnL>
                    <a:lnR w="6350" cap="flat" cmpd="sng" algn="ctr">
                      <a:solidFill>
                        <a:srgbClr val="FFFFFF"/>
                      </a:solidFill>
                      <a:prstDash val="solid"/>
                      <a:round/>
                      <a:headEnd type="none" w="med" len="med"/>
                      <a:tailEnd type="none" w="med" len="med"/>
                    </a:lnR>
                    <a:lnT>
                      <a:noFill/>
                    </a:lnT>
                    <a:lnB>
                      <a:noFill/>
                    </a:lnB>
                    <a:solidFill>
                      <a:srgbClr val="E0E0E1"/>
                    </a:solidFill>
                  </a:tcPr>
                </a:tc>
                <a:tc>
                  <a:txBody>
                    <a:bodyPr/>
                    <a:lstStyle/>
                    <a:p>
                      <a:pPr algn="ctr" fontAlgn="ctr"/>
                      <a:r>
                        <a:rPr lang="de-DE" sz="1000" b="0" i="0" u="none" strike="noStrike" dirty="0">
                          <a:solidFill>
                            <a:srgbClr val="00549F"/>
                          </a:solidFill>
                          <a:effectLst/>
                          <a:latin typeface="+mn-lt"/>
                        </a:rPr>
                        <a:t> </a:t>
                      </a:r>
                    </a:p>
                  </a:txBody>
                  <a:tcPr marL="0" marR="0" marT="0" marB="0" anchor="ctr">
                    <a:lnL w="6350" cap="flat" cmpd="sng" algn="ctr">
                      <a:solidFill>
                        <a:srgbClr val="FFFFFF"/>
                      </a:solidFill>
                      <a:prstDash val="solid"/>
                      <a:round/>
                      <a:headEnd type="none" w="med" len="med"/>
                      <a:tailEnd type="none" w="med" len="med"/>
                    </a:lnL>
                    <a:lnR>
                      <a:noFill/>
                    </a:lnR>
                    <a:lnT>
                      <a:noFill/>
                    </a:lnT>
                    <a:lnB>
                      <a:noFill/>
                    </a:lnB>
                    <a:solidFill>
                      <a:srgbClr val="E0E0E1"/>
                    </a:solidFill>
                  </a:tcPr>
                </a:tc>
                <a:tc>
                  <a:txBody>
                    <a:bodyPr/>
                    <a:lstStyle/>
                    <a:p>
                      <a:pPr algn="ctr" fontAlgn="ctr"/>
                      <a:r>
                        <a:rPr lang="de-DE" sz="1000" b="0" i="0" u="none" strike="noStrike" dirty="0">
                          <a:solidFill>
                            <a:srgbClr val="00549F"/>
                          </a:solidFill>
                          <a:effectLst/>
                          <a:latin typeface="+mn-lt"/>
                        </a:rPr>
                        <a:t> </a:t>
                      </a:r>
                    </a:p>
                  </a:txBody>
                  <a:tcPr marL="0" marR="0" marT="0" marB="0" anchor="ctr">
                    <a:lnL>
                      <a:noFill/>
                    </a:lnL>
                    <a:lnR>
                      <a:noFill/>
                    </a:lnR>
                    <a:lnT>
                      <a:noFill/>
                    </a:lnT>
                    <a:lnB>
                      <a:noFill/>
                    </a:lnB>
                    <a:solidFill>
                      <a:srgbClr val="E0E0E1"/>
                    </a:solidFill>
                  </a:tcPr>
                </a:tc>
                <a:tc>
                  <a:txBody>
                    <a:bodyPr/>
                    <a:lstStyle/>
                    <a:p>
                      <a:pPr algn="ctr" fontAlgn="ctr"/>
                      <a:r>
                        <a:rPr lang="de-DE" sz="1000" b="0" i="0" u="none" strike="noStrike" dirty="0">
                          <a:solidFill>
                            <a:srgbClr val="FF0000"/>
                          </a:solidFill>
                          <a:effectLst/>
                          <a:latin typeface="+mn-lt"/>
                        </a:rPr>
                        <a:t> </a:t>
                      </a:r>
                    </a:p>
                  </a:txBody>
                  <a:tcPr marL="0" marR="0" marT="0" marB="0" anchor="ctr">
                    <a:lnL>
                      <a:noFill/>
                    </a:lnL>
                    <a:lnR w="6350" cap="flat" cmpd="sng" algn="ctr">
                      <a:solidFill>
                        <a:srgbClr val="FFFFFF"/>
                      </a:solidFill>
                      <a:prstDash val="solid"/>
                      <a:round/>
                      <a:headEnd type="none" w="med" len="med"/>
                      <a:tailEnd type="none" w="med" len="med"/>
                    </a:lnR>
                    <a:lnT>
                      <a:noFill/>
                    </a:lnT>
                    <a:lnB>
                      <a:noFill/>
                    </a:lnB>
                    <a:solidFill>
                      <a:srgbClr val="E0E0E1"/>
                    </a:solidFill>
                  </a:tcPr>
                </a:tc>
                <a:tc>
                  <a:txBody>
                    <a:bodyPr/>
                    <a:lstStyle/>
                    <a:p>
                      <a:pPr algn="ctr" fontAlgn="ctr"/>
                      <a:r>
                        <a:rPr lang="de-DE" sz="1000" b="1" i="0" u="none" strike="noStrike" dirty="0">
                          <a:solidFill>
                            <a:srgbClr val="00549F"/>
                          </a:solidFill>
                          <a:effectLst/>
                          <a:latin typeface="+mn-lt"/>
                        </a:rPr>
                        <a:t> </a:t>
                      </a:r>
                    </a:p>
                  </a:txBody>
                  <a:tcPr marL="0" marR="0" marT="0" marB="0" anchor="ctr">
                    <a:lnL w="6350" cap="flat" cmpd="sng" algn="ctr">
                      <a:solidFill>
                        <a:srgbClr val="FFFFFF"/>
                      </a:solidFill>
                      <a:prstDash val="solid"/>
                      <a:round/>
                      <a:headEnd type="none" w="med" len="med"/>
                      <a:tailEnd type="none" w="med" len="med"/>
                    </a:lnL>
                    <a:lnR>
                      <a:noFill/>
                    </a:lnR>
                    <a:lnT>
                      <a:noFill/>
                    </a:lnT>
                    <a:lnB>
                      <a:noFill/>
                    </a:lnB>
                    <a:solidFill>
                      <a:srgbClr val="E0E0E1"/>
                    </a:solidFill>
                  </a:tcPr>
                </a:tc>
                <a:tc>
                  <a:txBody>
                    <a:bodyPr/>
                    <a:lstStyle/>
                    <a:p>
                      <a:pPr algn="ctr" fontAlgn="ctr"/>
                      <a:r>
                        <a:rPr lang="de-DE" sz="1000" b="1" i="0" u="none" strike="noStrike" dirty="0">
                          <a:solidFill>
                            <a:srgbClr val="00549F"/>
                          </a:solidFill>
                          <a:effectLst/>
                          <a:latin typeface="+mn-lt"/>
                        </a:rPr>
                        <a:t> </a:t>
                      </a:r>
                    </a:p>
                  </a:txBody>
                  <a:tcPr marL="0" marR="0" marT="0" marB="0" anchor="ctr">
                    <a:lnL>
                      <a:noFill/>
                    </a:lnL>
                    <a:lnR>
                      <a:noFill/>
                    </a:lnR>
                    <a:lnT>
                      <a:noFill/>
                    </a:lnT>
                    <a:lnB>
                      <a:noFill/>
                    </a:lnB>
                    <a:solidFill>
                      <a:srgbClr val="E0E0E1"/>
                    </a:solidFill>
                  </a:tcPr>
                </a:tc>
                <a:tc>
                  <a:txBody>
                    <a:bodyPr/>
                    <a:lstStyle/>
                    <a:p>
                      <a:pPr algn="ctr" fontAlgn="ctr"/>
                      <a:r>
                        <a:rPr lang="de-DE" sz="1000" b="1" i="0" u="none" strike="noStrike" dirty="0">
                          <a:solidFill>
                            <a:srgbClr val="00549F"/>
                          </a:solidFill>
                          <a:effectLst/>
                          <a:latin typeface="+mn-lt"/>
                        </a:rPr>
                        <a:t> </a:t>
                      </a:r>
                    </a:p>
                  </a:txBody>
                  <a:tcPr marL="0" marR="0" marT="0" marB="0" anchor="ctr">
                    <a:lnL>
                      <a:noFill/>
                    </a:lnL>
                    <a:lnR>
                      <a:noFill/>
                    </a:lnR>
                    <a:lnT>
                      <a:noFill/>
                    </a:lnT>
                    <a:lnB>
                      <a:noFill/>
                    </a:lnB>
                    <a:solidFill>
                      <a:srgbClr val="E0E0E1"/>
                    </a:solidFill>
                  </a:tcPr>
                </a:tc>
              </a:tr>
            </a:tbl>
          </a:graphicData>
        </a:graphic>
      </p:graphicFrame>
      <p:sp>
        <p:nvSpPr>
          <p:cNvPr id="43" name="Text Box 5"/>
          <p:cNvSpPr txBox="1">
            <a:spLocks noChangeArrowheads="1"/>
          </p:cNvSpPr>
          <p:nvPr/>
        </p:nvSpPr>
        <p:spPr bwMode="auto">
          <a:xfrm>
            <a:off x="6309168" y="3608882"/>
            <a:ext cx="76200" cy="200025"/>
          </a:xfrm>
          <a:prstGeom prst="rect">
            <a:avLst/>
          </a:prstGeom>
          <a:noFill/>
          <a:ln w="9525">
            <a:noFill/>
            <a:miter lim="800000"/>
            <a:headEnd/>
            <a:tailEnd/>
          </a:ln>
        </p:spPr>
        <p:txBody>
          <a:bodyPr/>
          <a:lstStyle/>
          <a:p>
            <a:pPr fontAlgn="base">
              <a:spcBef>
                <a:spcPct val="0"/>
              </a:spcBef>
              <a:spcAft>
                <a:spcPct val="0"/>
              </a:spcAft>
            </a:pPr>
            <a:endParaRPr lang="de-DE" dirty="0">
              <a:solidFill>
                <a:srgbClr val="000000"/>
              </a:solidFill>
            </a:endParaRPr>
          </a:p>
        </p:txBody>
      </p:sp>
      <p:sp>
        <p:nvSpPr>
          <p:cNvPr id="44" name="Text Box 6"/>
          <p:cNvSpPr txBox="1">
            <a:spLocks noChangeArrowheads="1"/>
          </p:cNvSpPr>
          <p:nvPr/>
        </p:nvSpPr>
        <p:spPr bwMode="auto">
          <a:xfrm>
            <a:off x="5366193" y="3608882"/>
            <a:ext cx="76200" cy="200025"/>
          </a:xfrm>
          <a:prstGeom prst="rect">
            <a:avLst/>
          </a:prstGeom>
          <a:noFill/>
          <a:ln w="9525">
            <a:noFill/>
            <a:miter lim="800000"/>
            <a:headEnd/>
            <a:tailEnd/>
          </a:ln>
        </p:spPr>
        <p:txBody>
          <a:bodyPr/>
          <a:lstStyle/>
          <a:p>
            <a:pPr fontAlgn="base">
              <a:spcBef>
                <a:spcPct val="0"/>
              </a:spcBef>
              <a:spcAft>
                <a:spcPct val="0"/>
              </a:spcAft>
            </a:pPr>
            <a:endParaRPr lang="de-DE">
              <a:solidFill>
                <a:srgbClr val="000000"/>
              </a:solidFill>
            </a:endParaRPr>
          </a:p>
        </p:txBody>
      </p:sp>
      <p:sp>
        <p:nvSpPr>
          <p:cNvPr id="45" name="Text Box 7"/>
          <p:cNvSpPr txBox="1">
            <a:spLocks noChangeArrowheads="1"/>
          </p:cNvSpPr>
          <p:nvPr/>
        </p:nvSpPr>
        <p:spPr bwMode="auto">
          <a:xfrm>
            <a:off x="6309168" y="3608882"/>
            <a:ext cx="76200" cy="200025"/>
          </a:xfrm>
          <a:prstGeom prst="rect">
            <a:avLst/>
          </a:prstGeom>
          <a:noFill/>
          <a:ln w="9525">
            <a:noFill/>
            <a:miter lim="800000"/>
            <a:headEnd/>
            <a:tailEnd/>
          </a:ln>
        </p:spPr>
        <p:txBody>
          <a:bodyPr/>
          <a:lstStyle/>
          <a:p>
            <a:pPr fontAlgn="base">
              <a:spcBef>
                <a:spcPct val="0"/>
              </a:spcBef>
              <a:spcAft>
                <a:spcPct val="0"/>
              </a:spcAft>
            </a:pPr>
            <a:endParaRPr lang="de-DE">
              <a:solidFill>
                <a:srgbClr val="000000"/>
              </a:solidFill>
            </a:endParaRPr>
          </a:p>
        </p:txBody>
      </p:sp>
      <p:sp>
        <p:nvSpPr>
          <p:cNvPr id="46" name="Text Box 8"/>
          <p:cNvSpPr txBox="1">
            <a:spLocks noChangeArrowheads="1"/>
          </p:cNvSpPr>
          <p:nvPr/>
        </p:nvSpPr>
        <p:spPr bwMode="auto">
          <a:xfrm>
            <a:off x="5366193" y="3608882"/>
            <a:ext cx="76200" cy="200025"/>
          </a:xfrm>
          <a:prstGeom prst="rect">
            <a:avLst/>
          </a:prstGeom>
          <a:noFill/>
          <a:ln w="9525">
            <a:noFill/>
            <a:miter lim="800000"/>
            <a:headEnd/>
            <a:tailEnd/>
          </a:ln>
        </p:spPr>
        <p:txBody>
          <a:bodyPr/>
          <a:lstStyle/>
          <a:p>
            <a:pPr fontAlgn="base">
              <a:spcBef>
                <a:spcPct val="0"/>
              </a:spcBef>
              <a:spcAft>
                <a:spcPct val="0"/>
              </a:spcAft>
            </a:pPr>
            <a:endParaRPr lang="de-DE">
              <a:solidFill>
                <a:srgbClr val="000000"/>
              </a:solidFill>
            </a:endParaRPr>
          </a:p>
        </p:txBody>
      </p:sp>
      <p:sp>
        <p:nvSpPr>
          <p:cNvPr id="47" name="Text Box 9"/>
          <p:cNvSpPr txBox="1">
            <a:spLocks noChangeArrowheads="1"/>
          </p:cNvSpPr>
          <p:nvPr/>
        </p:nvSpPr>
        <p:spPr bwMode="auto">
          <a:xfrm>
            <a:off x="6309168" y="3608882"/>
            <a:ext cx="76200" cy="200025"/>
          </a:xfrm>
          <a:prstGeom prst="rect">
            <a:avLst/>
          </a:prstGeom>
          <a:noFill/>
          <a:ln w="9525">
            <a:noFill/>
            <a:miter lim="800000"/>
            <a:headEnd/>
            <a:tailEnd/>
          </a:ln>
        </p:spPr>
        <p:txBody>
          <a:bodyPr/>
          <a:lstStyle/>
          <a:p>
            <a:pPr fontAlgn="base">
              <a:spcBef>
                <a:spcPct val="0"/>
              </a:spcBef>
              <a:spcAft>
                <a:spcPct val="0"/>
              </a:spcAft>
            </a:pPr>
            <a:endParaRPr lang="de-DE">
              <a:solidFill>
                <a:srgbClr val="000000"/>
              </a:solidFill>
            </a:endParaRPr>
          </a:p>
        </p:txBody>
      </p:sp>
      <p:sp>
        <p:nvSpPr>
          <p:cNvPr id="48" name="Text Box 10"/>
          <p:cNvSpPr txBox="1">
            <a:spLocks noChangeArrowheads="1"/>
          </p:cNvSpPr>
          <p:nvPr/>
        </p:nvSpPr>
        <p:spPr bwMode="auto">
          <a:xfrm>
            <a:off x="5518593" y="3580307"/>
            <a:ext cx="76200" cy="200025"/>
          </a:xfrm>
          <a:prstGeom prst="rect">
            <a:avLst/>
          </a:prstGeom>
          <a:noFill/>
          <a:ln w="9525">
            <a:noFill/>
            <a:miter lim="800000"/>
            <a:headEnd/>
            <a:tailEnd/>
          </a:ln>
        </p:spPr>
        <p:txBody>
          <a:bodyPr/>
          <a:lstStyle/>
          <a:p>
            <a:pPr fontAlgn="base">
              <a:spcBef>
                <a:spcPct val="0"/>
              </a:spcBef>
              <a:spcAft>
                <a:spcPct val="0"/>
              </a:spcAft>
            </a:pPr>
            <a:endParaRPr lang="de-DE">
              <a:solidFill>
                <a:srgbClr val="000000"/>
              </a:solidFill>
            </a:endParaRPr>
          </a:p>
        </p:txBody>
      </p:sp>
      <p:sp>
        <p:nvSpPr>
          <p:cNvPr id="49" name="Text Box 11"/>
          <p:cNvSpPr txBox="1">
            <a:spLocks noChangeArrowheads="1"/>
          </p:cNvSpPr>
          <p:nvPr/>
        </p:nvSpPr>
        <p:spPr bwMode="auto">
          <a:xfrm>
            <a:off x="6309168" y="3618407"/>
            <a:ext cx="76200" cy="200025"/>
          </a:xfrm>
          <a:prstGeom prst="rect">
            <a:avLst/>
          </a:prstGeom>
          <a:noFill/>
          <a:ln w="9525">
            <a:noFill/>
            <a:miter lim="800000"/>
            <a:headEnd/>
            <a:tailEnd/>
          </a:ln>
        </p:spPr>
        <p:txBody>
          <a:bodyPr/>
          <a:lstStyle/>
          <a:p>
            <a:pPr fontAlgn="base">
              <a:spcBef>
                <a:spcPct val="0"/>
              </a:spcBef>
              <a:spcAft>
                <a:spcPct val="0"/>
              </a:spcAft>
            </a:pPr>
            <a:endParaRPr lang="de-DE">
              <a:solidFill>
                <a:srgbClr val="000000"/>
              </a:solidFill>
            </a:endParaRPr>
          </a:p>
        </p:txBody>
      </p:sp>
      <p:sp>
        <p:nvSpPr>
          <p:cNvPr id="50" name="Text Box 13"/>
          <p:cNvSpPr txBox="1">
            <a:spLocks noChangeArrowheads="1"/>
          </p:cNvSpPr>
          <p:nvPr/>
        </p:nvSpPr>
        <p:spPr bwMode="auto">
          <a:xfrm>
            <a:off x="6309168" y="4285157"/>
            <a:ext cx="76200" cy="200025"/>
          </a:xfrm>
          <a:prstGeom prst="rect">
            <a:avLst/>
          </a:prstGeom>
          <a:noFill/>
          <a:ln w="9525">
            <a:noFill/>
            <a:miter lim="800000"/>
            <a:headEnd/>
            <a:tailEnd/>
          </a:ln>
        </p:spPr>
        <p:txBody>
          <a:bodyPr/>
          <a:lstStyle/>
          <a:p>
            <a:pPr fontAlgn="base">
              <a:spcBef>
                <a:spcPct val="0"/>
              </a:spcBef>
              <a:spcAft>
                <a:spcPct val="0"/>
              </a:spcAft>
            </a:pPr>
            <a:endParaRPr lang="de-DE">
              <a:solidFill>
                <a:srgbClr val="000000"/>
              </a:solidFill>
            </a:endParaRPr>
          </a:p>
        </p:txBody>
      </p:sp>
      <p:sp>
        <p:nvSpPr>
          <p:cNvPr id="51" name="Text Box 28"/>
          <p:cNvSpPr txBox="1">
            <a:spLocks noChangeArrowheads="1"/>
          </p:cNvSpPr>
          <p:nvPr/>
        </p:nvSpPr>
        <p:spPr bwMode="auto">
          <a:xfrm>
            <a:off x="6309168" y="4285157"/>
            <a:ext cx="76200" cy="200025"/>
          </a:xfrm>
          <a:prstGeom prst="rect">
            <a:avLst/>
          </a:prstGeom>
          <a:noFill/>
          <a:ln w="9525">
            <a:noFill/>
            <a:miter lim="800000"/>
            <a:headEnd/>
            <a:tailEnd/>
          </a:ln>
        </p:spPr>
        <p:txBody>
          <a:bodyPr/>
          <a:lstStyle/>
          <a:p>
            <a:pPr fontAlgn="base">
              <a:spcBef>
                <a:spcPct val="0"/>
              </a:spcBef>
              <a:spcAft>
                <a:spcPct val="0"/>
              </a:spcAft>
            </a:pPr>
            <a:endParaRPr lang="de-DE">
              <a:solidFill>
                <a:srgbClr val="000000"/>
              </a:solidFill>
            </a:endParaRPr>
          </a:p>
        </p:txBody>
      </p:sp>
      <p:sp>
        <p:nvSpPr>
          <p:cNvPr id="52" name="Textfeld 51"/>
          <p:cNvSpPr txBox="1"/>
          <p:nvPr/>
        </p:nvSpPr>
        <p:spPr>
          <a:xfrm>
            <a:off x="539373" y="5373269"/>
            <a:ext cx="7993063" cy="503655"/>
          </a:xfrm>
          <a:prstGeom prst="rect">
            <a:avLst/>
          </a:prstGeom>
          <a:noFill/>
        </p:spPr>
        <p:txBody>
          <a:bodyPr wrap="square" rtlCol="0">
            <a:noAutofit/>
          </a:bodyPr>
          <a:lstStyle/>
          <a:p>
            <a:pPr fontAlgn="base">
              <a:spcBef>
                <a:spcPct val="0"/>
              </a:spcBef>
              <a:spcAft>
                <a:spcPct val="0"/>
              </a:spcAft>
            </a:pPr>
            <a:r>
              <a:rPr lang="de-DE" sz="900" b="1" dirty="0" smtClean="0">
                <a:solidFill>
                  <a:srgbClr val="00549F"/>
                </a:solidFill>
              </a:rPr>
              <a:t>*   Mitarbeiter, Auszubildende und Praktikanten des Universitätsklinikums Aachen sind kein Personal der Hochschule</a:t>
            </a:r>
          </a:p>
          <a:p>
            <a:pPr fontAlgn="base">
              <a:spcBef>
                <a:spcPct val="0"/>
              </a:spcBef>
              <a:spcAft>
                <a:spcPct val="0"/>
              </a:spcAft>
            </a:pPr>
            <a:r>
              <a:rPr lang="de-DE" sz="900" b="1" dirty="0" smtClean="0">
                <a:solidFill>
                  <a:srgbClr val="00549F"/>
                </a:solidFill>
              </a:rPr>
              <a:t>**  inkl. Dritt- und Sondermittelfinanzierte Professoren/innen</a:t>
            </a:r>
            <a:br>
              <a:rPr lang="de-DE" sz="900" b="1" dirty="0" smtClean="0">
                <a:solidFill>
                  <a:srgbClr val="00549F"/>
                </a:solidFill>
              </a:rPr>
            </a:br>
            <a:r>
              <a:rPr lang="de-DE" sz="900" b="1" dirty="0" smtClean="0">
                <a:solidFill>
                  <a:srgbClr val="00549F"/>
                </a:solidFill>
              </a:rPr>
              <a:t>*** Qualitätsverbesserungsmittel, Hochschulpaktmittel usw.</a:t>
            </a:r>
          </a:p>
        </p:txBody>
      </p:sp>
    </p:spTree>
    <p:extLst>
      <p:ext uri="{BB962C8B-B14F-4D97-AF65-F5344CB8AC3E}">
        <p14:creationId xmlns:p14="http://schemas.microsoft.com/office/powerpoint/2010/main" val="14862784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smtClean="0"/>
              <a:t>Personal insgesamt 2016</a:t>
            </a:r>
            <a:endParaRPr lang="de-DE" kern="0" dirty="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26 von 63</a:t>
            </a:r>
            <a:endParaRPr lang="de-DE" altLang="de-DE" dirty="0" smtClean="0"/>
          </a:p>
        </p:txBody>
      </p:sp>
      <p:sp>
        <p:nvSpPr>
          <p:cNvPr id="15" name="Textfeld 14"/>
          <p:cNvSpPr txBox="1"/>
          <p:nvPr/>
        </p:nvSpPr>
        <p:spPr>
          <a:xfrm>
            <a:off x="575556" y="5039627"/>
            <a:ext cx="4176713" cy="1008140"/>
          </a:xfrm>
          <a:prstGeom prst="rect">
            <a:avLst/>
          </a:prstGeom>
          <a:noFill/>
        </p:spPr>
        <p:txBody>
          <a:bodyPr wrap="square" rtlCol="0">
            <a:noAutofit/>
          </a:bodyPr>
          <a:lstStyle/>
          <a:p>
            <a:pPr fontAlgn="base">
              <a:spcBef>
                <a:spcPct val="0"/>
              </a:spcBef>
              <a:spcAft>
                <a:spcPct val="0"/>
              </a:spcAft>
            </a:pPr>
            <a:r>
              <a:rPr lang="de-DE" sz="1100" b="1" dirty="0" smtClean="0">
                <a:solidFill>
                  <a:srgbClr val="000000">
                    <a:lumMod val="65000"/>
                    <a:lumOff val="35000"/>
                  </a:srgbClr>
                </a:solidFill>
              </a:rPr>
              <a:t>Fak.   1: Fakultät für Mathematik, Informatik und</a:t>
            </a:r>
          </a:p>
          <a:p>
            <a:pPr defTabSz="360000" fontAlgn="base">
              <a:spcBef>
                <a:spcPct val="0"/>
              </a:spcBef>
              <a:spcAft>
                <a:spcPct val="0"/>
              </a:spcAft>
            </a:pPr>
            <a:r>
              <a:rPr lang="de-DE" sz="1100" b="1" dirty="0" smtClean="0">
                <a:solidFill>
                  <a:srgbClr val="000000">
                    <a:lumMod val="65000"/>
                    <a:lumOff val="35000"/>
                  </a:srgbClr>
                </a:solidFill>
              </a:rPr>
              <a:t>	     Naturwissenschaften</a:t>
            </a:r>
          </a:p>
          <a:p>
            <a:pPr fontAlgn="base">
              <a:spcBef>
                <a:spcPct val="0"/>
              </a:spcBef>
              <a:spcAft>
                <a:spcPct val="0"/>
              </a:spcAft>
            </a:pPr>
            <a:r>
              <a:rPr lang="de-DE" sz="1100" b="1" dirty="0" smtClean="0">
                <a:solidFill>
                  <a:srgbClr val="000000">
                    <a:lumMod val="65000"/>
                    <a:lumOff val="35000"/>
                  </a:srgbClr>
                </a:solidFill>
              </a:rPr>
              <a:t>Fak.   2: Fakultät für Architektur</a:t>
            </a:r>
          </a:p>
          <a:p>
            <a:pPr fontAlgn="base">
              <a:spcBef>
                <a:spcPct val="0"/>
              </a:spcBef>
              <a:spcAft>
                <a:spcPct val="0"/>
              </a:spcAft>
            </a:pPr>
            <a:r>
              <a:rPr lang="de-DE" sz="1100" b="1" dirty="0" smtClean="0">
                <a:solidFill>
                  <a:srgbClr val="000000">
                    <a:lumMod val="65000"/>
                    <a:lumOff val="35000"/>
                  </a:srgbClr>
                </a:solidFill>
              </a:rPr>
              <a:t>Fak.   3: Fakultät für Bauingenieurwesen</a:t>
            </a:r>
          </a:p>
          <a:p>
            <a:pPr fontAlgn="base">
              <a:spcBef>
                <a:spcPct val="0"/>
              </a:spcBef>
              <a:spcAft>
                <a:spcPct val="0"/>
              </a:spcAft>
            </a:pPr>
            <a:r>
              <a:rPr lang="de-DE" sz="1100" b="1" dirty="0" smtClean="0">
                <a:solidFill>
                  <a:srgbClr val="000000">
                    <a:lumMod val="65000"/>
                    <a:lumOff val="35000"/>
                  </a:srgbClr>
                </a:solidFill>
              </a:rPr>
              <a:t>Fak.   4: Fakultät für Maschinenwesen</a:t>
            </a:r>
          </a:p>
        </p:txBody>
      </p:sp>
      <p:sp>
        <p:nvSpPr>
          <p:cNvPr id="16" name="Textfeld 15"/>
          <p:cNvSpPr txBox="1"/>
          <p:nvPr/>
        </p:nvSpPr>
        <p:spPr>
          <a:xfrm>
            <a:off x="4534129" y="5036001"/>
            <a:ext cx="4178331" cy="1057295"/>
          </a:xfrm>
          <a:prstGeom prst="rect">
            <a:avLst/>
          </a:prstGeom>
          <a:noFill/>
        </p:spPr>
        <p:txBody>
          <a:bodyPr wrap="square" rtlCol="0">
            <a:noAutofit/>
          </a:bodyPr>
          <a:lstStyle/>
          <a:p>
            <a:pPr fontAlgn="base">
              <a:spcBef>
                <a:spcPct val="0"/>
              </a:spcBef>
              <a:spcAft>
                <a:spcPct val="0"/>
              </a:spcAft>
            </a:pPr>
            <a:r>
              <a:rPr lang="de-DE" sz="1100" b="1" dirty="0" smtClean="0">
                <a:solidFill>
                  <a:srgbClr val="000000">
                    <a:lumMod val="65000"/>
                    <a:lumOff val="35000"/>
                  </a:srgbClr>
                </a:solidFill>
              </a:rPr>
              <a:t>Fak.   5: Fakultät für Georessourcen und Materialtechnik</a:t>
            </a:r>
          </a:p>
          <a:p>
            <a:pPr fontAlgn="base">
              <a:spcBef>
                <a:spcPct val="0"/>
              </a:spcBef>
              <a:spcAft>
                <a:spcPct val="0"/>
              </a:spcAft>
            </a:pPr>
            <a:r>
              <a:rPr lang="de-DE" sz="1100" b="1" dirty="0" smtClean="0">
                <a:solidFill>
                  <a:srgbClr val="000000">
                    <a:lumMod val="65000"/>
                    <a:lumOff val="35000"/>
                  </a:srgbClr>
                </a:solidFill>
              </a:rPr>
              <a:t>Fak.   6: Fakultät für Elektrotechnik und Informationstechnik</a:t>
            </a:r>
          </a:p>
          <a:p>
            <a:pPr fontAlgn="base">
              <a:spcBef>
                <a:spcPct val="0"/>
              </a:spcBef>
              <a:spcAft>
                <a:spcPct val="0"/>
              </a:spcAft>
            </a:pPr>
            <a:r>
              <a:rPr lang="de-DE" sz="1100" b="1" dirty="0" smtClean="0">
                <a:solidFill>
                  <a:srgbClr val="000000">
                    <a:lumMod val="65000"/>
                    <a:lumOff val="35000"/>
                  </a:srgbClr>
                </a:solidFill>
              </a:rPr>
              <a:t>Fak.   7: Philosophische Fakultät</a:t>
            </a:r>
          </a:p>
          <a:p>
            <a:pPr fontAlgn="base">
              <a:spcBef>
                <a:spcPct val="0"/>
              </a:spcBef>
              <a:spcAft>
                <a:spcPct val="0"/>
              </a:spcAft>
            </a:pPr>
            <a:r>
              <a:rPr lang="de-DE" sz="1100" b="1" dirty="0" smtClean="0">
                <a:solidFill>
                  <a:srgbClr val="000000">
                    <a:lumMod val="65000"/>
                    <a:lumOff val="35000"/>
                  </a:srgbClr>
                </a:solidFill>
              </a:rPr>
              <a:t>Fak.   8: Fakultät für Wirtschaftswissenschaften</a:t>
            </a:r>
          </a:p>
          <a:p>
            <a:pPr fontAlgn="base">
              <a:spcBef>
                <a:spcPct val="0"/>
              </a:spcBef>
              <a:spcAft>
                <a:spcPct val="0"/>
              </a:spcAft>
            </a:pPr>
            <a:r>
              <a:rPr lang="de-DE" sz="1100" b="1" dirty="0" smtClean="0">
                <a:solidFill>
                  <a:srgbClr val="000000">
                    <a:lumMod val="65000"/>
                    <a:lumOff val="35000"/>
                  </a:srgbClr>
                </a:solidFill>
              </a:rPr>
              <a:t>Fak. 10: Medizinische Fakultät</a:t>
            </a:r>
            <a:endParaRPr lang="en-US" sz="1100" b="1" dirty="0" smtClean="0">
              <a:solidFill>
                <a:srgbClr val="000000">
                  <a:lumMod val="65000"/>
                  <a:lumOff val="35000"/>
                </a:srgbClr>
              </a:solidFill>
            </a:endParaRPr>
          </a:p>
        </p:txBody>
      </p:sp>
      <p:graphicFrame>
        <p:nvGraphicFramePr>
          <p:cNvPr id="18" name="Diagramm 17"/>
          <p:cNvGraphicFramePr>
            <a:graphicFrameLocks/>
          </p:cNvGraphicFramePr>
          <p:nvPr>
            <p:extLst>
              <p:ext uri="{D42A27DB-BD31-4B8C-83A1-F6EECF244321}">
                <p14:modId xmlns:p14="http://schemas.microsoft.com/office/powerpoint/2010/main" val="2739358225"/>
              </p:ext>
            </p:extLst>
          </p:nvPr>
        </p:nvGraphicFramePr>
        <p:xfrm>
          <a:off x="252000" y="944724"/>
          <a:ext cx="8784496" cy="4320000"/>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uppieren 7"/>
          <p:cNvGrpSpPr/>
          <p:nvPr/>
        </p:nvGrpSpPr>
        <p:grpSpPr>
          <a:xfrm>
            <a:off x="1187486" y="980728"/>
            <a:ext cx="7605149" cy="288276"/>
            <a:chOff x="755728" y="1071540"/>
            <a:chExt cx="7605149" cy="288276"/>
          </a:xfrm>
        </p:grpSpPr>
        <p:sp>
          <p:nvSpPr>
            <p:cNvPr id="9" name="Rechteck 8"/>
            <p:cNvSpPr/>
            <p:nvPr/>
          </p:nvSpPr>
          <p:spPr>
            <a:xfrm>
              <a:off x="755728" y="1124744"/>
              <a:ext cx="180000" cy="180000"/>
            </a:xfrm>
            <a:prstGeom prst="rect">
              <a:avLst/>
            </a:prstGeom>
            <a:solidFill>
              <a:srgbClr val="00549F"/>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0" name="Rechteck 9"/>
            <p:cNvSpPr/>
            <p:nvPr/>
          </p:nvSpPr>
          <p:spPr>
            <a:xfrm>
              <a:off x="2771936" y="1124760"/>
              <a:ext cx="180000" cy="180000"/>
            </a:xfrm>
            <a:prstGeom prst="rect">
              <a:avLst/>
            </a:prstGeom>
            <a:solidFill>
              <a:srgbClr val="8EBAE5"/>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1" name="Rechteck 10"/>
            <p:cNvSpPr/>
            <p:nvPr/>
          </p:nvSpPr>
          <p:spPr>
            <a:xfrm>
              <a:off x="4959181" y="1124760"/>
              <a:ext cx="180000" cy="180000"/>
            </a:xfrm>
            <a:prstGeom prst="rect">
              <a:avLst/>
            </a:prstGeom>
            <a:solidFill>
              <a:srgbClr val="9C9C9C"/>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2" name="Textfeld 11"/>
            <p:cNvSpPr txBox="1"/>
            <p:nvPr/>
          </p:nvSpPr>
          <p:spPr>
            <a:xfrm>
              <a:off x="896170" y="1071540"/>
              <a:ext cx="1285884" cy="285752"/>
            </a:xfrm>
            <a:prstGeom prst="rect">
              <a:avLst/>
            </a:prstGeom>
            <a:noFill/>
          </p:spPr>
          <p:txBody>
            <a:bodyPr wrap="square" rtlCol="0">
              <a:noAutofit/>
            </a:bodyPr>
            <a:lstStyle/>
            <a:p>
              <a:r>
                <a:rPr lang="de-DE" sz="1200" b="1" dirty="0" smtClean="0">
                  <a:solidFill>
                    <a:schemeClr val="tx1">
                      <a:lumMod val="65000"/>
                      <a:lumOff val="35000"/>
                    </a:schemeClr>
                  </a:solidFill>
                </a:rPr>
                <a:t>Professuren</a:t>
              </a:r>
              <a:endParaRPr lang="en-US" sz="1200" b="1" dirty="0">
                <a:solidFill>
                  <a:schemeClr val="tx1">
                    <a:lumMod val="65000"/>
                    <a:lumOff val="35000"/>
                  </a:schemeClr>
                </a:solidFill>
              </a:endParaRPr>
            </a:p>
          </p:txBody>
        </p:sp>
        <p:sp>
          <p:nvSpPr>
            <p:cNvPr id="13" name="Textfeld 12"/>
            <p:cNvSpPr txBox="1"/>
            <p:nvPr/>
          </p:nvSpPr>
          <p:spPr>
            <a:xfrm>
              <a:off x="2915770" y="1074064"/>
              <a:ext cx="1908547" cy="285752"/>
            </a:xfrm>
            <a:prstGeom prst="rect">
              <a:avLst/>
            </a:prstGeom>
            <a:noFill/>
          </p:spPr>
          <p:txBody>
            <a:bodyPr wrap="square" rtlCol="0">
              <a:noAutofit/>
            </a:bodyPr>
            <a:lstStyle/>
            <a:p>
              <a:r>
                <a:rPr lang="de-DE" sz="1200" b="1" dirty="0" smtClean="0">
                  <a:solidFill>
                    <a:schemeClr val="tx1">
                      <a:lumMod val="65000"/>
                      <a:lumOff val="35000"/>
                    </a:schemeClr>
                  </a:solidFill>
                </a:rPr>
                <a:t>Wiss. Mitarbeiter</a:t>
              </a:r>
              <a:endParaRPr lang="en-US" sz="1200" b="1" dirty="0">
                <a:solidFill>
                  <a:schemeClr val="tx1">
                    <a:lumMod val="65000"/>
                    <a:lumOff val="35000"/>
                  </a:schemeClr>
                </a:solidFill>
              </a:endParaRPr>
            </a:p>
          </p:txBody>
        </p:sp>
        <p:sp>
          <p:nvSpPr>
            <p:cNvPr id="14" name="Textfeld 13"/>
            <p:cNvSpPr txBox="1"/>
            <p:nvPr/>
          </p:nvSpPr>
          <p:spPr>
            <a:xfrm>
              <a:off x="5192227" y="1071563"/>
              <a:ext cx="3168650" cy="285752"/>
            </a:xfrm>
            <a:prstGeom prst="rect">
              <a:avLst/>
            </a:prstGeom>
            <a:noFill/>
          </p:spPr>
          <p:txBody>
            <a:bodyPr wrap="square" rtlCol="0">
              <a:noAutofit/>
            </a:bodyPr>
            <a:lstStyle/>
            <a:p>
              <a:r>
                <a:rPr lang="de-DE" sz="1200" b="1" dirty="0" err="1" smtClean="0">
                  <a:solidFill>
                    <a:schemeClr val="tx1">
                      <a:lumMod val="65000"/>
                      <a:lumOff val="35000"/>
                    </a:schemeClr>
                  </a:solidFill>
                </a:rPr>
                <a:t>Nichtwiss</a:t>
              </a:r>
              <a:r>
                <a:rPr lang="de-DE" sz="1200" b="1" dirty="0" smtClean="0">
                  <a:solidFill>
                    <a:schemeClr val="tx1">
                      <a:lumMod val="65000"/>
                      <a:lumOff val="35000"/>
                    </a:schemeClr>
                  </a:solidFill>
                </a:rPr>
                <a:t>. Mitarbeiter</a:t>
              </a:r>
              <a:endParaRPr lang="en-US" sz="1200" b="1" dirty="0">
                <a:solidFill>
                  <a:schemeClr val="tx1">
                    <a:lumMod val="65000"/>
                    <a:lumOff val="35000"/>
                  </a:schemeClr>
                </a:solidFill>
              </a:endParaRPr>
            </a:p>
          </p:txBody>
        </p:sp>
      </p:grpSp>
    </p:spTree>
    <p:extLst>
      <p:ext uri="{BB962C8B-B14F-4D97-AF65-F5344CB8AC3E}">
        <p14:creationId xmlns:p14="http://schemas.microsoft.com/office/powerpoint/2010/main" val="14862784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Entwicklung der Anzahl der Professorinnen und Professoren</a:t>
            </a:r>
            <a:endParaRPr lang="de-DE" kern="0" dirty="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27 von 63</a:t>
            </a:r>
            <a:endParaRPr lang="de-DE" altLang="de-DE" dirty="0" smtClean="0"/>
          </a:p>
        </p:txBody>
      </p:sp>
      <p:graphicFrame>
        <p:nvGraphicFramePr>
          <p:cNvPr id="14" name="Diagramm 13"/>
          <p:cNvGraphicFramePr>
            <a:graphicFrameLocks/>
          </p:cNvGraphicFramePr>
          <p:nvPr>
            <p:extLst>
              <p:ext uri="{D42A27DB-BD31-4B8C-83A1-F6EECF244321}">
                <p14:modId xmlns:p14="http://schemas.microsoft.com/office/powerpoint/2010/main" val="3425107466"/>
              </p:ext>
            </p:extLst>
          </p:nvPr>
        </p:nvGraphicFramePr>
        <p:xfrm>
          <a:off x="252000" y="909000"/>
          <a:ext cx="8748492" cy="504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feld 4"/>
          <p:cNvSpPr txBox="1"/>
          <p:nvPr/>
        </p:nvSpPr>
        <p:spPr>
          <a:xfrm>
            <a:off x="5804892" y="980728"/>
            <a:ext cx="1620180" cy="17967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b="1" dirty="0" smtClean="0">
                <a:solidFill>
                  <a:schemeClr val="tx1">
                    <a:lumMod val="65000"/>
                    <a:lumOff val="35000"/>
                  </a:schemeClr>
                </a:solidFill>
              </a:rPr>
              <a:t>Professorinnen</a:t>
            </a:r>
            <a:endParaRPr lang="de-DE" b="1" dirty="0">
              <a:solidFill>
                <a:schemeClr val="tx1">
                  <a:lumMod val="65000"/>
                  <a:lumOff val="35000"/>
                </a:schemeClr>
              </a:solidFill>
            </a:endParaRPr>
          </a:p>
        </p:txBody>
      </p:sp>
      <p:sp>
        <p:nvSpPr>
          <p:cNvPr id="7" name="Textfeld 1"/>
          <p:cNvSpPr txBox="1"/>
          <p:nvPr/>
        </p:nvSpPr>
        <p:spPr>
          <a:xfrm>
            <a:off x="7318015" y="980728"/>
            <a:ext cx="1620180" cy="17967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b="1" dirty="0" smtClean="0">
                <a:solidFill>
                  <a:schemeClr val="tx1">
                    <a:lumMod val="65000"/>
                    <a:lumOff val="35000"/>
                  </a:schemeClr>
                </a:solidFill>
              </a:rPr>
              <a:t>Professoren</a:t>
            </a:r>
            <a:endParaRPr lang="de-DE" b="1" dirty="0">
              <a:solidFill>
                <a:schemeClr val="tx1">
                  <a:lumMod val="65000"/>
                  <a:lumOff val="35000"/>
                </a:schemeClr>
              </a:solidFill>
            </a:endParaRPr>
          </a:p>
        </p:txBody>
      </p:sp>
      <p:sp>
        <p:nvSpPr>
          <p:cNvPr id="8" name="Rechteck 7"/>
          <p:cNvSpPr/>
          <p:nvPr/>
        </p:nvSpPr>
        <p:spPr>
          <a:xfrm>
            <a:off x="5660876" y="1016732"/>
            <a:ext cx="180000" cy="180000"/>
          </a:xfrm>
          <a:prstGeom prst="rect">
            <a:avLst/>
          </a:prstGeom>
          <a:solidFill>
            <a:srgbClr val="407FB7"/>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0" name="Rechteck 9"/>
          <p:cNvSpPr/>
          <p:nvPr/>
        </p:nvSpPr>
        <p:spPr>
          <a:xfrm>
            <a:off x="7158000" y="1016732"/>
            <a:ext cx="180000" cy="180000"/>
          </a:xfrm>
          <a:prstGeom prst="rect">
            <a:avLst/>
          </a:prstGeom>
          <a:solidFill>
            <a:srgbClr val="00549F"/>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Tree>
    <p:extLst>
      <p:ext uri="{BB962C8B-B14F-4D97-AF65-F5344CB8AC3E}">
        <p14:creationId xmlns:p14="http://schemas.microsoft.com/office/powerpoint/2010/main" val="14862784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el 1"/>
          <p:cNvSpPr>
            <a:spLocks noGrp="1"/>
          </p:cNvSpPr>
          <p:nvPr>
            <p:ph type="ctrTitle"/>
          </p:nvPr>
        </p:nvSpPr>
        <p:spPr bwMode="auto">
          <a:xfrm>
            <a:off x="287338" y="2487613"/>
            <a:ext cx="8569325" cy="539750"/>
          </a:xfrm>
          <a:noFill/>
          <a:ln>
            <a:miter lim="800000"/>
            <a:headEnd/>
            <a:tailEnd/>
          </a:ln>
        </p:spPr>
        <p:txBody>
          <a:bodyPr vert="horz" wrap="square" numCol="1" compatLnSpc="1">
            <a:prstTxWarp prst="textNoShape">
              <a:avLst/>
            </a:prstTxWarp>
          </a:bodyPr>
          <a:lstStyle/>
          <a:p>
            <a:pPr lvl="0"/>
            <a:r>
              <a:rPr lang="de-DE" kern="0" dirty="0">
                <a:latin typeface="Arial"/>
              </a:rPr>
              <a:t>Forschung</a:t>
            </a:r>
            <a:r>
              <a:rPr lang="de-DE" sz="4800" kern="0" dirty="0">
                <a:solidFill>
                  <a:srgbClr val="00549F"/>
                </a:solidFill>
                <a:latin typeface="Arial"/>
              </a:rPr>
              <a:t/>
            </a:r>
            <a:br>
              <a:rPr lang="de-DE" sz="4800" kern="0" dirty="0">
                <a:solidFill>
                  <a:srgbClr val="00549F"/>
                </a:solidFill>
                <a:latin typeface="Arial"/>
              </a:rPr>
            </a:br>
            <a:endParaRPr lang="de-DE" dirty="0" smtClean="0"/>
          </a:p>
        </p:txBody>
      </p:sp>
    </p:spTree>
    <p:extLst>
      <p:ext uri="{BB962C8B-B14F-4D97-AF65-F5344CB8AC3E}">
        <p14:creationId xmlns:p14="http://schemas.microsoft.com/office/powerpoint/2010/main" val="27981054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Exzellenzinitiative an der RWTH Aachen - Die drei </a:t>
            </a:r>
            <a:r>
              <a:rPr lang="de-DE" dirty="0" smtClean="0"/>
              <a:t>Förderlinien</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29 von 63</a:t>
            </a:r>
            <a:endParaRPr lang="de-DE" altLang="de-DE" dirty="0" smtClean="0"/>
          </a:p>
        </p:txBody>
      </p:sp>
      <p:sp>
        <p:nvSpPr>
          <p:cNvPr id="6" name="Text Box 10"/>
          <p:cNvSpPr txBox="1">
            <a:spLocks noChangeArrowheads="1"/>
          </p:cNvSpPr>
          <p:nvPr/>
        </p:nvSpPr>
        <p:spPr bwMode="auto">
          <a:xfrm>
            <a:off x="612000" y="1368925"/>
            <a:ext cx="7920000" cy="1123945"/>
          </a:xfrm>
          <a:prstGeom prst="rect">
            <a:avLst/>
          </a:prstGeom>
          <a:solidFill>
            <a:schemeClr val="bg1">
              <a:lumMod val="85000"/>
            </a:schemeClr>
          </a:solidFill>
          <a:ln w="25400">
            <a:solidFill>
              <a:schemeClr val="bg1">
                <a:lumMod val="85000"/>
              </a:schemeClr>
            </a:solidFill>
            <a:miter lim="800000"/>
            <a:headEnd/>
            <a:tailEnd/>
          </a:ln>
          <a:effectLst/>
        </p:spPr>
        <p:txBody>
          <a:bodyPr lIns="108000" tIns="36000" rIns="108000" bIns="36000" anchor="ctr"/>
          <a:lstStyle/>
          <a:p>
            <a:pPr fontAlgn="base">
              <a:spcBef>
                <a:spcPct val="10000"/>
              </a:spcBef>
              <a:spcAft>
                <a:spcPct val="0"/>
              </a:spcAft>
            </a:pPr>
            <a:r>
              <a:rPr lang="de-DE" sz="1600" b="1" dirty="0" smtClean="0">
                <a:solidFill>
                  <a:srgbClr val="000000">
                    <a:lumMod val="65000"/>
                    <a:lumOff val="35000"/>
                  </a:srgbClr>
                </a:solidFill>
              </a:rPr>
              <a:t>AICES 	Aachen </a:t>
            </a:r>
            <a:r>
              <a:rPr lang="de-DE" sz="1600" b="1" dirty="0">
                <a:solidFill>
                  <a:srgbClr val="000000">
                    <a:lumMod val="65000"/>
                    <a:lumOff val="35000"/>
                  </a:srgbClr>
                </a:solidFill>
              </a:rPr>
              <a:t>Institute of Advanced Study in Computational Engineering </a:t>
            </a:r>
            <a:r>
              <a:rPr lang="de-DE" sz="1600" b="1" dirty="0" smtClean="0">
                <a:solidFill>
                  <a:srgbClr val="000000">
                    <a:lumMod val="65000"/>
                    <a:lumOff val="35000"/>
                  </a:srgbClr>
                </a:solidFill>
              </a:rPr>
              <a:t>	Science </a:t>
            </a:r>
            <a:endParaRPr lang="de-DE" sz="1600" b="1" dirty="0">
              <a:solidFill>
                <a:srgbClr val="000000">
                  <a:lumMod val="65000"/>
                  <a:lumOff val="35000"/>
                </a:srgbClr>
              </a:solidFill>
            </a:endParaRPr>
          </a:p>
        </p:txBody>
      </p:sp>
      <p:sp>
        <p:nvSpPr>
          <p:cNvPr id="9" name="AutoShape 17"/>
          <p:cNvSpPr>
            <a:spLocks noChangeArrowheads="1"/>
          </p:cNvSpPr>
          <p:nvPr/>
        </p:nvSpPr>
        <p:spPr bwMode="auto">
          <a:xfrm rot="10800000">
            <a:off x="2699741" y="4149100"/>
            <a:ext cx="3636615" cy="504056"/>
          </a:xfrm>
          <a:prstGeom prst="triangle">
            <a:avLst>
              <a:gd name="adj" fmla="val 48667"/>
            </a:avLst>
          </a:prstGeom>
          <a:solidFill>
            <a:srgbClr val="00549F"/>
          </a:solidFill>
          <a:ln w="12700">
            <a:solidFill>
              <a:srgbClr val="00549F"/>
            </a:solidFill>
            <a:miter lim="800000"/>
            <a:headEnd/>
            <a:tailEnd/>
          </a:ln>
          <a:effectLst/>
        </p:spPr>
        <p:txBody>
          <a:bodyPr wrap="none" anchor="ctr"/>
          <a:lstStyle/>
          <a:p>
            <a:pPr fontAlgn="base">
              <a:spcBef>
                <a:spcPct val="0"/>
              </a:spcBef>
              <a:spcAft>
                <a:spcPct val="0"/>
              </a:spcAft>
            </a:pPr>
            <a:endParaRPr lang="en-US">
              <a:solidFill>
                <a:srgbClr val="000000"/>
              </a:solidFill>
            </a:endParaRPr>
          </a:p>
        </p:txBody>
      </p:sp>
      <p:sp>
        <p:nvSpPr>
          <p:cNvPr id="10" name="Text Box 4"/>
          <p:cNvSpPr txBox="1">
            <a:spLocks noChangeArrowheads="1"/>
          </p:cNvSpPr>
          <p:nvPr/>
        </p:nvSpPr>
        <p:spPr bwMode="auto">
          <a:xfrm>
            <a:off x="612000" y="982871"/>
            <a:ext cx="7920000" cy="386054"/>
          </a:xfrm>
          <a:prstGeom prst="rect">
            <a:avLst/>
          </a:prstGeom>
          <a:solidFill>
            <a:srgbClr val="00549F"/>
          </a:solidFill>
          <a:ln w="25400">
            <a:solidFill>
              <a:srgbClr val="004C91"/>
            </a:solidFill>
            <a:miter lim="800000"/>
            <a:headEnd/>
            <a:tailEnd/>
          </a:ln>
          <a:effectLst/>
        </p:spPr>
        <p:txBody>
          <a:bodyPr wrap="square" tIns="54000" bIns="54000">
            <a:spAutoFit/>
          </a:bodyPr>
          <a:lstStyle/>
          <a:p>
            <a:pPr fontAlgn="base">
              <a:spcBef>
                <a:spcPct val="0"/>
              </a:spcBef>
              <a:spcAft>
                <a:spcPct val="0"/>
              </a:spcAft>
            </a:pPr>
            <a:r>
              <a:rPr lang="de-DE" dirty="0" smtClean="0">
                <a:solidFill>
                  <a:srgbClr val="FFFFFF"/>
                </a:solidFill>
              </a:rPr>
              <a:t>Graduiertenschule</a:t>
            </a:r>
            <a:endParaRPr lang="de-DE" dirty="0">
              <a:solidFill>
                <a:srgbClr val="FFFFFF"/>
              </a:solidFill>
            </a:endParaRPr>
          </a:p>
        </p:txBody>
      </p:sp>
      <p:sp>
        <p:nvSpPr>
          <p:cNvPr id="11" name="Text Box 5"/>
          <p:cNvSpPr txBox="1">
            <a:spLocks noChangeArrowheads="1"/>
          </p:cNvSpPr>
          <p:nvPr/>
        </p:nvSpPr>
        <p:spPr bwMode="auto">
          <a:xfrm>
            <a:off x="612000" y="2492870"/>
            <a:ext cx="7920000" cy="386054"/>
          </a:xfrm>
          <a:prstGeom prst="rect">
            <a:avLst/>
          </a:prstGeom>
          <a:solidFill>
            <a:srgbClr val="00549F"/>
          </a:solidFill>
          <a:ln w="25400">
            <a:solidFill>
              <a:srgbClr val="00549F"/>
            </a:solidFill>
            <a:miter lim="800000"/>
            <a:headEnd/>
            <a:tailEnd/>
          </a:ln>
          <a:effectLst/>
        </p:spPr>
        <p:txBody>
          <a:bodyPr wrap="square" lIns="72000" tIns="54000" rIns="72000" bIns="54000">
            <a:spAutoFit/>
          </a:bodyPr>
          <a:lstStyle/>
          <a:p>
            <a:pPr fontAlgn="base">
              <a:spcBef>
                <a:spcPct val="0"/>
              </a:spcBef>
              <a:spcAft>
                <a:spcPct val="0"/>
              </a:spcAft>
            </a:pPr>
            <a:r>
              <a:rPr lang="de-DE" dirty="0">
                <a:solidFill>
                  <a:srgbClr val="FFFFFF"/>
                </a:solidFill>
              </a:rPr>
              <a:t>Exzellenzcluster</a:t>
            </a:r>
          </a:p>
        </p:txBody>
      </p:sp>
      <p:sp>
        <p:nvSpPr>
          <p:cNvPr id="12" name="Text Box 13"/>
          <p:cNvSpPr txBox="1">
            <a:spLocks noChangeArrowheads="1"/>
          </p:cNvSpPr>
          <p:nvPr/>
        </p:nvSpPr>
        <p:spPr bwMode="auto">
          <a:xfrm>
            <a:off x="612000" y="2878924"/>
            <a:ext cx="7920000" cy="576000"/>
          </a:xfrm>
          <a:prstGeom prst="rect">
            <a:avLst/>
          </a:prstGeom>
          <a:solidFill>
            <a:schemeClr val="bg1">
              <a:lumMod val="85000"/>
            </a:schemeClr>
          </a:solidFill>
          <a:ln w="25400">
            <a:solidFill>
              <a:schemeClr val="bg1">
                <a:lumMod val="85000"/>
              </a:schemeClr>
            </a:solidFill>
            <a:miter lim="800000"/>
            <a:headEnd/>
            <a:tailEnd/>
          </a:ln>
          <a:effectLst/>
        </p:spPr>
        <p:txBody>
          <a:bodyPr wrap="square" lIns="72000" tIns="72000" rIns="72000" bIns="72000" anchor="ctr">
            <a:noAutofit/>
          </a:bodyPr>
          <a:lstStyle/>
          <a:p>
            <a:pPr fontAlgn="base">
              <a:spcBef>
                <a:spcPct val="10000"/>
              </a:spcBef>
              <a:spcAft>
                <a:spcPct val="0"/>
              </a:spcAft>
            </a:pPr>
            <a:r>
              <a:rPr lang="de-DE" sz="1600" b="1" dirty="0">
                <a:solidFill>
                  <a:srgbClr val="000000">
                    <a:lumMod val="65000"/>
                    <a:lumOff val="35000"/>
                  </a:srgbClr>
                </a:solidFill>
              </a:rPr>
              <a:t>Integrative </a:t>
            </a:r>
            <a:r>
              <a:rPr lang="de-DE" sz="1600" b="1" dirty="0" smtClean="0">
                <a:solidFill>
                  <a:srgbClr val="000000">
                    <a:lumMod val="65000"/>
                    <a:lumOff val="35000"/>
                  </a:srgbClr>
                </a:solidFill>
              </a:rPr>
              <a:t>Produktionstechnik </a:t>
            </a:r>
            <a:r>
              <a:rPr lang="de-DE" sz="1600" b="1" dirty="0">
                <a:solidFill>
                  <a:srgbClr val="000000">
                    <a:lumMod val="65000"/>
                    <a:lumOff val="35000"/>
                  </a:srgbClr>
                </a:solidFill>
              </a:rPr>
              <a:t>für Hochlohnländer</a:t>
            </a:r>
          </a:p>
        </p:txBody>
      </p:sp>
      <p:sp>
        <p:nvSpPr>
          <p:cNvPr id="13" name="Text Box 13"/>
          <p:cNvSpPr txBox="1">
            <a:spLocks noChangeArrowheads="1"/>
          </p:cNvSpPr>
          <p:nvPr/>
        </p:nvSpPr>
        <p:spPr bwMode="auto">
          <a:xfrm>
            <a:off x="612000" y="3456000"/>
            <a:ext cx="7920000" cy="576000"/>
          </a:xfrm>
          <a:prstGeom prst="rect">
            <a:avLst/>
          </a:prstGeom>
          <a:solidFill>
            <a:schemeClr val="bg1">
              <a:lumMod val="85000"/>
            </a:schemeClr>
          </a:solidFill>
          <a:ln w="25400">
            <a:solidFill>
              <a:schemeClr val="bg1">
                <a:lumMod val="85000"/>
              </a:schemeClr>
            </a:solidFill>
            <a:miter lim="800000"/>
            <a:headEnd/>
            <a:tailEnd/>
          </a:ln>
          <a:effectLst/>
        </p:spPr>
        <p:txBody>
          <a:bodyPr wrap="square" lIns="72000" tIns="72000" rIns="72000" bIns="72000" anchor="ctr">
            <a:noAutofit/>
          </a:bodyPr>
          <a:lstStyle/>
          <a:p>
            <a:pPr fontAlgn="base">
              <a:spcBef>
                <a:spcPct val="10000"/>
              </a:spcBef>
              <a:spcAft>
                <a:spcPct val="0"/>
              </a:spcAft>
            </a:pPr>
            <a:r>
              <a:rPr lang="de-DE" sz="1600" b="1" dirty="0">
                <a:solidFill>
                  <a:srgbClr val="000000">
                    <a:lumMod val="65000"/>
                    <a:lumOff val="35000"/>
                  </a:srgbClr>
                </a:solidFill>
              </a:rPr>
              <a:t>Maßgeschneiderte Kraftstoffe aus Biomasse (TMFB)</a:t>
            </a:r>
          </a:p>
        </p:txBody>
      </p:sp>
      <p:sp>
        <p:nvSpPr>
          <p:cNvPr id="15" name="Text Box 12"/>
          <p:cNvSpPr txBox="1">
            <a:spLocks noChangeArrowheads="1"/>
          </p:cNvSpPr>
          <p:nvPr/>
        </p:nvSpPr>
        <p:spPr bwMode="auto">
          <a:xfrm>
            <a:off x="612000" y="5157240"/>
            <a:ext cx="7919692" cy="720206"/>
          </a:xfrm>
          <a:prstGeom prst="rect">
            <a:avLst/>
          </a:prstGeom>
          <a:solidFill>
            <a:schemeClr val="bg1">
              <a:lumMod val="85000"/>
            </a:schemeClr>
          </a:solidFill>
          <a:ln w="25400">
            <a:solidFill>
              <a:schemeClr val="bg1">
                <a:lumMod val="85000"/>
              </a:schemeClr>
            </a:solidFill>
            <a:miter lim="800000"/>
            <a:headEnd/>
            <a:tailEnd/>
          </a:ln>
          <a:effectLst/>
        </p:spPr>
        <p:txBody>
          <a:bodyPr lIns="108000" tIns="36000" rIns="108000" bIns="36000" anchor="ctr"/>
          <a:lstStyle/>
          <a:p>
            <a:pPr>
              <a:spcBef>
                <a:spcPct val="10000"/>
              </a:spcBef>
            </a:pPr>
            <a:r>
              <a:rPr lang="de-DE" sz="1600" b="1" dirty="0">
                <a:solidFill>
                  <a:srgbClr val="000000">
                    <a:lumMod val="65000"/>
                    <a:lumOff val="35000"/>
                  </a:srgbClr>
                </a:solidFill>
              </a:rPr>
              <a:t>RWTH </a:t>
            </a:r>
            <a:r>
              <a:rPr lang="de-DE" sz="1600" b="1" dirty="0" smtClean="0">
                <a:solidFill>
                  <a:srgbClr val="000000">
                    <a:lumMod val="65000"/>
                    <a:lumOff val="35000"/>
                  </a:srgbClr>
                </a:solidFill>
              </a:rPr>
              <a:t>2020: Meeting Global </a:t>
            </a:r>
            <a:r>
              <a:rPr lang="de-DE" sz="1600" b="1" dirty="0" err="1" smtClean="0">
                <a:solidFill>
                  <a:srgbClr val="000000">
                    <a:lumMod val="65000"/>
                    <a:lumOff val="35000"/>
                  </a:srgbClr>
                </a:solidFill>
              </a:rPr>
              <a:t>Challenges</a:t>
            </a:r>
            <a:r>
              <a:rPr lang="de-DE" sz="1600" b="1" dirty="0">
                <a:solidFill>
                  <a:srgbClr val="000000">
                    <a:lumMod val="65000"/>
                    <a:lumOff val="35000"/>
                  </a:srgbClr>
                </a:solidFill>
              </a:rPr>
              <a:t> –</a:t>
            </a:r>
            <a:endParaRPr lang="de-DE" sz="1600" b="1" dirty="0" smtClean="0">
              <a:solidFill>
                <a:srgbClr val="000000">
                  <a:lumMod val="65000"/>
                  <a:lumOff val="35000"/>
                </a:srgbClr>
              </a:solidFill>
            </a:endParaRPr>
          </a:p>
          <a:p>
            <a:pPr fontAlgn="base">
              <a:spcBef>
                <a:spcPct val="10000"/>
              </a:spcBef>
              <a:spcAft>
                <a:spcPct val="0"/>
              </a:spcAft>
            </a:pPr>
            <a:r>
              <a:rPr lang="de-DE" sz="1600" dirty="0" smtClean="0">
                <a:solidFill>
                  <a:srgbClr val="000000">
                    <a:lumMod val="65000"/>
                    <a:lumOff val="35000"/>
                  </a:srgbClr>
                </a:solidFill>
              </a:rPr>
              <a:t>Die integrierte interdisziplinäre technische Hochschule</a:t>
            </a:r>
          </a:p>
        </p:txBody>
      </p:sp>
      <p:sp>
        <p:nvSpPr>
          <p:cNvPr id="16" name="Text Box 15"/>
          <p:cNvSpPr txBox="1">
            <a:spLocks noChangeArrowheads="1"/>
          </p:cNvSpPr>
          <p:nvPr/>
        </p:nvSpPr>
        <p:spPr bwMode="auto">
          <a:xfrm>
            <a:off x="612000" y="4787352"/>
            <a:ext cx="7920000" cy="369888"/>
          </a:xfrm>
          <a:prstGeom prst="rect">
            <a:avLst/>
          </a:prstGeom>
          <a:solidFill>
            <a:srgbClr val="00549F"/>
          </a:solidFill>
          <a:ln w="25400">
            <a:solidFill>
              <a:srgbClr val="00549F"/>
            </a:solidFill>
            <a:miter lim="800000"/>
            <a:headEnd/>
            <a:tailEnd/>
          </a:ln>
          <a:effectLst/>
        </p:spPr>
        <p:txBody>
          <a:bodyPr wrap="square">
            <a:spAutoFit/>
          </a:bodyPr>
          <a:lstStyle/>
          <a:p>
            <a:pPr fontAlgn="base">
              <a:spcBef>
                <a:spcPct val="0"/>
              </a:spcBef>
              <a:spcAft>
                <a:spcPct val="0"/>
              </a:spcAft>
            </a:pPr>
            <a:r>
              <a:rPr lang="de-DE" dirty="0" smtClean="0">
                <a:solidFill>
                  <a:srgbClr val="FFFFFF"/>
                </a:solidFill>
              </a:rPr>
              <a:t>Zukunftskonzept II</a:t>
            </a:r>
            <a:endParaRPr lang="de-DE" dirty="0">
              <a:solidFill>
                <a:srgbClr val="FFFFFF"/>
              </a:solidFill>
            </a:endParaRPr>
          </a:p>
        </p:txBody>
      </p:sp>
    </p:spTree>
    <p:extLst>
      <p:ext uri="{BB962C8B-B14F-4D97-AF65-F5344CB8AC3E}">
        <p14:creationId xmlns:p14="http://schemas.microsoft.com/office/powerpoint/2010/main" val="4200342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kern="0" dirty="0"/>
              <a:t>Auf einen Blick</a:t>
            </a:r>
            <a:br>
              <a:rPr lang="de-DE" kern="0" dirty="0"/>
            </a:br>
            <a:r>
              <a:rPr lang="de-DE" kern="0" dirty="0"/>
              <a:t>Die RWTH Aachen </a:t>
            </a:r>
            <a:r>
              <a:rPr lang="de-DE" kern="0" dirty="0" smtClean="0"/>
              <a:t>2016</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3 von 63</a:t>
            </a:r>
            <a:endParaRPr lang="de-DE" altLang="de-DE" dirty="0" smtClean="0"/>
          </a:p>
        </p:txBody>
      </p:sp>
      <p:sp>
        <p:nvSpPr>
          <p:cNvPr id="6" name="Textfeld 5"/>
          <p:cNvSpPr txBox="1"/>
          <p:nvPr/>
        </p:nvSpPr>
        <p:spPr>
          <a:xfrm>
            <a:off x="2420120" y="1016732"/>
            <a:ext cx="4276749" cy="571504"/>
          </a:xfrm>
          <a:prstGeom prst="rect">
            <a:avLst/>
          </a:prstGeom>
          <a:noFill/>
        </p:spPr>
        <p:txBody>
          <a:bodyPr wrap="square" rtlCol="0">
            <a:noAutofit/>
          </a:bodyPr>
          <a:lstStyle/>
          <a:p>
            <a:pPr algn="ctr" fontAlgn="base">
              <a:spcBef>
                <a:spcPct val="0"/>
              </a:spcBef>
              <a:spcAft>
                <a:spcPct val="0"/>
              </a:spcAft>
            </a:pPr>
            <a:r>
              <a:rPr lang="de-DE" sz="2000" b="1" dirty="0" smtClean="0">
                <a:solidFill>
                  <a:srgbClr val="00549F"/>
                </a:solidFill>
              </a:rPr>
              <a:t>44.517 Studierende insgesamt</a:t>
            </a:r>
          </a:p>
          <a:p>
            <a:pPr algn="ctr" fontAlgn="base">
              <a:spcBef>
                <a:spcPct val="0"/>
              </a:spcBef>
              <a:spcAft>
                <a:spcPct val="0"/>
              </a:spcAft>
            </a:pPr>
            <a:endParaRPr lang="de-DE" sz="2000" b="1" dirty="0" smtClean="0">
              <a:solidFill>
                <a:srgbClr val="004C91"/>
              </a:solidFill>
            </a:endParaRPr>
          </a:p>
        </p:txBody>
      </p:sp>
      <p:sp>
        <p:nvSpPr>
          <p:cNvPr id="7" name="Textfeld 6"/>
          <p:cNvSpPr txBox="1"/>
          <p:nvPr/>
        </p:nvSpPr>
        <p:spPr>
          <a:xfrm>
            <a:off x="611656" y="1556740"/>
            <a:ext cx="4608434" cy="4304452"/>
          </a:xfrm>
          <a:prstGeom prst="rect">
            <a:avLst/>
          </a:prstGeom>
          <a:noFill/>
        </p:spPr>
        <p:txBody>
          <a:bodyPr wrap="square" rtlCol="0">
            <a:noAutofit/>
          </a:bodyPr>
          <a:lstStyle/>
          <a:p>
            <a:pPr fontAlgn="base">
              <a:spcBef>
                <a:spcPct val="0"/>
              </a:spcBef>
              <a:spcAft>
                <a:spcPct val="0"/>
              </a:spcAft>
            </a:pPr>
            <a:r>
              <a:rPr lang="de-DE" sz="1600" b="1" dirty="0" smtClean="0">
                <a:solidFill>
                  <a:srgbClr val="000000">
                    <a:lumMod val="65000"/>
                    <a:lumOff val="35000"/>
                  </a:srgbClr>
                </a:solidFill>
              </a:rPr>
              <a:t>10.819  Fachanfänger/innen im WS 16/17</a:t>
            </a:r>
            <a:endParaRPr lang="de-DE" sz="1600" b="1" dirty="0">
              <a:solidFill>
                <a:srgbClr val="000000">
                  <a:lumMod val="65000"/>
                  <a:lumOff val="35000"/>
                </a:srgbClr>
              </a:solidFill>
            </a:endParaRPr>
          </a:p>
          <a:p>
            <a:pPr fontAlgn="base">
              <a:spcBef>
                <a:spcPct val="0"/>
              </a:spcBef>
              <a:spcAft>
                <a:spcPct val="0"/>
              </a:spcAft>
            </a:pPr>
            <a:r>
              <a:rPr lang="de-DE" sz="1200" b="1" dirty="0" smtClean="0">
                <a:solidFill>
                  <a:srgbClr val="000000">
                    <a:lumMod val="65000"/>
                    <a:lumOff val="35000"/>
                  </a:srgbClr>
                </a:solidFill>
              </a:rPr>
              <a:t>             </a:t>
            </a:r>
          </a:p>
          <a:p>
            <a:pPr fontAlgn="base">
              <a:spcBef>
                <a:spcPct val="0"/>
              </a:spcBef>
              <a:spcAft>
                <a:spcPct val="0"/>
              </a:spcAft>
            </a:pPr>
            <a:r>
              <a:rPr lang="de-DE" sz="1600" b="1" dirty="0" smtClean="0">
                <a:solidFill>
                  <a:srgbClr val="000000">
                    <a:lumMod val="65000"/>
                    <a:lumOff val="35000"/>
                  </a:srgbClr>
                </a:solidFill>
              </a:rPr>
              <a:t>  8.126 Neueinschreibungen</a:t>
            </a:r>
            <a:r>
              <a:rPr lang="de-DE" sz="1200" b="1" dirty="0" smtClean="0">
                <a:solidFill>
                  <a:srgbClr val="000000">
                    <a:lumMod val="65000"/>
                    <a:lumOff val="35000"/>
                  </a:srgbClr>
                </a:solidFill>
              </a:rPr>
              <a:t/>
            </a:r>
            <a:br>
              <a:rPr lang="de-DE" sz="1200" b="1" dirty="0" smtClean="0">
                <a:solidFill>
                  <a:srgbClr val="000000">
                    <a:lumMod val="65000"/>
                    <a:lumOff val="35000"/>
                  </a:srgbClr>
                </a:solidFill>
              </a:rPr>
            </a:br>
            <a:endParaRPr lang="de-DE" sz="1200" b="1" dirty="0" smtClean="0">
              <a:solidFill>
                <a:srgbClr val="000000">
                  <a:lumMod val="65000"/>
                  <a:lumOff val="35000"/>
                </a:srgbClr>
              </a:solidFill>
            </a:endParaRPr>
          </a:p>
          <a:p>
            <a:pPr fontAlgn="base">
              <a:spcBef>
                <a:spcPct val="0"/>
              </a:spcBef>
              <a:spcAft>
                <a:spcPct val="0"/>
              </a:spcAft>
            </a:pPr>
            <a:r>
              <a:rPr lang="de-DE" sz="1600" b="1" dirty="0">
                <a:solidFill>
                  <a:srgbClr val="000000">
                    <a:lumMod val="65000"/>
                    <a:lumOff val="35000"/>
                  </a:srgbClr>
                </a:solidFill>
              </a:rPr>
              <a:t> </a:t>
            </a:r>
            <a:r>
              <a:rPr lang="de-DE" sz="1600" b="1" dirty="0" smtClean="0">
                <a:solidFill>
                  <a:srgbClr val="000000">
                    <a:lumMod val="65000"/>
                    <a:lumOff val="35000"/>
                  </a:srgbClr>
                </a:solidFill>
              </a:rPr>
              <a:t> 7.184  Absolventen/innen</a:t>
            </a:r>
          </a:p>
          <a:p>
            <a:pPr fontAlgn="base">
              <a:spcBef>
                <a:spcPct val="0"/>
              </a:spcBef>
              <a:spcAft>
                <a:spcPct val="0"/>
              </a:spcAft>
            </a:pPr>
            <a:endParaRPr lang="de-DE" sz="1200" b="1" dirty="0" smtClean="0">
              <a:solidFill>
                <a:srgbClr val="000000">
                  <a:lumMod val="65000"/>
                  <a:lumOff val="35000"/>
                </a:srgbClr>
              </a:solidFill>
            </a:endParaRPr>
          </a:p>
          <a:p>
            <a:pPr fontAlgn="base">
              <a:spcBef>
                <a:spcPct val="0"/>
              </a:spcBef>
              <a:spcAft>
                <a:spcPct val="0"/>
              </a:spcAft>
            </a:pPr>
            <a:r>
              <a:rPr lang="de-DE" sz="1600" b="1" dirty="0" smtClean="0">
                <a:solidFill>
                  <a:srgbClr val="000000">
                    <a:lumMod val="65000"/>
                    <a:lumOff val="35000"/>
                  </a:srgbClr>
                </a:solidFill>
              </a:rPr>
              <a:t>     540  Professuren</a:t>
            </a:r>
          </a:p>
          <a:p>
            <a:pPr fontAlgn="base">
              <a:spcBef>
                <a:spcPct val="0"/>
              </a:spcBef>
              <a:spcAft>
                <a:spcPct val="0"/>
              </a:spcAft>
            </a:pPr>
            <a:r>
              <a:rPr lang="de-DE" sz="1600" b="1" dirty="0" smtClean="0">
                <a:solidFill>
                  <a:srgbClr val="000000">
                    <a:lumMod val="65000"/>
                    <a:lumOff val="35000"/>
                  </a:srgbClr>
                </a:solidFill>
              </a:rPr>
              <a:t>             (davon </a:t>
            </a:r>
            <a:r>
              <a:rPr lang="de-DE" sz="1600" b="1" dirty="0" smtClean="0">
                <a:solidFill>
                  <a:schemeClr val="tx1">
                    <a:lumMod val="65000"/>
                    <a:lumOff val="35000"/>
                  </a:schemeClr>
                </a:solidFill>
              </a:rPr>
              <a:t>52</a:t>
            </a:r>
            <a:r>
              <a:rPr lang="de-DE" sz="1600" b="1" dirty="0" smtClean="0">
                <a:solidFill>
                  <a:srgbClr val="000000">
                    <a:lumMod val="65000"/>
                    <a:lumOff val="35000"/>
                  </a:srgbClr>
                </a:solidFill>
              </a:rPr>
              <a:t> Juniorprofessuren)</a:t>
            </a:r>
          </a:p>
          <a:p>
            <a:pPr fontAlgn="base">
              <a:spcBef>
                <a:spcPct val="0"/>
              </a:spcBef>
              <a:spcAft>
                <a:spcPct val="0"/>
              </a:spcAft>
            </a:pPr>
            <a:endParaRPr lang="de-DE" sz="1200" b="1" dirty="0" smtClean="0">
              <a:solidFill>
                <a:srgbClr val="000000">
                  <a:lumMod val="65000"/>
                  <a:lumOff val="35000"/>
                </a:srgbClr>
              </a:solidFill>
            </a:endParaRPr>
          </a:p>
          <a:p>
            <a:pPr fontAlgn="base">
              <a:spcBef>
                <a:spcPct val="0"/>
              </a:spcBef>
              <a:spcAft>
                <a:spcPct val="0"/>
              </a:spcAft>
            </a:pPr>
            <a:r>
              <a:rPr lang="de-DE" sz="1600" b="1" dirty="0" smtClean="0">
                <a:solidFill>
                  <a:srgbClr val="000000">
                    <a:lumMod val="65000"/>
                    <a:lumOff val="35000"/>
                  </a:srgbClr>
                </a:solidFill>
              </a:rPr>
              <a:t>  </a:t>
            </a:r>
            <a:r>
              <a:rPr lang="de-DE" sz="1600" b="1" dirty="0" smtClean="0">
                <a:solidFill>
                  <a:schemeClr val="tx1">
                    <a:lumMod val="65000"/>
                    <a:lumOff val="35000"/>
                  </a:schemeClr>
                </a:solidFill>
              </a:rPr>
              <a:t>2.175</a:t>
            </a:r>
            <a:r>
              <a:rPr lang="de-DE" sz="1600" b="1" dirty="0" smtClean="0">
                <a:solidFill>
                  <a:srgbClr val="000000">
                    <a:lumMod val="65000"/>
                    <a:lumOff val="35000"/>
                  </a:srgbClr>
                </a:solidFill>
              </a:rPr>
              <a:t>  wissenschaftliche</a:t>
            </a:r>
          </a:p>
          <a:p>
            <a:pPr fontAlgn="base">
              <a:spcBef>
                <a:spcPct val="0"/>
              </a:spcBef>
              <a:spcAft>
                <a:spcPct val="0"/>
              </a:spcAft>
            </a:pPr>
            <a:r>
              <a:rPr lang="de-DE" sz="1600" b="1" dirty="0" smtClean="0">
                <a:solidFill>
                  <a:srgbClr val="000000">
                    <a:lumMod val="65000"/>
                    <a:lumOff val="35000"/>
                  </a:srgbClr>
                </a:solidFill>
              </a:rPr>
              <a:t>             Mitarbeiter/innen</a:t>
            </a:r>
          </a:p>
          <a:p>
            <a:pPr fontAlgn="base">
              <a:spcBef>
                <a:spcPct val="0"/>
              </a:spcBef>
              <a:spcAft>
                <a:spcPct val="0"/>
              </a:spcAft>
            </a:pPr>
            <a:endParaRPr lang="de-DE" sz="1200" b="1" dirty="0" smtClean="0">
              <a:solidFill>
                <a:srgbClr val="000000">
                  <a:lumMod val="65000"/>
                  <a:lumOff val="35000"/>
                </a:srgbClr>
              </a:solidFill>
            </a:endParaRPr>
          </a:p>
          <a:p>
            <a:pPr fontAlgn="base">
              <a:spcBef>
                <a:spcPct val="0"/>
              </a:spcBef>
              <a:spcAft>
                <a:spcPct val="0"/>
              </a:spcAft>
            </a:pPr>
            <a:r>
              <a:rPr lang="de-DE" sz="1600" b="1" dirty="0" smtClean="0">
                <a:solidFill>
                  <a:srgbClr val="FF0000"/>
                </a:solidFill>
              </a:rPr>
              <a:t>  </a:t>
            </a:r>
            <a:r>
              <a:rPr lang="de-DE" sz="1600" b="1" dirty="0" smtClean="0">
                <a:solidFill>
                  <a:schemeClr val="tx1">
                    <a:lumMod val="65000"/>
                    <a:lumOff val="35000"/>
                  </a:schemeClr>
                </a:solidFill>
              </a:rPr>
              <a:t>1.976</a:t>
            </a:r>
            <a:r>
              <a:rPr lang="de-DE" sz="1600" b="1" dirty="0" smtClean="0">
                <a:solidFill>
                  <a:srgbClr val="FF0000"/>
                </a:solidFill>
              </a:rPr>
              <a:t>  </a:t>
            </a:r>
            <a:r>
              <a:rPr lang="de-DE" sz="1600" b="1" dirty="0" smtClean="0">
                <a:solidFill>
                  <a:srgbClr val="000000">
                    <a:lumMod val="65000"/>
                    <a:lumOff val="35000"/>
                  </a:srgbClr>
                </a:solidFill>
              </a:rPr>
              <a:t>nichtwissenschaftliche</a:t>
            </a:r>
          </a:p>
          <a:p>
            <a:pPr fontAlgn="base">
              <a:spcBef>
                <a:spcPct val="0"/>
              </a:spcBef>
              <a:spcAft>
                <a:spcPct val="0"/>
              </a:spcAft>
            </a:pPr>
            <a:r>
              <a:rPr lang="de-DE" sz="1600" b="1" dirty="0" smtClean="0">
                <a:solidFill>
                  <a:srgbClr val="000000">
                    <a:lumMod val="65000"/>
                    <a:lumOff val="35000"/>
                  </a:srgbClr>
                </a:solidFill>
              </a:rPr>
              <a:t>             Mitarbeiter/innen</a:t>
            </a:r>
          </a:p>
          <a:p>
            <a:pPr fontAlgn="base">
              <a:spcBef>
                <a:spcPct val="0"/>
              </a:spcBef>
              <a:spcAft>
                <a:spcPct val="0"/>
              </a:spcAft>
            </a:pPr>
            <a:endParaRPr lang="de-DE" sz="1200" b="1" dirty="0">
              <a:solidFill>
                <a:srgbClr val="000000">
                  <a:lumMod val="65000"/>
                  <a:lumOff val="35000"/>
                </a:srgbClr>
              </a:solidFill>
            </a:endParaRPr>
          </a:p>
          <a:p>
            <a:pPr fontAlgn="base">
              <a:spcBef>
                <a:spcPct val="0"/>
              </a:spcBef>
              <a:spcAft>
                <a:spcPct val="0"/>
              </a:spcAft>
            </a:pPr>
            <a:r>
              <a:rPr lang="de-DE" sz="1600" b="1" dirty="0" smtClean="0">
                <a:solidFill>
                  <a:srgbClr val="646567"/>
                </a:solidFill>
              </a:rPr>
              <a:t>  4.000  </a:t>
            </a:r>
            <a:r>
              <a:rPr lang="de-DE" sz="1600" b="1" dirty="0" smtClean="0">
                <a:solidFill>
                  <a:srgbClr val="000000">
                    <a:lumMod val="65000"/>
                    <a:lumOff val="35000"/>
                  </a:srgbClr>
                </a:solidFill>
              </a:rPr>
              <a:t>Personal aus Dritt- und Sondermitteln</a:t>
            </a:r>
            <a:endParaRPr lang="de-DE" sz="1600" dirty="0" smtClean="0">
              <a:solidFill>
                <a:srgbClr val="004C91"/>
              </a:solidFill>
            </a:endParaRPr>
          </a:p>
          <a:p>
            <a:pPr fontAlgn="base">
              <a:spcBef>
                <a:spcPct val="0"/>
              </a:spcBef>
              <a:spcAft>
                <a:spcPct val="0"/>
              </a:spcAft>
            </a:pPr>
            <a:endParaRPr lang="de-DE" sz="1200" dirty="0" smtClean="0">
              <a:solidFill>
                <a:srgbClr val="004C91"/>
              </a:solidFill>
            </a:endParaRPr>
          </a:p>
          <a:p>
            <a:r>
              <a:rPr lang="de-DE" sz="1600" b="1" dirty="0" smtClean="0">
                <a:solidFill>
                  <a:srgbClr val="646567"/>
                </a:solidFill>
              </a:rPr>
              <a:t>     </a:t>
            </a:r>
            <a:endParaRPr lang="de-DE" dirty="0">
              <a:solidFill>
                <a:srgbClr val="004C91"/>
              </a:solidFill>
            </a:endParaRPr>
          </a:p>
        </p:txBody>
      </p:sp>
      <p:sp>
        <p:nvSpPr>
          <p:cNvPr id="8" name="Textfeld 7"/>
          <p:cNvSpPr txBox="1"/>
          <p:nvPr/>
        </p:nvSpPr>
        <p:spPr>
          <a:xfrm>
            <a:off x="4860040" y="1556740"/>
            <a:ext cx="4104570" cy="4018700"/>
          </a:xfrm>
          <a:prstGeom prst="rect">
            <a:avLst/>
          </a:prstGeom>
          <a:noFill/>
        </p:spPr>
        <p:txBody>
          <a:bodyPr wrap="square" rtlCol="0">
            <a:noAutofit/>
          </a:bodyPr>
          <a:lstStyle/>
          <a:p>
            <a:r>
              <a:rPr lang="de-DE" sz="1600" b="1" dirty="0">
                <a:solidFill>
                  <a:srgbClr val="646567"/>
                </a:solidFill>
              </a:rPr>
              <a:t>154  Studiengänge</a:t>
            </a:r>
          </a:p>
          <a:p>
            <a:pPr fontAlgn="base">
              <a:spcBef>
                <a:spcPct val="0"/>
              </a:spcBef>
              <a:spcAft>
                <a:spcPct val="0"/>
              </a:spcAft>
            </a:pPr>
            <a:endParaRPr lang="de-DE" sz="1200" b="1" dirty="0" smtClean="0">
              <a:solidFill>
                <a:srgbClr val="000000">
                  <a:lumMod val="65000"/>
                  <a:lumOff val="35000"/>
                </a:srgbClr>
              </a:solidFill>
            </a:endParaRPr>
          </a:p>
          <a:p>
            <a:pPr fontAlgn="base">
              <a:spcBef>
                <a:spcPct val="0"/>
              </a:spcBef>
              <a:spcAft>
                <a:spcPct val="0"/>
              </a:spcAft>
            </a:pPr>
            <a:r>
              <a:rPr lang="de-DE" sz="1600" b="1" dirty="0" smtClean="0">
                <a:solidFill>
                  <a:srgbClr val="000000">
                    <a:lumMod val="65000"/>
                    <a:lumOff val="35000"/>
                  </a:srgbClr>
                </a:solidFill>
              </a:rPr>
              <a:t>  </a:t>
            </a:r>
            <a:r>
              <a:rPr lang="de-DE" sz="1600" b="1" dirty="0" smtClean="0">
                <a:solidFill>
                  <a:srgbClr val="646567"/>
                </a:solidFill>
              </a:rPr>
              <a:t>14</a:t>
            </a:r>
            <a:r>
              <a:rPr lang="de-DE" sz="1600" b="1" dirty="0" smtClean="0">
                <a:solidFill>
                  <a:srgbClr val="000000">
                    <a:lumMod val="65000"/>
                    <a:lumOff val="35000"/>
                  </a:srgbClr>
                </a:solidFill>
              </a:rPr>
              <a:t>  Sonderforschungsbereiche</a:t>
            </a:r>
            <a:br>
              <a:rPr lang="de-DE" sz="1600" b="1" dirty="0" smtClean="0">
                <a:solidFill>
                  <a:srgbClr val="000000">
                    <a:lumMod val="65000"/>
                    <a:lumOff val="35000"/>
                  </a:srgbClr>
                </a:solidFill>
              </a:rPr>
            </a:br>
            <a:r>
              <a:rPr lang="de-DE" sz="1200" b="1" dirty="0" smtClean="0">
                <a:solidFill>
                  <a:srgbClr val="000000">
                    <a:lumMod val="65000"/>
                    <a:lumOff val="35000"/>
                  </a:srgbClr>
                </a:solidFill>
              </a:rPr>
              <a:t/>
            </a:r>
            <a:br>
              <a:rPr lang="de-DE" sz="1200" b="1" dirty="0" smtClean="0">
                <a:solidFill>
                  <a:srgbClr val="000000">
                    <a:lumMod val="65000"/>
                    <a:lumOff val="35000"/>
                  </a:srgbClr>
                </a:solidFill>
              </a:rPr>
            </a:br>
            <a:r>
              <a:rPr lang="de-DE" sz="1600" b="1" dirty="0" smtClean="0">
                <a:solidFill>
                  <a:srgbClr val="000000">
                    <a:lumMod val="65000"/>
                    <a:lumOff val="35000"/>
                  </a:srgbClr>
                </a:solidFill>
              </a:rPr>
              <a:t>    </a:t>
            </a:r>
            <a:r>
              <a:rPr lang="de-DE" sz="1600" b="1" dirty="0" smtClean="0">
                <a:solidFill>
                  <a:srgbClr val="646567"/>
                </a:solidFill>
              </a:rPr>
              <a:t>6 </a:t>
            </a:r>
            <a:r>
              <a:rPr lang="de-DE" sz="1600" b="1" dirty="0" err="1" smtClean="0">
                <a:solidFill>
                  <a:srgbClr val="646567"/>
                </a:solidFill>
              </a:rPr>
              <a:t>Transregio</a:t>
            </a:r>
            <a:r>
              <a:rPr lang="de-DE" sz="1600" b="1" dirty="0" smtClean="0">
                <a:solidFill>
                  <a:srgbClr val="646567"/>
                </a:solidFill>
              </a:rPr>
              <a:t>- /SFB-Bereiche</a:t>
            </a:r>
          </a:p>
          <a:p>
            <a:pPr fontAlgn="base">
              <a:spcBef>
                <a:spcPct val="0"/>
              </a:spcBef>
              <a:spcAft>
                <a:spcPct val="0"/>
              </a:spcAft>
            </a:pPr>
            <a:endParaRPr lang="de-DE" sz="1200" b="1" dirty="0" smtClean="0">
              <a:solidFill>
                <a:srgbClr val="646567"/>
              </a:solidFill>
            </a:endParaRPr>
          </a:p>
          <a:p>
            <a:r>
              <a:rPr lang="de-DE" sz="1600" b="1" dirty="0" smtClean="0">
                <a:solidFill>
                  <a:srgbClr val="646567"/>
                </a:solidFill>
              </a:rPr>
              <a:t>    </a:t>
            </a:r>
            <a:r>
              <a:rPr lang="de-DE" sz="1600" b="1" dirty="0">
                <a:solidFill>
                  <a:srgbClr val="646567"/>
                </a:solidFill>
              </a:rPr>
              <a:t>8 </a:t>
            </a:r>
            <a:r>
              <a:rPr lang="de-DE" sz="1600" b="1" dirty="0" err="1">
                <a:solidFill>
                  <a:srgbClr val="646567"/>
                </a:solidFill>
              </a:rPr>
              <a:t>Transregio</a:t>
            </a:r>
            <a:r>
              <a:rPr lang="de-DE" sz="1600" b="1" dirty="0">
                <a:solidFill>
                  <a:srgbClr val="646567"/>
                </a:solidFill>
              </a:rPr>
              <a:t>- /</a:t>
            </a:r>
            <a:r>
              <a:rPr lang="de-DE" sz="1600" b="1" dirty="0" smtClean="0">
                <a:solidFill>
                  <a:srgbClr val="646567"/>
                </a:solidFill>
              </a:rPr>
              <a:t>SFB-Beteiligungen</a:t>
            </a:r>
          </a:p>
          <a:p>
            <a:endParaRPr lang="de-DE" sz="1200" b="1" dirty="0" smtClean="0">
              <a:solidFill>
                <a:srgbClr val="000000">
                  <a:lumMod val="65000"/>
                  <a:lumOff val="35000"/>
                </a:srgbClr>
              </a:solidFill>
            </a:endParaRPr>
          </a:p>
          <a:p>
            <a:pPr marL="363538" indent="-363538" fontAlgn="base">
              <a:spcBef>
                <a:spcPct val="0"/>
              </a:spcBef>
              <a:spcAft>
                <a:spcPct val="0"/>
              </a:spcAft>
            </a:pPr>
            <a:r>
              <a:rPr lang="de-DE" sz="1600" b="1" dirty="0" smtClean="0">
                <a:solidFill>
                  <a:schemeClr val="tx1">
                    <a:lumMod val="65000"/>
                    <a:lumOff val="35000"/>
                  </a:schemeClr>
                </a:solidFill>
              </a:rPr>
              <a:t>  </a:t>
            </a:r>
            <a:r>
              <a:rPr lang="de-DE" sz="1600" b="1" dirty="0" smtClean="0">
                <a:solidFill>
                  <a:srgbClr val="646567"/>
                </a:solidFill>
              </a:rPr>
              <a:t>29</a:t>
            </a:r>
            <a:r>
              <a:rPr lang="de-DE" sz="1600" b="1" dirty="0" smtClean="0">
                <a:solidFill>
                  <a:schemeClr val="tx1">
                    <a:lumMod val="65000"/>
                    <a:lumOff val="35000"/>
                  </a:schemeClr>
                </a:solidFill>
              </a:rPr>
              <a:t>  Graduiertenprogramme</a:t>
            </a:r>
          </a:p>
          <a:p>
            <a:pPr marL="363538" indent="-363538" fontAlgn="base">
              <a:spcBef>
                <a:spcPct val="0"/>
              </a:spcBef>
              <a:spcAft>
                <a:spcPct val="0"/>
              </a:spcAft>
            </a:pPr>
            <a:r>
              <a:rPr lang="de-DE" sz="1600" b="1" dirty="0" smtClean="0">
                <a:solidFill>
                  <a:schemeClr val="tx1">
                    <a:lumMod val="65000"/>
                    <a:lumOff val="35000"/>
                  </a:schemeClr>
                </a:solidFill>
              </a:rPr>
              <a:t>        (davon 10 DFG-Graduiertenkollegs)</a:t>
            </a:r>
          </a:p>
          <a:p>
            <a:endParaRPr lang="de-DE" sz="1200" b="1" dirty="0" smtClean="0">
              <a:solidFill>
                <a:srgbClr val="000000">
                  <a:lumMod val="65000"/>
                  <a:lumOff val="35000"/>
                </a:srgbClr>
              </a:solidFill>
            </a:endParaRPr>
          </a:p>
          <a:p>
            <a:pPr fontAlgn="base">
              <a:spcBef>
                <a:spcPct val="0"/>
              </a:spcBef>
              <a:spcAft>
                <a:spcPct val="0"/>
              </a:spcAft>
            </a:pPr>
            <a:r>
              <a:rPr lang="de-DE" sz="1600" b="1" dirty="0" smtClean="0">
                <a:solidFill>
                  <a:srgbClr val="000000">
                    <a:lumMod val="65000"/>
                    <a:lumOff val="35000"/>
                  </a:srgbClr>
                </a:solidFill>
              </a:rPr>
              <a:t>        Exzellenzinitiative:</a:t>
            </a:r>
          </a:p>
          <a:p>
            <a:endParaRPr lang="de-DE" sz="500" b="1" dirty="0" smtClean="0">
              <a:solidFill>
                <a:srgbClr val="000000">
                  <a:lumMod val="65000"/>
                  <a:lumOff val="35000"/>
                </a:srgbClr>
              </a:solidFill>
            </a:endParaRPr>
          </a:p>
          <a:p>
            <a:pPr fontAlgn="base">
              <a:spcBef>
                <a:spcPct val="0"/>
              </a:spcBef>
              <a:spcAft>
                <a:spcPct val="0"/>
              </a:spcAft>
            </a:pPr>
            <a:r>
              <a:rPr lang="de-DE" sz="1600" b="1" dirty="0" smtClean="0">
                <a:solidFill>
                  <a:srgbClr val="000000">
                    <a:lumMod val="65000"/>
                    <a:lumOff val="35000"/>
                  </a:srgbClr>
                </a:solidFill>
              </a:rPr>
              <a:t>    1  Graduiertenschule </a:t>
            </a:r>
            <a:r>
              <a:rPr lang="de-DE" sz="1400" b="1" dirty="0" smtClean="0">
                <a:solidFill>
                  <a:srgbClr val="000000">
                    <a:lumMod val="65000"/>
                    <a:lumOff val="35000"/>
                  </a:srgbClr>
                </a:solidFill>
              </a:rPr>
              <a:t>(1. Förderlinie)</a:t>
            </a:r>
            <a:endParaRPr lang="de-DE" sz="1600" b="1" dirty="0" smtClean="0">
              <a:solidFill>
                <a:srgbClr val="000000">
                  <a:lumMod val="65000"/>
                  <a:lumOff val="35000"/>
                </a:srgbClr>
              </a:solidFill>
            </a:endParaRPr>
          </a:p>
          <a:p>
            <a:endParaRPr lang="de-DE" sz="500" b="1" dirty="0" smtClean="0">
              <a:solidFill>
                <a:srgbClr val="000000">
                  <a:lumMod val="65000"/>
                  <a:lumOff val="35000"/>
                </a:srgbClr>
              </a:solidFill>
            </a:endParaRPr>
          </a:p>
          <a:p>
            <a:pPr fontAlgn="base">
              <a:spcBef>
                <a:spcPct val="0"/>
              </a:spcBef>
              <a:spcAft>
                <a:spcPct val="0"/>
              </a:spcAft>
            </a:pPr>
            <a:r>
              <a:rPr lang="de-DE" sz="1600" b="1" dirty="0" smtClean="0">
                <a:solidFill>
                  <a:srgbClr val="000000">
                    <a:lumMod val="65000"/>
                    <a:lumOff val="35000"/>
                  </a:srgbClr>
                </a:solidFill>
              </a:rPr>
              <a:t>    3  Exzellenzcluster </a:t>
            </a:r>
            <a:r>
              <a:rPr lang="de-DE" sz="1400" b="1" dirty="0" smtClean="0">
                <a:solidFill>
                  <a:srgbClr val="000000">
                    <a:lumMod val="65000"/>
                    <a:lumOff val="35000"/>
                  </a:srgbClr>
                </a:solidFill>
              </a:rPr>
              <a:t>(2. Förderlinie)</a:t>
            </a:r>
          </a:p>
          <a:p>
            <a:endParaRPr lang="de-DE" sz="500" b="1" dirty="0" smtClean="0">
              <a:solidFill>
                <a:srgbClr val="000000">
                  <a:lumMod val="65000"/>
                  <a:lumOff val="35000"/>
                </a:srgbClr>
              </a:solidFill>
            </a:endParaRPr>
          </a:p>
          <a:p>
            <a:pPr fontAlgn="base">
              <a:spcBef>
                <a:spcPct val="0"/>
              </a:spcBef>
              <a:spcAft>
                <a:spcPct val="0"/>
              </a:spcAft>
            </a:pPr>
            <a:r>
              <a:rPr lang="de-DE" sz="1600" b="1" dirty="0" smtClean="0">
                <a:solidFill>
                  <a:srgbClr val="000000">
                    <a:lumMod val="65000"/>
                    <a:lumOff val="35000"/>
                  </a:srgbClr>
                </a:solidFill>
              </a:rPr>
              <a:t>    1  Zukunftskonzept </a:t>
            </a:r>
            <a:r>
              <a:rPr lang="de-DE" sz="1400" b="1" dirty="0" smtClean="0">
                <a:solidFill>
                  <a:srgbClr val="000000">
                    <a:lumMod val="65000"/>
                    <a:lumOff val="35000"/>
                  </a:srgbClr>
                </a:solidFill>
              </a:rPr>
              <a:t>(3. Förderlinie)</a:t>
            </a:r>
          </a:p>
          <a:p>
            <a:pPr fontAlgn="base">
              <a:spcBef>
                <a:spcPct val="0"/>
              </a:spcBef>
              <a:spcAft>
                <a:spcPct val="0"/>
              </a:spcAft>
            </a:pPr>
            <a:endParaRPr lang="de-DE" dirty="0">
              <a:solidFill>
                <a:srgbClr val="004C91"/>
              </a:solidFill>
            </a:endParaRPr>
          </a:p>
        </p:txBody>
      </p:sp>
      <p:sp>
        <p:nvSpPr>
          <p:cNvPr id="9" name="Textfeld 8"/>
          <p:cNvSpPr txBox="1"/>
          <p:nvPr/>
        </p:nvSpPr>
        <p:spPr>
          <a:xfrm>
            <a:off x="2589595" y="5445224"/>
            <a:ext cx="3964809" cy="571504"/>
          </a:xfrm>
          <a:prstGeom prst="rect">
            <a:avLst/>
          </a:prstGeom>
          <a:noFill/>
        </p:spPr>
        <p:txBody>
          <a:bodyPr wrap="square" rtlCol="0">
            <a:noAutofit/>
          </a:bodyPr>
          <a:lstStyle/>
          <a:p>
            <a:pPr algn="ctr" fontAlgn="base">
              <a:spcBef>
                <a:spcPct val="0"/>
              </a:spcBef>
              <a:spcAft>
                <a:spcPct val="0"/>
              </a:spcAft>
            </a:pPr>
            <a:r>
              <a:rPr lang="de-DE" sz="2000" b="1" dirty="0" smtClean="0">
                <a:solidFill>
                  <a:srgbClr val="00549F"/>
                </a:solidFill>
              </a:rPr>
              <a:t>900,0 Mio. € Finanzvolumen</a:t>
            </a:r>
            <a:endParaRPr lang="de-DE" sz="2000" b="1" dirty="0">
              <a:solidFill>
                <a:srgbClr val="00549F"/>
              </a:solidFill>
            </a:endParaRPr>
          </a:p>
        </p:txBody>
      </p:sp>
    </p:spTree>
    <p:extLst>
      <p:ext uri="{BB962C8B-B14F-4D97-AF65-F5344CB8AC3E}">
        <p14:creationId xmlns:p14="http://schemas.microsoft.com/office/powerpoint/2010/main" val="41564886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Bewilligte Fördermittel im Rahmen der Exzellenzinitiative</a:t>
            </a:r>
            <a:endParaRPr lang="de-DE" kern="0" dirty="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30 von 63</a:t>
            </a:r>
            <a:endParaRPr lang="de-DE" altLang="de-DE" dirty="0" smtClean="0"/>
          </a:p>
        </p:txBody>
      </p:sp>
      <p:sp>
        <p:nvSpPr>
          <p:cNvPr id="7" name="Rechteck 6"/>
          <p:cNvSpPr/>
          <p:nvPr/>
        </p:nvSpPr>
        <p:spPr>
          <a:xfrm>
            <a:off x="2807824" y="1052756"/>
            <a:ext cx="180000" cy="180000"/>
          </a:xfrm>
          <a:prstGeom prst="rect">
            <a:avLst/>
          </a:prstGeom>
          <a:solidFill>
            <a:srgbClr val="00549F"/>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8" name="Rechteck 7"/>
          <p:cNvSpPr/>
          <p:nvPr/>
        </p:nvSpPr>
        <p:spPr>
          <a:xfrm>
            <a:off x="4608024" y="1052756"/>
            <a:ext cx="180000" cy="180000"/>
          </a:xfrm>
          <a:prstGeom prst="rect">
            <a:avLst/>
          </a:prstGeom>
          <a:solidFill>
            <a:schemeClr val="bg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9" name="Rechteck 8"/>
          <p:cNvSpPr/>
          <p:nvPr/>
        </p:nvSpPr>
        <p:spPr>
          <a:xfrm>
            <a:off x="7056296" y="1052756"/>
            <a:ext cx="180000" cy="180000"/>
          </a:xfrm>
          <a:prstGeom prst="rect">
            <a:avLst/>
          </a:prstGeom>
          <a:solidFill>
            <a:srgbClr val="9C9C9C"/>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1" name="Textfeld 1"/>
          <p:cNvSpPr txBox="1"/>
          <p:nvPr/>
        </p:nvSpPr>
        <p:spPr>
          <a:xfrm>
            <a:off x="4763648" y="930201"/>
            <a:ext cx="2016280" cy="420092"/>
          </a:xfrm>
          <a:prstGeom prst="rect">
            <a:avLst/>
          </a:prstGeom>
          <a:noFill/>
        </p:spPr>
        <p:txBody>
          <a:bodyPr wrap="square" rtlCol="0" anchor="ctr">
            <a:noAutofit/>
          </a:bodyPr>
          <a:lstStyle>
            <a:defPPr>
              <a:defRPr lang="de-DE"/>
            </a:defPPr>
            <a:lvl1pPr marL="0" indent="0">
              <a:defRPr sz="1100" b="1">
                <a:solidFill>
                  <a:srgbClr val="000000">
                    <a:lumMod val="65000"/>
                    <a:lumOff val="35000"/>
                  </a:srgbClr>
                </a:solidFill>
                <a:latin typeface="+mn-lt"/>
                <a:cs typeface="+mn-cs"/>
              </a:defRPr>
            </a:lvl1pPr>
            <a:lvl2pPr indent="0">
              <a:defRPr sz="1100">
                <a:latin typeface="+mn-lt"/>
                <a:cs typeface="+mn-cs"/>
              </a:defRPr>
            </a:lvl2pPr>
            <a:lvl3pPr indent="0">
              <a:defRPr sz="1100">
                <a:latin typeface="+mn-lt"/>
                <a:cs typeface="+mn-cs"/>
              </a:defRPr>
            </a:lvl3pPr>
            <a:lvl4pPr indent="0">
              <a:defRPr sz="1100">
                <a:latin typeface="+mn-lt"/>
                <a:cs typeface="+mn-cs"/>
              </a:defRPr>
            </a:lvl4pPr>
            <a:lvl5pPr indent="0">
              <a:defRPr sz="1100">
                <a:latin typeface="+mn-lt"/>
                <a:cs typeface="+mn-cs"/>
              </a:defRPr>
            </a:lvl5pPr>
            <a:lvl6pPr indent="0">
              <a:defRPr sz="1100">
                <a:latin typeface="+mn-lt"/>
                <a:cs typeface="+mn-cs"/>
              </a:defRPr>
            </a:lvl6pPr>
            <a:lvl7pPr indent="0">
              <a:defRPr sz="1100">
                <a:latin typeface="+mn-lt"/>
                <a:cs typeface="+mn-cs"/>
              </a:defRPr>
            </a:lvl7pPr>
            <a:lvl8pPr indent="0">
              <a:defRPr sz="1100">
                <a:latin typeface="+mn-lt"/>
                <a:cs typeface="+mn-cs"/>
              </a:defRPr>
            </a:lvl8pPr>
            <a:lvl9pPr indent="0">
              <a:defRPr sz="1100">
                <a:latin typeface="+mn-lt"/>
                <a:cs typeface="+mn-cs"/>
              </a:defRPr>
            </a:lvl9pPr>
          </a:lstStyle>
          <a:p>
            <a:r>
              <a:rPr lang="de-DE" dirty="0"/>
              <a:t>Graduiertenschule (AICES)	</a:t>
            </a:r>
            <a:endParaRPr lang="en-US" dirty="0"/>
          </a:p>
        </p:txBody>
      </p:sp>
      <p:sp>
        <p:nvSpPr>
          <p:cNvPr id="12" name="Textfeld 1"/>
          <p:cNvSpPr txBox="1"/>
          <p:nvPr/>
        </p:nvSpPr>
        <p:spPr>
          <a:xfrm>
            <a:off x="7247943" y="927758"/>
            <a:ext cx="1332185" cy="432060"/>
          </a:xfrm>
          <a:prstGeom prst="rect">
            <a:avLst/>
          </a:prstGeom>
          <a:noFill/>
        </p:spPr>
        <p:txBody>
          <a:bodyPr wrap="square"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de-DE" b="1" dirty="0" smtClean="0">
                <a:solidFill>
                  <a:srgbClr val="000000">
                    <a:lumMod val="65000"/>
                    <a:lumOff val="35000"/>
                  </a:srgbClr>
                </a:solidFill>
              </a:rPr>
              <a:t>Exzellenzcluster </a:t>
            </a:r>
            <a:endParaRPr lang="en-US" dirty="0">
              <a:solidFill>
                <a:srgbClr val="000000"/>
              </a:solidFill>
            </a:endParaRPr>
          </a:p>
        </p:txBody>
      </p:sp>
      <p:sp>
        <p:nvSpPr>
          <p:cNvPr id="13" name="Textfeld 1"/>
          <p:cNvSpPr txBox="1"/>
          <p:nvPr/>
        </p:nvSpPr>
        <p:spPr>
          <a:xfrm>
            <a:off x="198562" y="2204864"/>
            <a:ext cx="282279" cy="1863187"/>
          </a:xfrm>
          <a:prstGeom prst="rect">
            <a:avLst/>
          </a:prstGeom>
          <a:noFill/>
        </p:spPr>
        <p:txBody>
          <a:bodyPr vert="vert270" wrap="square"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de-DE" sz="1200" b="1" dirty="0">
                <a:solidFill>
                  <a:srgbClr val="000000">
                    <a:lumMod val="65000"/>
                    <a:lumOff val="35000"/>
                  </a:srgbClr>
                </a:solidFill>
              </a:rPr>
              <a:t>i</a:t>
            </a:r>
            <a:r>
              <a:rPr lang="de-DE" sz="1200" b="1" dirty="0" smtClean="0">
                <a:solidFill>
                  <a:srgbClr val="000000">
                    <a:lumMod val="65000"/>
                    <a:lumOff val="35000"/>
                  </a:srgbClr>
                </a:solidFill>
              </a:rPr>
              <a:t>n Millionen Euro</a:t>
            </a:r>
            <a:endParaRPr lang="de-DE" sz="1200" b="1" dirty="0">
              <a:solidFill>
                <a:srgbClr val="000000">
                  <a:lumMod val="65000"/>
                  <a:lumOff val="35000"/>
                </a:srgbClr>
              </a:solidFill>
            </a:endParaRPr>
          </a:p>
        </p:txBody>
      </p:sp>
      <p:sp>
        <p:nvSpPr>
          <p:cNvPr id="15" name="Textfeld 1"/>
          <p:cNvSpPr txBox="1"/>
          <p:nvPr/>
        </p:nvSpPr>
        <p:spPr>
          <a:xfrm>
            <a:off x="2984695" y="920676"/>
            <a:ext cx="1332185" cy="432060"/>
          </a:xfrm>
          <a:prstGeom prst="rect">
            <a:avLst/>
          </a:prstGeom>
          <a:noFill/>
        </p:spPr>
        <p:txBody>
          <a:bodyPr wrap="square"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de-DE" b="1" dirty="0" smtClean="0">
                <a:solidFill>
                  <a:srgbClr val="000000">
                    <a:lumMod val="65000"/>
                    <a:lumOff val="35000"/>
                  </a:srgbClr>
                </a:solidFill>
              </a:rPr>
              <a:t>Zukunftskonzept</a:t>
            </a:r>
            <a:endParaRPr lang="en-US" dirty="0">
              <a:solidFill>
                <a:srgbClr val="000000"/>
              </a:solidFill>
            </a:endParaRPr>
          </a:p>
        </p:txBody>
      </p:sp>
      <p:graphicFrame>
        <p:nvGraphicFramePr>
          <p:cNvPr id="17" name="Diagramm 16"/>
          <p:cNvGraphicFramePr>
            <a:graphicFrameLocks/>
          </p:cNvGraphicFramePr>
          <p:nvPr>
            <p:extLst>
              <p:ext uri="{D42A27DB-BD31-4B8C-83A1-F6EECF244321}">
                <p14:modId xmlns:p14="http://schemas.microsoft.com/office/powerpoint/2010/main" val="2867458822"/>
              </p:ext>
            </p:extLst>
          </p:nvPr>
        </p:nvGraphicFramePr>
        <p:xfrm>
          <a:off x="677814" y="1340769"/>
          <a:ext cx="8250669" cy="45605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03421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Die Exzellenzinitiative an der RWTH Aachen </a:t>
            </a:r>
            <a:br>
              <a:rPr lang="de-DE" dirty="0"/>
            </a:br>
            <a:r>
              <a:rPr lang="de-DE" dirty="0"/>
              <a:t>Maßnahmen und Aktivitäten des Zukunftskonzepts </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solidFill>
                  <a:srgbClr val="00549F"/>
                </a:solidFill>
              </a:rPr>
              <a:t>31 von 63</a:t>
            </a:r>
          </a:p>
        </p:txBody>
      </p:sp>
      <p:sp>
        <p:nvSpPr>
          <p:cNvPr id="59" name="Rechteck 58"/>
          <p:cNvSpPr/>
          <p:nvPr/>
        </p:nvSpPr>
        <p:spPr bwMode="auto">
          <a:xfrm>
            <a:off x="503548" y="882694"/>
            <a:ext cx="8136904" cy="746106"/>
          </a:xfrm>
          <a:prstGeom prst="rect">
            <a:avLst/>
          </a:prstGeom>
          <a:solidFill>
            <a:srgbClr val="004C9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spcBef>
                <a:spcPct val="50000"/>
              </a:spcBef>
              <a:defRPr/>
            </a:pPr>
            <a:r>
              <a:rPr lang="de-DE" sz="2400" b="1" kern="0" dirty="0">
                <a:solidFill>
                  <a:srgbClr val="FFFFFF"/>
                </a:solidFill>
                <a:cs typeface="Times New Roman" charset="0"/>
              </a:rPr>
              <a:t>Institutional Strategy (2012 – 2017)</a:t>
            </a:r>
          </a:p>
        </p:txBody>
      </p:sp>
      <p:sp>
        <p:nvSpPr>
          <p:cNvPr id="60" name="Rechteck 59"/>
          <p:cNvSpPr/>
          <p:nvPr/>
        </p:nvSpPr>
        <p:spPr bwMode="auto">
          <a:xfrm>
            <a:off x="497074" y="1673600"/>
            <a:ext cx="3096344" cy="482352"/>
          </a:xfrm>
          <a:prstGeom prst="rect">
            <a:avLst/>
          </a:prstGeom>
          <a:solidFill>
            <a:srgbClr val="146AC8">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defRPr/>
            </a:pPr>
            <a:r>
              <a:rPr lang="de-DE" sz="1200" kern="0" dirty="0">
                <a:solidFill>
                  <a:srgbClr val="000000"/>
                </a:solidFill>
                <a:cs typeface="Times New Roman" charset="0"/>
              </a:rPr>
              <a:t>Internationally Recognised</a:t>
            </a:r>
            <a:br>
              <a:rPr lang="de-DE" sz="1200" kern="0" dirty="0">
                <a:solidFill>
                  <a:srgbClr val="000000"/>
                </a:solidFill>
                <a:cs typeface="Times New Roman" charset="0"/>
              </a:rPr>
            </a:br>
            <a:r>
              <a:rPr lang="de-DE" sz="1200" kern="0" dirty="0">
                <a:solidFill>
                  <a:srgbClr val="000000"/>
                </a:solidFill>
                <a:cs typeface="Times New Roman" charset="0"/>
              </a:rPr>
              <a:t>Scientific Profile </a:t>
            </a:r>
          </a:p>
        </p:txBody>
      </p:sp>
      <p:sp>
        <p:nvSpPr>
          <p:cNvPr id="61" name="Rechteck 60"/>
          <p:cNvSpPr/>
          <p:nvPr/>
        </p:nvSpPr>
        <p:spPr bwMode="auto">
          <a:xfrm>
            <a:off x="497074" y="2187181"/>
            <a:ext cx="1536921" cy="648072"/>
          </a:xfrm>
          <a:prstGeom prst="rect">
            <a:avLst/>
          </a:prstGeom>
          <a:solidFill>
            <a:srgbClr val="146AC8">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spcBef>
                <a:spcPct val="50000"/>
              </a:spcBef>
              <a:defRPr/>
            </a:pPr>
            <a:r>
              <a:rPr lang="de-DE" sz="1200" kern="0" dirty="0">
                <a:solidFill>
                  <a:srgbClr val="000000"/>
                </a:solidFill>
                <a:cs typeface="Times New Roman" charset="0"/>
              </a:rPr>
              <a:t>Strenthening the  Natural Sciences</a:t>
            </a:r>
          </a:p>
        </p:txBody>
      </p:sp>
      <p:sp>
        <p:nvSpPr>
          <p:cNvPr id="62" name="Rechteck 61"/>
          <p:cNvSpPr/>
          <p:nvPr/>
        </p:nvSpPr>
        <p:spPr bwMode="auto">
          <a:xfrm>
            <a:off x="3699334" y="1673600"/>
            <a:ext cx="1584176" cy="1152128"/>
          </a:xfrm>
          <a:prstGeom prst="rect">
            <a:avLst/>
          </a:prstGeom>
          <a:solidFill>
            <a:srgbClr val="146AC8">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spcBef>
                <a:spcPct val="50000"/>
              </a:spcBef>
              <a:defRPr/>
            </a:pPr>
            <a:r>
              <a:rPr lang="de-DE" sz="1200" kern="0" dirty="0">
                <a:solidFill>
                  <a:srgbClr val="000000"/>
                </a:solidFill>
                <a:cs typeface="Times New Roman" charset="0"/>
              </a:rPr>
              <a:t>JARA </a:t>
            </a:r>
          </a:p>
          <a:p>
            <a:pPr algn="ctr" eaLnBrk="0" hangingPunct="0">
              <a:spcBef>
                <a:spcPct val="50000"/>
              </a:spcBef>
              <a:defRPr/>
            </a:pPr>
            <a:r>
              <a:rPr lang="de-DE" sz="1200" kern="0" dirty="0">
                <a:solidFill>
                  <a:srgbClr val="000000"/>
                </a:solidFill>
                <a:cs typeface="Times New Roman" charset="0"/>
              </a:rPr>
              <a:t>Focusing Competences – Shaping the Future</a:t>
            </a:r>
          </a:p>
        </p:txBody>
      </p:sp>
      <p:sp>
        <p:nvSpPr>
          <p:cNvPr id="63" name="Rechteck 62"/>
          <p:cNvSpPr/>
          <p:nvPr/>
        </p:nvSpPr>
        <p:spPr bwMode="auto">
          <a:xfrm>
            <a:off x="2056497" y="2187181"/>
            <a:ext cx="1536921" cy="648072"/>
          </a:xfrm>
          <a:prstGeom prst="rect">
            <a:avLst/>
          </a:prstGeom>
          <a:solidFill>
            <a:srgbClr val="146AC8">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spcBef>
                <a:spcPct val="50000"/>
              </a:spcBef>
              <a:defRPr/>
            </a:pPr>
            <a:r>
              <a:rPr lang="de-DE" sz="1200" kern="0" dirty="0">
                <a:solidFill>
                  <a:srgbClr val="000000"/>
                </a:solidFill>
                <a:cs typeface="Times New Roman" charset="0"/>
              </a:rPr>
              <a:t>Fostering Interdisciplinary Research</a:t>
            </a:r>
          </a:p>
        </p:txBody>
      </p:sp>
      <p:sp>
        <p:nvSpPr>
          <p:cNvPr id="64" name="Rechteck 63"/>
          <p:cNvSpPr/>
          <p:nvPr/>
        </p:nvSpPr>
        <p:spPr bwMode="auto">
          <a:xfrm>
            <a:off x="497074" y="2907261"/>
            <a:ext cx="1536921"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65" name="Rechteck 64"/>
          <p:cNvSpPr/>
          <p:nvPr/>
        </p:nvSpPr>
        <p:spPr bwMode="auto">
          <a:xfrm>
            <a:off x="497074" y="3915372"/>
            <a:ext cx="1536921" cy="638547"/>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66" name="Rechteck 65"/>
          <p:cNvSpPr/>
          <p:nvPr/>
        </p:nvSpPr>
        <p:spPr bwMode="auto">
          <a:xfrm>
            <a:off x="497074" y="3411317"/>
            <a:ext cx="1536921"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67" name="Rechteck 66"/>
          <p:cNvSpPr/>
          <p:nvPr/>
        </p:nvSpPr>
        <p:spPr bwMode="auto">
          <a:xfrm>
            <a:off x="2071725" y="2907261"/>
            <a:ext cx="1536921"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68" name="Rechteck 67"/>
          <p:cNvSpPr/>
          <p:nvPr/>
        </p:nvSpPr>
        <p:spPr bwMode="auto">
          <a:xfrm>
            <a:off x="2071725" y="4419429"/>
            <a:ext cx="1536921"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69" name="Rechteck 68"/>
          <p:cNvSpPr/>
          <p:nvPr/>
        </p:nvSpPr>
        <p:spPr bwMode="auto">
          <a:xfrm>
            <a:off x="2071725" y="3411317"/>
            <a:ext cx="1536921"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70" name="Rechteck 69"/>
          <p:cNvSpPr/>
          <p:nvPr/>
        </p:nvSpPr>
        <p:spPr bwMode="auto">
          <a:xfrm>
            <a:off x="2071725" y="3915373"/>
            <a:ext cx="1536921"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71" name="Rechteck 70"/>
          <p:cNvSpPr/>
          <p:nvPr/>
        </p:nvSpPr>
        <p:spPr bwMode="auto">
          <a:xfrm>
            <a:off x="2071725" y="4923485"/>
            <a:ext cx="1536921"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72" name="Rechteck 71"/>
          <p:cNvSpPr/>
          <p:nvPr/>
        </p:nvSpPr>
        <p:spPr bwMode="auto">
          <a:xfrm>
            <a:off x="5393618" y="1673600"/>
            <a:ext cx="1584176" cy="1152128"/>
          </a:xfrm>
          <a:prstGeom prst="rect">
            <a:avLst/>
          </a:prstGeom>
          <a:solidFill>
            <a:srgbClr val="146AC8">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spcBef>
                <a:spcPct val="50000"/>
              </a:spcBef>
              <a:defRPr/>
            </a:pPr>
            <a:r>
              <a:rPr lang="de-DE" sz="1200" kern="0" dirty="0">
                <a:solidFill>
                  <a:srgbClr val="000000"/>
                </a:solidFill>
                <a:cs typeface="Times New Roman" charset="0"/>
              </a:rPr>
              <a:t>Place to Be</a:t>
            </a:r>
          </a:p>
        </p:txBody>
      </p:sp>
      <p:sp>
        <p:nvSpPr>
          <p:cNvPr id="73" name="Rechteck 72"/>
          <p:cNvSpPr/>
          <p:nvPr/>
        </p:nvSpPr>
        <p:spPr bwMode="auto">
          <a:xfrm>
            <a:off x="7083710" y="1673600"/>
            <a:ext cx="1584176" cy="1152128"/>
          </a:xfrm>
          <a:prstGeom prst="rect">
            <a:avLst/>
          </a:prstGeom>
          <a:solidFill>
            <a:srgbClr val="146AC8">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spcBef>
                <a:spcPct val="50000"/>
              </a:spcBef>
              <a:defRPr/>
            </a:pPr>
            <a:r>
              <a:rPr lang="de-DE" sz="1200" kern="0" dirty="0">
                <a:solidFill>
                  <a:srgbClr val="000000"/>
                </a:solidFill>
                <a:cs typeface="Times New Roman" charset="0"/>
              </a:rPr>
              <a:t>Corporate Governance and Structures</a:t>
            </a:r>
          </a:p>
        </p:txBody>
      </p:sp>
      <p:sp>
        <p:nvSpPr>
          <p:cNvPr id="74" name="Rechteck 73"/>
          <p:cNvSpPr/>
          <p:nvPr/>
        </p:nvSpPr>
        <p:spPr bwMode="auto">
          <a:xfrm>
            <a:off x="3699334" y="2905723"/>
            <a:ext cx="1584176" cy="8031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75" name="Rechteck 74"/>
          <p:cNvSpPr/>
          <p:nvPr/>
        </p:nvSpPr>
        <p:spPr bwMode="auto">
          <a:xfrm>
            <a:off x="3699334" y="3789040"/>
            <a:ext cx="1584176" cy="504056"/>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76" name="Rechteck 75"/>
          <p:cNvSpPr/>
          <p:nvPr/>
        </p:nvSpPr>
        <p:spPr bwMode="auto">
          <a:xfrm>
            <a:off x="3699334" y="4365104"/>
            <a:ext cx="1584176"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77" name="Rechteck 76"/>
          <p:cNvSpPr/>
          <p:nvPr/>
        </p:nvSpPr>
        <p:spPr bwMode="auto">
          <a:xfrm>
            <a:off x="3699334" y="4895725"/>
            <a:ext cx="1584176"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78" name="Rechteck 77"/>
          <p:cNvSpPr/>
          <p:nvPr/>
        </p:nvSpPr>
        <p:spPr bwMode="auto">
          <a:xfrm>
            <a:off x="5408476" y="2912569"/>
            <a:ext cx="1584176" cy="345207"/>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79" name="Rechteck 78"/>
          <p:cNvSpPr/>
          <p:nvPr/>
        </p:nvSpPr>
        <p:spPr bwMode="auto">
          <a:xfrm>
            <a:off x="7093235" y="2907261"/>
            <a:ext cx="1584176"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80" name="Rechteck 79"/>
          <p:cNvSpPr/>
          <p:nvPr/>
        </p:nvSpPr>
        <p:spPr bwMode="auto">
          <a:xfrm>
            <a:off x="7093235" y="3411317"/>
            <a:ext cx="1584176"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81" name="Rechteck 80"/>
          <p:cNvSpPr/>
          <p:nvPr/>
        </p:nvSpPr>
        <p:spPr bwMode="auto">
          <a:xfrm>
            <a:off x="7093235" y="3905848"/>
            <a:ext cx="1584176" cy="482352"/>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82" name="Rechteck 81"/>
          <p:cNvSpPr/>
          <p:nvPr/>
        </p:nvSpPr>
        <p:spPr>
          <a:xfrm>
            <a:off x="497074" y="2940127"/>
            <a:ext cx="1512168" cy="461665"/>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Science Faculty Seed Funds</a:t>
            </a:r>
          </a:p>
        </p:txBody>
      </p:sp>
      <p:sp>
        <p:nvSpPr>
          <p:cNvPr id="83" name="Rechteck 82"/>
          <p:cNvSpPr/>
          <p:nvPr/>
        </p:nvSpPr>
        <p:spPr>
          <a:xfrm>
            <a:off x="641090" y="3444183"/>
            <a:ext cx="1368152" cy="461665"/>
          </a:xfrm>
          <a:prstGeom prst="rect">
            <a:avLst/>
          </a:prstGeom>
        </p:spPr>
        <p:txBody>
          <a:bodyPr wrap="square">
            <a:spAutoFit/>
          </a:bodyPr>
          <a:lstStyle/>
          <a:p>
            <a:pPr algn="ctr" eaLnBrk="0" fontAlgn="base" hangingPunct="0">
              <a:spcBef>
                <a:spcPct val="50000"/>
              </a:spcBef>
              <a:spcAft>
                <a:spcPct val="0"/>
              </a:spcAft>
            </a:pPr>
            <a:r>
              <a:rPr lang="de-DE" sz="1200" dirty="0" err="1">
                <a:solidFill>
                  <a:srgbClr val="000000"/>
                </a:solidFill>
                <a:cs typeface="Times New Roman" charset="0"/>
              </a:rPr>
              <a:t>Undergraduate</a:t>
            </a:r>
            <a:r>
              <a:rPr lang="de-DE" sz="1200" dirty="0">
                <a:solidFill>
                  <a:srgbClr val="000000"/>
                </a:solidFill>
                <a:cs typeface="Times New Roman" charset="0"/>
              </a:rPr>
              <a:t> Research Funds</a:t>
            </a:r>
          </a:p>
        </p:txBody>
      </p:sp>
      <p:sp>
        <p:nvSpPr>
          <p:cNvPr id="84" name="Rechteck 83"/>
          <p:cNvSpPr/>
          <p:nvPr/>
        </p:nvSpPr>
        <p:spPr>
          <a:xfrm>
            <a:off x="641090" y="3924898"/>
            <a:ext cx="1296144" cy="646331"/>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RWTH-Distinguished Professorships</a:t>
            </a:r>
          </a:p>
        </p:txBody>
      </p:sp>
      <p:sp>
        <p:nvSpPr>
          <p:cNvPr id="85" name="Rechteck 84"/>
          <p:cNvSpPr/>
          <p:nvPr/>
        </p:nvSpPr>
        <p:spPr>
          <a:xfrm>
            <a:off x="2081250" y="2921077"/>
            <a:ext cx="1512168" cy="461665"/>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Exploratory Research Space </a:t>
            </a:r>
          </a:p>
        </p:txBody>
      </p:sp>
      <p:sp>
        <p:nvSpPr>
          <p:cNvPr id="86" name="Rechteck 85"/>
          <p:cNvSpPr/>
          <p:nvPr/>
        </p:nvSpPr>
        <p:spPr>
          <a:xfrm>
            <a:off x="2081250" y="3425133"/>
            <a:ext cx="1512168" cy="461665"/>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Project House HumTec</a:t>
            </a:r>
          </a:p>
        </p:txBody>
      </p:sp>
      <p:sp>
        <p:nvSpPr>
          <p:cNvPr id="87" name="Rechteck 86"/>
          <p:cNvSpPr/>
          <p:nvPr/>
        </p:nvSpPr>
        <p:spPr>
          <a:xfrm>
            <a:off x="2081250" y="3938714"/>
            <a:ext cx="1512168" cy="461665"/>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Project House    IMF</a:t>
            </a:r>
          </a:p>
        </p:txBody>
      </p:sp>
      <p:sp>
        <p:nvSpPr>
          <p:cNvPr id="88" name="Rechteck 87"/>
          <p:cNvSpPr/>
          <p:nvPr/>
        </p:nvSpPr>
        <p:spPr>
          <a:xfrm>
            <a:off x="2081250" y="4433245"/>
            <a:ext cx="1512168" cy="461665"/>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Project House    CMT</a:t>
            </a:r>
          </a:p>
        </p:txBody>
      </p:sp>
      <p:sp>
        <p:nvSpPr>
          <p:cNvPr id="89" name="Rechteck 88"/>
          <p:cNvSpPr/>
          <p:nvPr/>
        </p:nvSpPr>
        <p:spPr>
          <a:xfrm>
            <a:off x="2081250" y="4937301"/>
            <a:ext cx="1512168" cy="461665"/>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I³ Technology for Medicine </a:t>
            </a:r>
          </a:p>
        </p:txBody>
      </p:sp>
      <p:sp>
        <p:nvSpPr>
          <p:cNvPr id="90" name="Rechteck 89"/>
          <p:cNvSpPr/>
          <p:nvPr/>
        </p:nvSpPr>
        <p:spPr>
          <a:xfrm>
            <a:off x="7098568" y="3003652"/>
            <a:ext cx="1535410" cy="276999"/>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Profile Areas</a:t>
            </a:r>
          </a:p>
        </p:txBody>
      </p:sp>
      <p:sp>
        <p:nvSpPr>
          <p:cNvPr id="91" name="Rechteck 90"/>
          <p:cNvSpPr/>
          <p:nvPr/>
        </p:nvSpPr>
        <p:spPr>
          <a:xfrm>
            <a:off x="7093235" y="4003747"/>
            <a:ext cx="1535410" cy="276999"/>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Strategy Fund</a:t>
            </a:r>
          </a:p>
        </p:txBody>
      </p:sp>
      <p:sp>
        <p:nvSpPr>
          <p:cNvPr id="92" name="Rechteck 91"/>
          <p:cNvSpPr/>
          <p:nvPr/>
        </p:nvSpPr>
        <p:spPr>
          <a:xfrm>
            <a:off x="7097427" y="3435700"/>
            <a:ext cx="1535410" cy="461665"/>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Cooperative Structures</a:t>
            </a:r>
          </a:p>
        </p:txBody>
      </p:sp>
      <p:sp>
        <p:nvSpPr>
          <p:cNvPr id="93" name="Rechteck 92"/>
          <p:cNvSpPr/>
          <p:nvPr/>
        </p:nvSpPr>
        <p:spPr>
          <a:xfrm>
            <a:off x="5442384" y="2945361"/>
            <a:ext cx="1535410" cy="276999"/>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Diversity Fund</a:t>
            </a:r>
          </a:p>
        </p:txBody>
      </p:sp>
      <p:sp>
        <p:nvSpPr>
          <p:cNvPr id="94" name="Rechteck 93"/>
          <p:cNvSpPr/>
          <p:nvPr/>
        </p:nvSpPr>
        <p:spPr>
          <a:xfrm>
            <a:off x="5435910" y="3326733"/>
            <a:ext cx="1535410" cy="276999"/>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Re-entry Positions</a:t>
            </a:r>
          </a:p>
        </p:txBody>
      </p:sp>
      <p:sp>
        <p:nvSpPr>
          <p:cNvPr id="95" name="Rechteck 94"/>
          <p:cNvSpPr/>
          <p:nvPr/>
        </p:nvSpPr>
        <p:spPr>
          <a:xfrm>
            <a:off x="5442384" y="3708874"/>
            <a:ext cx="1535410" cy="276999"/>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RWTH Start up</a:t>
            </a:r>
          </a:p>
        </p:txBody>
      </p:sp>
      <p:sp>
        <p:nvSpPr>
          <p:cNvPr id="96" name="Rechteck 95"/>
          <p:cNvSpPr/>
          <p:nvPr/>
        </p:nvSpPr>
        <p:spPr>
          <a:xfrm>
            <a:off x="5447717" y="4094805"/>
            <a:ext cx="1535410" cy="276999"/>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RWTH Lecturer</a:t>
            </a:r>
          </a:p>
        </p:txBody>
      </p:sp>
      <p:sp>
        <p:nvSpPr>
          <p:cNvPr id="97" name="Rechteck 96"/>
          <p:cNvSpPr/>
          <p:nvPr/>
        </p:nvSpPr>
        <p:spPr>
          <a:xfrm>
            <a:off x="5422193" y="4487245"/>
            <a:ext cx="1535410" cy="276999"/>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RWTH Fellow</a:t>
            </a:r>
          </a:p>
        </p:txBody>
      </p:sp>
      <p:sp>
        <p:nvSpPr>
          <p:cNvPr id="98" name="Rechteck 97"/>
          <p:cNvSpPr/>
          <p:nvPr/>
        </p:nvSpPr>
        <p:spPr>
          <a:xfrm>
            <a:off x="5412668" y="4865293"/>
            <a:ext cx="1535410" cy="461665"/>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Recruitment Stragegy</a:t>
            </a:r>
          </a:p>
        </p:txBody>
      </p:sp>
      <p:sp>
        <p:nvSpPr>
          <p:cNvPr id="99" name="Rechteck 98"/>
          <p:cNvSpPr/>
          <p:nvPr/>
        </p:nvSpPr>
        <p:spPr>
          <a:xfrm>
            <a:off x="3703526" y="2946544"/>
            <a:ext cx="1535410" cy="738664"/>
          </a:xfrm>
          <a:prstGeom prst="rect">
            <a:avLst/>
          </a:prstGeom>
        </p:spPr>
        <p:txBody>
          <a:bodyPr wrap="square" tIns="0" bIns="0">
            <a:spAutoFit/>
          </a:bodyPr>
          <a:lstStyle/>
          <a:p>
            <a:pPr algn="ctr" eaLnBrk="0" fontAlgn="base" hangingPunct="0">
              <a:spcAft>
                <a:spcPct val="0"/>
              </a:spcAft>
            </a:pPr>
            <a:r>
              <a:rPr lang="de-DE" sz="1200" dirty="0">
                <a:solidFill>
                  <a:srgbClr val="000000"/>
                </a:solidFill>
                <a:cs typeface="Times New Roman" charset="0"/>
              </a:rPr>
              <a:t>Sections</a:t>
            </a:r>
          </a:p>
          <a:p>
            <a:pPr algn="ctr" eaLnBrk="0" fontAlgn="base" hangingPunct="0">
              <a:spcAft>
                <a:spcPct val="0"/>
              </a:spcAft>
            </a:pPr>
            <a:r>
              <a:rPr lang="de-DE" sz="1200">
                <a:solidFill>
                  <a:srgbClr val="000000"/>
                </a:solidFill>
                <a:cs typeface="Times New Roman" charset="0"/>
              </a:rPr>
              <a:t>BRAIN, ENERGY, FAME, FIT, HPC, SOFT</a:t>
            </a:r>
            <a:endParaRPr lang="de-DE" sz="1200" dirty="0">
              <a:solidFill>
                <a:srgbClr val="000000"/>
              </a:solidFill>
              <a:cs typeface="Times New Roman" charset="0"/>
            </a:endParaRPr>
          </a:p>
        </p:txBody>
      </p:sp>
      <p:sp>
        <p:nvSpPr>
          <p:cNvPr id="100" name="Rechteck 99"/>
          <p:cNvSpPr/>
          <p:nvPr/>
        </p:nvSpPr>
        <p:spPr>
          <a:xfrm>
            <a:off x="3752292" y="3789040"/>
            <a:ext cx="1535410" cy="461665"/>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JARA-Professorships</a:t>
            </a:r>
          </a:p>
        </p:txBody>
      </p:sp>
      <p:sp>
        <p:nvSpPr>
          <p:cNvPr id="101" name="Rechteck 100"/>
          <p:cNvSpPr/>
          <p:nvPr/>
        </p:nvSpPr>
        <p:spPr>
          <a:xfrm>
            <a:off x="3703526" y="4437112"/>
            <a:ext cx="1535410" cy="276999"/>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JARA-Institutes</a:t>
            </a:r>
          </a:p>
        </p:txBody>
      </p:sp>
      <p:sp>
        <p:nvSpPr>
          <p:cNvPr id="102" name="Rechteck 101"/>
          <p:cNvSpPr/>
          <p:nvPr/>
        </p:nvSpPr>
        <p:spPr bwMode="auto">
          <a:xfrm>
            <a:off x="3703526" y="5445224"/>
            <a:ext cx="1584176" cy="405011"/>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103" name="Rechteck 102"/>
          <p:cNvSpPr/>
          <p:nvPr/>
        </p:nvSpPr>
        <p:spPr>
          <a:xfrm>
            <a:off x="3703526" y="5445224"/>
            <a:ext cx="1535410" cy="276999"/>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New Sections</a:t>
            </a:r>
          </a:p>
        </p:txBody>
      </p:sp>
      <p:sp>
        <p:nvSpPr>
          <p:cNvPr id="104" name="Rechteck 103"/>
          <p:cNvSpPr/>
          <p:nvPr/>
        </p:nvSpPr>
        <p:spPr>
          <a:xfrm>
            <a:off x="3737434" y="5013176"/>
            <a:ext cx="1535410" cy="276999"/>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SimLabs</a:t>
            </a:r>
          </a:p>
        </p:txBody>
      </p:sp>
      <p:sp>
        <p:nvSpPr>
          <p:cNvPr id="105" name="Rechteck 104"/>
          <p:cNvSpPr/>
          <p:nvPr/>
        </p:nvSpPr>
        <p:spPr>
          <a:xfrm>
            <a:off x="5412854" y="5456257"/>
            <a:ext cx="1535410" cy="276999"/>
          </a:xfrm>
          <a:prstGeom prst="rect">
            <a:avLst/>
          </a:prstGeom>
        </p:spPr>
        <p:txBody>
          <a:bodyPr wrap="square">
            <a:spAutoFit/>
          </a:bodyPr>
          <a:lstStyle/>
          <a:p>
            <a:pPr algn="ctr" eaLnBrk="0" fontAlgn="base" hangingPunct="0">
              <a:spcBef>
                <a:spcPct val="50000"/>
              </a:spcBef>
              <a:spcAft>
                <a:spcPct val="0"/>
              </a:spcAft>
            </a:pPr>
            <a:r>
              <a:rPr lang="de-DE" sz="1200" dirty="0">
                <a:solidFill>
                  <a:srgbClr val="000000"/>
                </a:solidFill>
                <a:cs typeface="Times New Roman" charset="0"/>
              </a:rPr>
              <a:t>Child Care</a:t>
            </a:r>
          </a:p>
        </p:txBody>
      </p:sp>
      <p:sp>
        <p:nvSpPr>
          <p:cNvPr id="106" name="Rechteck 105"/>
          <p:cNvSpPr/>
          <p:nvPr/>
        </p:nvSpPr>
        <p:spPr bwMode="auto">
          <a:xfrm>
            <a:off x="5408476" y="3287467"/>
            <a:ext cx="1584176" cy="345207"/>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107" name="Rechteck 106"/>
          <p:cNvSpPr/>
          <p:nvPr/>
        </p:nvSpPr>
        <p:spPr bwMode="auto">
          <a:xfrm>
            <a:off x="5412668" y="3674966"/>
            <a:ext cx="1584176" cy="345207"/>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108" name="Rechteck 107"/>
          <p:cNvSpPr/>
          <p:nvPr/>
        </p:nvSpPr>
        <p:spPr bwMode="auto">
          <a:xfrm>
            <a:off x="5412668" y="4065491"/>
            <a:ext cx="1584176" cy="345207"/>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109" name="Rechteck 108"/>
          <p:cNvSpPr/>
          <p:nvPr/>
        </p:nvSpPr>
        <p:spPr bwMode="auto">
          <a:xfrm>
            <a:off x="5412668" y="4449120"/>
            <a:ext cx="1584176" cy="345207"/>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110" name="Rechteck 109"/>
          <p:cNvSpPr/>
          <p:nvPr/>
        </p:nvSpPr>
        <p:spPr bwMode="auto">
          <a:xfrm>
            <a:off x="5412668" y="4837735"/>
            <a:ext cx="1584176" cy="508273"/>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
        <p:nvSpPr>
          <p:cNvPr id="111" name="Rechteck 110"/>
          <p:cNvSpPr/>
          <p:nvPr/>
        </p:nvSpPr>
        <p:spPr bwMode="auto">
          <a:xfrm>
            <a:off x="5412854" y="5394391"/>
            <a:ext cx="1583990" cy="424391"/>
          </a:xfrm>
          <a:prstGeom prst="rect">
            <a:avLst/>
          </a:prstGeom>
          <a:no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ct val="50000"/>
              </a:spcBef>
              <a:defRPr/>
            </a:pPr>
            <a:endParaRPr lang="de-DE" sz="2400" b="1" kern="0">
              <a:solidFill>
                <a:srgbClr val="000000"/>
              </a:solidFill>
              <a:cs typeface="Times New Roman" charset="0"/>
            </a:endParaRPr>
          </a:p>
        </p:txBody>
      </p:sp>
    </p:spTree>
    <p:extLst>
      <p:ext uri="{BB962C8B-B14F-4D97-AF65-F5344CB8AC3E}">
        <p14:creationId xmlns:p14="http://schemas.microsoft.com/office/powerpoint/2010/main" val="15364705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Zukunftskonzept II </a:t>
            </a:r>
            <a:br>
              <a:rPr lang="de-DE" dirty="0"/>
            </a:br>
            <a:r>
              <a:rPr lang="de-DE" dirty="0"/>
              <a:t>Jülich Aachen Research </a:t>
            </a:r>
            <a:r>
              <a:rPr lang="de-DE" dirty="0" smtClean="0"/>
              <a:t>Alliance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32 von 63</a:t>
            </a:r>
            <a:endParaRPr lang="de-DE" altLang="de-DE" dirty="0" smtClean="0"/>
          </a:p>
        </p:txBody>
      </p:sp>
      <p:sp>
        <p:nvSpPr>
          <p:cNvPr id="6" name="Textfeld 5"/>
          <p:cNvSpPr txBox="1"/>
          <p:nvPr/>
        </p:nvSpPr>
        <p:spPr>
          <a:xfrm>
            <a:off x="2555720" y="3140960"/>
            <a:ext cx="914400" cy="914400"/>
          </a:xfrm>
          <a:prstGeom prst="rect">
            <a:avLst/>
          </a:prstGeom>
          <a:noFill/>
        </p:spPr>
        <p:txBody>
          <a:bodyPr wrap="none" rtlCol="0">
            <a:noAutofit/>
          </a:bodyPr>
          <a:lstStyle/>
          <a:p>
            <a:pPr fontAlgn="base">
              <a:spcBef>
                <a:spcPct val="0"/>
              </a:spcBef>
              <a:spcAft>
                <a:spcPct val="0"/>
              </a:spcAft>
            </a:pPr>
            <a:endParaRPr lang="de-DE" dirty="0">
              <a:solidFill>
                <a:srgbClr val="000000"/>
              </a:solidFill>
            </a:endParaRPr>
          </a:p>
        </p:txBody>
      </p:sp>
      <p:sp>
        <p:nvSpPr>
          <p:cNvPr id="7" name="Textfeld 6"/>
          <p:cNvSpPr txBox="1"/>
          <p:nvPr/>
        </p:nvSpPr>
        <p:spPr>
          <a:xfrm>
            <a:off x="611188" y="1693329"/>
            <a:ext cx="7993063" cy="360000"/>
          </a:xfrm>
          <a:prstGeom prst="rect">
            <a:avLst/>
          </a:prstGeom>
          <a:solidFill>
            <a:srgbClr val="00549F"/>
          </a:solidFill>
          <a:effectLst/>
        </p:spPr>
        <p:txBody>
          <a:bodyPr wrap="square" rtlCol="0">
            <a:noAutofit/>
          </a:bodyPr>
          <a:lstStyle/>
          <a:p>
            <a:pPr algn="ctr" fontAlgn="base">
              <a:spcBef>
                <a:spcPct val="0"/>
              </a:spcBef>
              <a:spcAft>
                <a:spcPct val="0"/>
              </a:spcAft>
            </a:pPr>
            <a:r>
              <a:rPr lang="de-DE" sz="1600" b="1" dirty="0" smtClean="0">
                <a:solidFill>
                  <a:srgbClr val="FFFFFF"/>
                </a:solidFill>
              </a:rPr>
              <a:t>Ziel: </a:t>
            </a:r>
            <a:r>
              <a:rPr lang="de-DE" sz="1600" dirty="0" smtClean="0">
                <a:solidFill>
                  <a:srgbClr val="FFFFFF"/>
                </a:solidFill>
              </a:rPr>
              <a:t>Strategische Bündelung der Kompetenzen zur Lösung von Global </a:t>
            </a:r>
            <a:r>
              <a:rPr lang="de-DE" sz="1600" dirty="0" err="1" smtClean="0">
                <a:solidFill>
                  <a:srgbClr val="FFFFFF"/>
                </a:solidFill>
              </a:rPr>
              <a:t>Challenges</a:t>
            </a:r>
            <a:endParaRPr lang="de-DE" sz="1600" b="1" dirty="0" smtClean="0">
              <a:solidFill>
                <a:srgbClr val="FFFFFF"/>
              </a:solidFill>
            </a:endParaRPr>
          </a:p>
        </p:txBody>
      </p:sp>
      <p:sp>
        <p:nvSpPr>
          <p:cNvPr id="8" name="Textfeld 7"/>
          <p:cNvSpPr txBox="1"/>
          <p:nvPr/>
        </p:nvSpPr>
        <p:spPr>
          <a:xfrm>
            <a:off x="611188" y="2159926"/>
            <a:ext cx="7993137" cy="1439522"/>
          </a:xfrm>
          <a:prstGeom prst="rect">
            <a:avLst/>
          </a:prstGeom>
          <a:noFill/>
        </p:spPr>
        <p:txBody>
          <a:bodyPr wrap="square" rtlCol="0">
            <a:noAutofit/>
          </a:bodyPr>
          <a:lstStyle/>
          <a:p>
            <a:pPr marL="85725" indent="-85725" fontAlgn="base">
              <a:lnSpc>
                <a:spcPct val="150000"/>
              </a:lnSpc>
              <a:spcBef>
                <a:spcPct val="0"/>
              </a:spcBef>
              <a:spcAft>
                <a:spcPct val="0"/>
              </a:spcAft>
              <a:buFont typeface="Arial" panose="020B0604020202020204" pitchFamily="34" charset="0"/>
              <a:buChar char="•"/>
            </a:pPr>
            <a:r>
              <a:rPr lang="de-DE" sz="1400" b="1" dirty="0" smtClean="0">
                <a:solidFill>
                  <a:srgbClr val="000000">
                    <a:lumMod val="65000"/>
                    <a:lumOff val="35000"/>
                  </a:srgbClr>
                </a:solidFill>
              </a:rPr>
              <a:t> Verbindung von „Exzellenzkernen“ aus Hochschule und Großforschungseinrichtung</a:t>
            </a:r>
          </a:p>
          <a:p>
            <a:pPr marL="85725" indent="-85725" fontAlgn="base">
              <a:lnSpc>
                <a:spcPct val="150000"/>
              </a:lnSpc>
              <a:spcBef>
                <a:spcPct val="0"/>
              </a:spcBef>
              <a:spcAft>
                <a:spcPct val="0"/>
              </a:spcAft>
              <a:buFont typeface="Arial" panose="020B0604020202020204" pitchFamily="34" charset="0"/>
              <a:buChar char="•"/>
            </a:pPr>
            <a:r>
              <a:rPr lang="de-DE" sz="1400" b="1" dirty="0" smtClean="0">
                <a:solidFill>
                  <a:srgbClr val="000000">
                    <a:lumMod val="65000"/>
                    <a:lumOff val="35000"/>
                  </a:srgbClr>
                </a:solidFill>
              </a:rPr>
              <a:t> Schaffung einzigartiger Bedingungen für Forschung und Lehre</a:t>
            </a:r>
          </a:p>
          <a:p>
            <a:pPr marL="85725" indent="-85725" fontAlgn="base">
              <a:lnSpc>
                <a:spcPct val="150000"/>
              </a:lnSpc>
              <a:spcBef>
                <a:spcPct val="0"/>
              </a:spcBef>
              <a:spcAft>
                <a:spcPct val="0"/>
              </a:spcAft>
              <a:buFont typeface="Arial" panose="020B0604020202020204" pitchFamily="34" charset="0"/>
              <a:buChar char="•"/>
            </a:pPr>
            <a:r>
              <a:rPr lang="de-DE" sz="1400" b="1" dirty="0" smtClean="0">
                <a:solidFill>
                  <a:srgbClr val="000000">
                    <a:lumMod val="65000"/>
                    <a:lumOff val="35000"/>
                  </a:srgbClr>
                </a:solidFill>
              </a:rPr>
              <a:t> Hohe Attraktivität für die besten Köpfe</a:t>
            </a:r>
          </a:p>
          <a:p>
            <a:pPr marL="85725" indent="-85725" fontAlgn="base">
              <a:lnSpc>
                <a:spcPct val="150000"/>
              </a:lnSpc>
              <a:spcBef>
                <a:spcPct val="0"/>
              </a:spcBef>
              <a:spcAft>
                <a:spcPct val="0"/>
              </a:spcAft>
              <a:buFont typeface="Arial" panose="020B0604020202020204" pitchFamily="34" charset="0"/>
              <a:buChar char="•"/>
            </a:pPr>
            <a:r>
              <a:rPr lang="de-DE" sz="1400" b="1" dirty="0" smtClean="0">
                <a:solidFill>
                  <a:srgbClr val="000000">
                    <a:lumMod val="65000"/>
                    <a:lumOff val="35000"/>
                  </a:srgbClr>
                </a:solidFill>
              </a:rPr>
              <a:t> Internationale Sichtbarkeit zu ausgewählten Forschungsthemen</a:t>
            </a:r>
          </a:p>
          <a:p>
            <a:pPr marL="285750" indent="-285750" fontAlgn="base">
              <a:lnSpc>
                <a:spcPct val="150000"/>
              </a:lnSpc>
              <a:spcBef>
                <a:spcPct val="0"/>
              </a:spcBef>
              <a:spcAft>
                <a:spcPct val="0"/>
              </a:spcAft>
              <a:buFont typeface="Arial" panose="020B0604020202020204" pitchFamily="34" charset="0"/>
              <a:buChar char="•"/>
            </a:pPr>
            <a:endParaRPr lang="de-DE" sz="1400" b="1" dirty="0" smtClean="0">
              <a:solidFill>
                <a:srgbClr val="000000">
                  <a:lumMod val="65000"/>
                  <a:lumOff val="35000"/>
                </a:srgbClr>
              </a:solidFill>
            </a:endParaRPr>
          </a:p>
        </p:txBody>
      </p:sp>
      <p:pic>
        <p:nvPicPr>
          <p:cNvPr id="9" name="Picture 2" descr="http://www.cni-juelich.de/datapool/page/126/JARA_LOGO.jpg"/>
          <p:cNvPicPr>
            <a:picLocks noChangeAspect="1" noChangeArrowheads="1"/>
          </p:cNvPicPr>
          <p:nvPr/>
        </p:nvPicPr>
        <p:blipFill>
          <a:blip r:embed="rId3" cstate="print"/>
          <a:srcRect/>
          <a:stretch>
            <a:fillRect/>
          </a:stretch>
        </p:blipFill>
        <p:spPr bwMode="auto">
          <a:xfrm>
            <a:off x="3225673" y="947943"/>
            <a:ext cx="2692654" cy="640939"/>
          </a:xfrm>
          <a:prstGeom prst="rect">
            <a:avLst/>
          </a:prstGeom>
          <a:noFill/>
        </p:spPr>
      </p:pic>
      <p:sp>
        <p:nvSpPr>
          <p:cNvPr id="10" name="Textfeld 9"/>
          <p:cNvSpPr txBox="1"/>
          <p:nvPr/>
        </p:nvSpPr>
        <p:spPr>
          <a:xfrm>
            <a:off x="611188" y="4775360"/>
            <a:ext cx="7986713" cy="360000"/>
          </a:xfrm>
          <a:prstGeom prst="rect">
            <a:avLst/>
          </a:prstGeom>
          <a:noFill/>
        </p:spPr>
        <p:txBody>
          <a:bodyPr wrap="square" rtlCol="0">
            <a:noAutofit/>
          </a:bodyPr>
          <a:lstStyle/>
          <a:p>
            <a:pPr fontAlgn="base">
              <a:spcBef>
                <a:spcPct val="0"/>
              </a:spcBef>
              <a:spcAft>
                <a:spcPct val="0"/>
              </a:spcAft>
            </a:pPr>
            <a:r>
              <a:rPr lang="de-DE" sz="1400" b="1" dirty="0" smtClean="0">
                <a:solidFill>
                  <a:srgbClr val="000000">
                    <a:lumMod val="65000"/>
                    <a:lumOff val="35000"/>
                  </a:srgbClr>
                </a:solidFill>
              </a:rPr>
              <a:t>Über </a:t>
            </a:r>
            <a:r>
              <a:rPr lang="de-DE" sz="1400" b="1" dirty="0">
                <a:solidFill>
                  <a:srgbClr val="000000">
                    <a:lumMod val="65000"/>
                    <a:lumOff val="35000"/>
                  </a:srgbClr>
                </a:solidFill>
              </a:rPr>
              <a:t>5</a:t>
            </a:r>
            <a:r>
              <a:rPr lang="de-DE" sz="1400" b="1" dirty="0" smtClean="0">
                <a:solidFill>
                  <a:srgbClr val="000000">
                    <a:lumMod val="65000"/>
                    <a:lumOff val="35000"/>
                  </a:srgbClr>
                </a:solidFill>
              </a:rPr>
              <a:t>.000 Mitarbeiterinnen und Mitarbeiter</a:t>
            </a:r>
          </a:p>
        </p:txBody>
      </p:sp>
      <p:sp>
        <p:nvSpPr>
          <p:cNvPr id="11" name="Textfeld 10"/>
          <p:cNvSpPr txBox="1"/>
          <p:nvPr/>
        </p:nvSpPr>
        <p:spPr>
          <a:xfrm>
            <a:off x="611188" y="4411120"/>
            <a:ext cx="7995227" cy="360000"/>
          </a:xfrm>
          <a:prstGeom prst="rect">
            <a:avLst/>
          </a:prstGeom>
          <a:noFill/>
        </p:spPr>
        <p:txBody>
          <a:bodyPr wrap="square" rtlCol="0">
            <a:noAutofit/>
          </a:bodyPr>
          <a:lstStyle/>
          <a:p>
            <a:pPr fontAlgn="base">
              <a:spcBef>
                <a:spcPct val="0"/>
              </a:spcBef>
              <a:spcAft>
                <a:spcPct val="0"/>
              </a:spcAft>
            </a:pPr>
            <a:r>
              <a:rPr lang="de-DE" sz="1400" b="1" dirty="0" smtClean="0">
                <a:solidFill>
                  <a:srgbClr val="000000">
                    <a:lumMod val="65000"/>
                    <a:lumOff val="35000"/>
                  </a:srgbClr>
                </a:solidFill>
              </a:rPr>
              <a:t>Mitglieder in 2015: 264 Professorinnen und Professoren</a:t>
            </a:r>
          </a:p>
          <a:p>
            <a:pPr fontAlgn="base">
              <a:spcBef>
                <a:spcPct val="0"/>
              </a:spcBef>
              <a:spcAft>
                <a:spcPct val="0"/>
              </a:spcAft>
            </a:pPr>
            <a:endParaRPr lang="de-DE" dirty="0">
              <a:solidFill>
                <a:srgbClr val="000000"/>
              </a:solidFill>
            </a:endParaRPr>
          </a:p>
        </p:txBody>
      </p:sp>
      <p:sp>
        <p:nvSpPr>
          <p:cNvPr id="12" name="Textfeld 11"/>
          <p:cNvSpPr txBox="1"/>
          <p:nvPr/>
        </p:nvSpPr>
        <p:spPr>
          <a:xfrm>
            <a:off x="606930" y="4055360"/>
            <a:ext cx="7995227" cy="360000"/>
          </a:xfrm>
          <a:prstGeom prst="rect">
            <a:avLst/>
          </a:prstGeom>
          <a:noFill/>
        </p:spPr>
        <p:txBody>
          <a:bodyPr wrap="square" rtlCol="0">
            <a:noAutofit/>
          </a:bodyPr>
          <a:lstStyle/>
          <a:p>
            <a:pPr fontAlgn="base">
              <a:spcBef>
                <a:spcPct val="0"/>
              </a:spcBef>
              <a:spcAft>
                <a:spcPct val="0"/>
              </a:spcAft>
            </a:pPr>
            <a:r>
              <a:rPr lang="de-DE" sz="1400" b="1" dirty="0" smtClean="0">
                <a:solidFill>
                  <a:srgbClr val="000000">
                    <a:lumMod val="65000"/>
                    <a:lumOff val="35000"/>
                  </a:srgbClr>
                </a:solidFill>
              </a:rPr>
              <a:t>Gegründet im August 2007</a:t>
            </a:r>
          </a:p>
        </p:txBody>
      </p:sp>
      <p:cxnSp>
        <p:nvCxnSpPr>
          <p:cNvPr id="13" name="Gerade Verbindung 12"/>
          <p:cNvCxnSpPr/>
          <p:nvPr/>
        </p:nvCxnSpPr>
        <p:spPr>
          <a:xfrm>
            <a:off x="611188" y="3789050"/>
            <a:ext cx="7995227" cy="0"/>
          </a:xfrm>
          <a:prstGeom prst="line">
            <a:avLst/>
          </a:prstGeom>
          <a:ln w="15875">
            <a:solidFill>
              <a:srgbClr val="9C9C9C"/>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3421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Zukunftskonzept II -</a:t>
            </a:r>
            <a:br>
              <a:rPr lang="de-DE" dirty="0"/>
            </a:br>
            <a:r>
              <a:rPr lang="de-DE" dirty="0"/>
              <a:t>Jülich Aachen Research </a:t>
            </a:r>
            <a:r>
              <a:rPr lang="de-DE" dirty="0" smtClean="0"/>
              <a:t>Alliance: Die sechs Sektionen</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33 von 63</a:t>
            </a:r>
            <a:endParaRPr lang="de-DE" altLang="de-DE" dirty="0" smtClean="0"/>
          </a:p>
        </p:txBody>
      </p:sp>
      <p:grpSp>
        <p:nvGrpSpPr>
          <p:cNvPr id="3" name="Gruppieren 2"/>
          <p:cNvGrpSpPr/>
          <p:nvPr/>
        </p:nvGrpSpPr>
        <p:grpSpPr>
          <a:xfrm>
            <a:off x="576000" y="980660"/>
            <a:ext cx="7993064" cy="4896680"/>
            <a:chOff x="683506" y="980660"/>
            <a:chExt cx="7993064" cy="4896680"/>
          </a:xfrm>
        </p:grpSpPr>
        <p:grpSp>
          <p:nvGrpSpPr>
            <p:cNvPr id="7" name="Gruppieren 6"/>
            <p:cNvGrpSpPr/>
            <p:nvPr/>
          </p:nvGrpSpPr>
          <p:grpSpPr>
            <a:xfrm>
              <a:off x="683506" y="980660"/>
              <a:ext cx="7993064" cy="4465245"/>
              <a:chOff x="250824" y="1772145"/>
              <a:chExt cx="8841747" cy="4465245"/>
            </a:xfrm>
          </p:grpSpPr>
          <p:sp>
            <p:nvSpPr>
              <p:cNvPr id="9" name="Ellipse 8"/>
              <p:cNvSpPr/>
              <p:nvPr/>
            </p:nvSpPr>
            <p:spPr>
              <a:xfrm>
                <a:off x="2560792" y="2750425"/>
                <a:ext cx="4104570" cy="27363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dirty="0" smtClean="0">
                  <a:solidFill>
                    <a:srgbClr val="004C91"/>
                  </a:solidFill>
                </a:endParaRPr>
              </a:p>
            </p:txBody>
          </p:sp>
          <p:sp>
            <p:nvSpPr>
              <p:cNvPr id="10" name="Flussdiagramm: Alternativer Prozess 9"/>
              <p:cNvSpPr/>
              <p:nvPr/>
            </p:nvSpPr>
            <p:spPr>
              <a:xfrm>
                <a:off x="250824" y="2203580"/>
                <a:ext cx="2864809" cy="194489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spcBef>
                    <a:spcPct val="0"/>
                  </a:spcBef>
                  <a:spcAft>
                    <a:spcPct val="0"/>
                  </a:spcAft>
                </a:pPr>
                <a:r>
                  <a:rPr lang="de-DE" b="1" dirty="0" smtClean="0">
                    <a:solidFill>
                      <a:srgbClr val="004C91"/>
                    </a:solidFill>
                  </a:rPr>
                  <a:t>JARA | ENERGY</a:t>
                </a:r>
              </a:p>
              <a:p>
                <a:pPr algn="ctr" fontAlgn="base">
                  <a:spcBef>
                    <a:spcPct val="0"/>
                  </a:spcBef>
                  <a:spcAft>
                    <a:spcPct val="0"/>
                  </a:spcAft>
                </a:pPr>
                <a:r>
                  <a:rPr lang="de-DE" sz="1400" dirty="0" smtClean="0">
                    <a:solidFill>
                      <a:srgbClr val="004C91"/>
                    </a:solidFill>
                  </a:rPr>
                  <a:t>Nachhaltige Energieversorgung</a:t>
                </a:r>
              </a:p>
            </p:txBody>
          </p:sp>
          <p:pic>
            <p:nvPicPr>
              <p:cNvPr id="11"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285" y="3140335"/>
                <a:ext cx="2003337" cy="900000"/>
              </a:xfrm>
              <a:prstGeom prst="rect">
                <a:avLst/>
              </a:prstGeom>
              <a:noFill/>
            </p:spPr>
          </p:pic>
          <p:sp>
            <p:nvSpPr>
              <p:cNvPr id="12" name="Flussdiagramm: Alternativer Prozess 11"/>
              <p:cNvSpPr/>
              <p:nvPr/>
            </p:nvSpPr>
            <p:spPr>
              <a:xfrm>
                <a:off x="3233616" y="1772145"/>
                <a:ext cx="2864809" cy="194489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spcBef>
                    <a:spcPct val="0"/>
                  </a:spcBef>
                  <a:spcAft>
                    <a:spcPct val="0"/>
                  </a:spcAft>
                </a:pPr>
                <a:r>
                  <a:rPr lang="de-DE" b="1" dirty="0" smtClean="0">
                    <a:solidFill>
                      <a:srgbClr val="004C91"/>
                    </a:solidFill>
                  </a:rPr>
                  <a:t>JARA | BRAIN</a:t>
                </a:r>
              </a:p>
              <a:p>
                <a:pPr algn="ctr" fontAlgn="base">
                  <a:spcBef>
                    <a:spcPct val="0"/>
                  </a:spcBef>
                  <a:spcAft>
                    <a:spcPct val="0"/>
                  </a:spcAft>
                </a:pPr>
                <a:r>
                  <a:rPr lang="de-DE" sz="1400" dirty="0" smtClean="0">
                    <a:solidFill>
                      <a:srgbClr val="004C91"/>
                    </a:solidFill>
                  </a:rPr>
                  <a:t>Hirnforschung</a:t>
                </a:r>
              </a:p>
            </p:txBody>
          </p:sp>
          <p:pic>
            <p:nvPicPr>
              <p:cNvPr id="13"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64033" y="2672395"/>
                <a:ext cx="2003337" cy="900000"/>
              </a:xfrm>
              <a:prstGeom prst="rect">
                <a:avLst/>
              </a:prstGeom>
              <a:noFill/>
            </p:spPr>
          </p:pic>
          <p:sp>
            <p:nvSpPr>
              <p:cNvPr id="14" name="Flussdiagramm: Alternativer Prozess 13"/>
              <p:cNvSpPr/>
              <p:nvPr/>
            </p:nvSpPr>
            <p:spPr>
              <a:xfrm>
                <a:off x="6227762" y="2203580"/>
                <a:ext cx="2864809" cy="194489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spcBef>
                    <a:spcPct val="0"/>
                  </a:spcBef>
                  <a:spcAft>
                    <a:spcPct val="0"/>
                  </a:spcAft>
                </a:pPr>
                <a:r>
                  <a:rPr lang="de-DE" b="1" dirty="0" smtClean="0">
                    <a:solidFill>
                      <a:srgbClr val="004C91"/>
                    </a:solidFill>
                  </a:rPr>
                  <a:t>JARA | FIT</a:t>
                </a:r>
              </a:p>
              <a:p>
                <a:pPr algn="ctr" fontAlgn="base">
                  <a:spcBef>
                    <a:spcPct val="0"/>
                  </a:spcBef>
                  <a:spcAft>
                    <a:spcPct val="0"/>
                  </a:spcAft>
                </a:pPr>
                <a:r>
                  <a:rPr lang="de-DE" sz="1400" dirty="0" smtClean="0">
                    <a:solidFill>
                      <a:srgbClr val="004C91"/>
                    </a:solidFill>
                  </a:rPr>
                  <a:t>Informationstechnologien der Zukunft</a:t>
                </a:r>
              </a:p>
              <a:p>
                <a:pPr algn="ctr" fontAlgn="base">
                  <a:spcBef>
                    <a:spcPct val="0"/>
                  </a:spcBef>
                  <a:spcAft>
                    <a:spcPct val="0"/>
                  </a:spcAft>
                </a:pPr>
                <a:endParaRPr lang="de-DE" dirty="0" smtClean="0">
                  <a:solidFill>
                    <a:srgbClr val="004C91"/>
                  </a:solidFill>
                </a:endParaRPr>
              </a:p>
            </p:txBody>
          </p:sp>
          <p:pic>
            <p:nvPicPr>
              <p:cNvPr id="15" name="Picture 9"/>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02546" y="3140335"/>
                <a:ext cx="2003337" cy="900000"/>
              </a:xfrm>
              <a:prstGeom prst="rect">
                <a:avLst/>
              </a:prstGeom>
              <a:noFill/>
            </p:spPr>
          </p:pic>
          <p:sp>
            <p:nvSpPr>
              <p:cNvPr id="17" name="Flussdiagramm: Alternativer Prozess 16"/>
              <p:cNvSpPr/>
              <p:nvPr/>
            </p:nvSpPr>
            <p:spPr>
              <a:xfrm>
                <a:off x="6227762" y="4292495"/>
                <a:ext cx="2864809" cy="194489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spcBef>
                    <a:spcPct val="0"/>
                  </a:spcBef>
                  <a:spcAft>
                    <a:spcPct val="0"/>
                  </a:spcAft>
                </a:pPr>
                <a:r>
                  <a:rPr lang="de-DE" b="1" dirty="0" smtClean="0">
                    <a:solidFill>
                      <a:srgbClr val="004C91"/>
                    </a:solidFill>
                  </a:rPr>
                  <a:t>JARA | FAME</a:t>
                </a:r>
              </a:p>
              <a:p>
                <a:pPr algn="ctr" fontAlgn="base">
                  <a:spcBef>
                    <a:spcPct val="0"/>
                  </a:spcBef>
                  <a:spcAft>
                    <a:spcPct val="0"/>
                  </a:spcAft>
                </a:pPr>
                <a:r>
                  <a:rPr lang="de-DE" sz="1400" dirty="0" smtClean="0">
                    <a:solidFill>
                      <a:srgbClr val="004C91"/>
                    </a:solidFill>
                  </a:rPr>
                  <a:t>Teilchenphysik und Antimaterie</a:t>
                </a:r>
              </a:p>
            </p:txBody>
          </p:sp>
          <p:pic>
            <p:nvPicPr>
              <p:cNvPr id="19" name="Picture 16"/>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773822" y="5228625"/>
                <a:ext cx="2003334" cy="900000"/>
              </a:xfrm>
              <a:prstGeom prst="rect">
                <a:avLst/>
              </a:prstGeom>
              <a:noFill/>
            </p:spPr>
          </p:pic>
          <p:sp>
            <p:nvSpPr>
              <p:cNvPr id="16" name="Flussdiagramm: Alternativer Prozess 15"/>
              <p:cNvSpPr/>
              <p:nvPr/>
            </p:nvSpPr>
            <p:spPr>
              <a:xfrm>
                <a:off x="256339" y="4292495"/>
                <a:ext cx="2863230" cy="194489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spcBef>
                    <a:spcPct val="0"/>
                  </a:spcBef>
                  <a:spcAft>
                    <a:spcPct val="0"/>
                  </a:spcAft>
                </a:pPr>
                <a:r>
                  <a:rPr lang="de-DE" b="1" dirty="0" smtClean="0">
                    <a:solidFill>
                      <a:srgbClr val="004C91"/>
                    </a:solidFill>
                  </a:rPr>
                  <a:t>JARA | HPC</a:t>
                </a:r>
              </a:p>
              <a:p>
                <a:pPr algn="ctr" fontAlgn="base">
                  <a:spcBef>
                    <a:spcPct val="0"/>
                  </a:spcBef>
                  <a:spcAft>
                    <a:spcPct val="0"/>
                  </a:spcAft>
                </a:pPr>
                <a:r>
                  <a:rPr lang="de-DE" sz="1400" dirty="0" smtClean="0">
                    <a:solidFill>
                      <a:srgbClr val="004C91"/>
                    </a:solidFill>
                  </a:rPr>
                  <a:t>Computersimulation mit Höchstleistungsrechnern</a:t>
                </a:r>
              </a:p>
            </p:txBody>
          </p:sp>
          <p:pic>
            <p:nvPicPr>
              <p:cNvPr id="18" name="Picture 15"/>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01789" y="5228625"/>
                <a:ext cx="2003339" cy="900000"/>
              </a:xfrm>
              <a:prstGeom prst="rect">
                <a:avLst/>
              </a:prstGeom>
              <a:noFill/>
            </p:spPr>
          </p:pic>
        </p:grpSp>
        <p:sp>
          <p:nvSpPr>
            <p:cNvPr id="8" name="Flussdiagramm: Alternativer Prozess 7"/>
            <p:cNvSpPr/>
            <p:nvPr/>
          </p:nvSpPr>
          <p:spPr>
            <a:xfrm>
              <a:off x="3131800" y="3068950"/>
              <a:ext cx="3096430" cy="648090"/>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2400" b="1" dirty="0" smtClean="0">
                  <a:solidFill>
                    <a:srgbClr val="004C91"/>
                  </a:solidFill>
                </a:rPr>
                <a:t>JARA</a:t>
              </a:r>
            </a:p>
            <a:p>
              <a:pPr algn="ctr" fontAlgn="base">
                <a:spcBef>
                  <a:spcPct val="0"/>
                </a:spcBef>
                <a:spcAft>
                  <a:spcPct val="0"/>
                </a:spcAft>
              </a:pPr>
              <a:r>
                <a:rPr lang="de-DE" b="1" dirty="0" smtClean="0">
                  <a:solidFill>
                    <a:srgbClr val="004C91"/>
                  </a:solidFill>
                </a:rPr>
                <a:t>Forschungsschwerpunkte</a:t>
              </a:r>
            </a:p>
          </p:txBody>
        </p:sp>
        <p:sp>
          <p:nvSpPr>
            <p:cNvPr id="22" name="Flussdiagramm: Alternativer Prozess 21"/>
            <p:cNvSpPr/>
            <p:nvPr/>
          </p:nvSpPr>
          <p:spPr>
            <a:xfrm>
              <a:off x="3384000" y="3932445"/>
              <a:ext cx="2588400" cy="194489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spcBef>
                  <a:spcPct val="0"/>
                </a:spcBef>
                <a:spcAft>
                  <a:spcPct val="0"/>
                </a:spcAft>
              </a:pPr>
              <a:r>
                <a:rPr lang="de-DE" b="1" dirty="0" smtClean="0">
                  <a:solidFill>
                    <a:srgbClr val="004C91"/>
                  </a:solidFill>
                </a:rPr>
                <a:t>JARA | SOFT</a:t>
              </a:r>
            </a:p>
            <a:p>
              <a:pPr algn="ctr" fontAlgn="base">
                <a:spcBef>
                  <a:spcPct val="0"/>
                </a:spcBef>
                <a:spcAft>
                  <a:spcPct val="0"/>
                </a:spcAft>
              </a:pPr>
              <a:r>
                <a:rPr lang="de-DE" sz="1400" dirty="0" smtClean="0">
                  <a:solidFill>
                    <a:srgbClr val="004C91"/>
                  </a:solidFill>
                </a:rPr>
                <a:t>Erforschung </a:t>
              </a:r>
              <a:r>
                <a:rPr lang="de-DE" sz="1400" dirty="0">
                  <a:solidFill>
                    <a:srgbClr val="004C91"/>
                  </a:solidFill>
                </a:rPr>
                <a:t>W</a:t>
              </a:r>
              <a:r>
                <a:rPr lang="de-DE" sz="1400" dirty="0" smtClean="0">
                  <a:solidFill>
                    <a:srgbClr val="004C91"/>
                  </a:solidFill>
                </a:rPr>
                <a:t>eicher Materie</a:t>
              </a:r>
            </a:p>
          </p:txBody>
        </p:sp>
        <p:pic>
          <p:nvPicPr>
            <p:cNvPr id="23" name="Picture 1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769383" y="4833320"/>
              <a:ext cx="1811045" cy="900000"/>
            </a:xfrm>
            <a:prstGeom prst="rect">
              <a:avLst/>
            </a:prstGeom>
            <a:noFill/>
          </p:spPr>
        </p:pic>
      </p:grpSp>
    </p:spTree>
    <p:extLst>
      <p:ext uri="{BB962C8B-B14F-4D97-AF65-F5344CB8AC3E}">
        <p14:creationId xmlns:p14="http://schemas.microsoft.com/office/powerpoint/2010/main" val="33308482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Zukunftskonzept II - </a:t>
            </a:r>
            <a:r>
              <a:rPr lang="de-DE" dirty="0" err="1"/>
              <a:t>Exploratory</a:t>
            </a:r>
            <a:r>
              <a:rPr lang="de-DE" dirty="0"/>
              <a:t> Research Space (ERS</a:t>
            </a:r>
            <a:r>
              <a:rPr lang="de-DE" dirty="0" smtClean="0"/>
              <a:t>)</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34 von 63</a:t>
            </a:r>
            <a:endParaRPr lang="de-DE" altLang="de-DE" dirty="0" smtClean="0"/>
          </a:p>
        </p:txBody>
      </p:sp>
      <p:grpSp>
        <p:nvGrpSpPr>
          <p:cNvPr id="3" name="Gruppieren 2"/>
          <p:cNvGrpSpPr/>
          <p:nvPr/>
        </p:nvGrpSpPr>
        <p:grpSpPr>
          <a:xfrm>
            <a:off x="612313" y="976363"/>
            <a:ext cx="8010927" cy="4890592"/>
            <a:chOff x="611187" y="987426"/>
            <a:chExt cx="8010927" cy="4890592"/>
          </a:xfrm>
        </p:grpSpPr>
        <p:sp>
          <p:nvSpPr>
            <p:cNvPr id="6" name="Textfeld 5"/>
            <p:cNvSpPr txBox="1"/>
            <p:nvPr/>
          </p:nvSpPr>
          <p:spPr>
            <a:xfrm>
              <a:off x="611188" y="1052513"/>
              <a:ext cx="6337457" cy="645205"/>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Förderung interdisziplinärer Forschung zur Entwicklung unkonventioneller oder risikoreicher Ideen</a:t>
              </a:r>
            </a:p>
          </p:txBody>
        </p:sp>
        <p:sp>
          <p:nvSpPr>
            <p:cNvPr id="7" name="Textfeld 6"/>
            <p:cNvSpPr txBox="1"/>
            <p:nvPr/>
          </p:nvSpPr>
          <p:spPr>
            <a:xfrm>
              <a:off x="611941" y="1697718"/>
              <a:ext cx="6409465" cy="1836060"/>
            </a:xfrm>
            <a:prstGeom prst="rect">
              <a:avLst/>
            </a:prstGeom>
            <a:noFill/>
          </p:spPr>
          <p:txBody>
            <a:bodyPr wrap="square" rtlCol="0">
              <a:noAutofit/>
            </a:bodyPr>
            <a:lstStyle/>
            <a:p>
              <a:pPr marL="85725" indent="-85725" fontAlgn="base">
                <a:lnSpc>
                  <a:spcPct val="150000"/>
                </a:lnSpc>
                <a:spcBef>
                  <a:spcPct val="0"/>
                </a:spcBef>
                <a:spcAft>
                  <a:spcPct val="0"/>
                </a:spcAft>
                <a:buFont typeface="Arial" panose="020B0604020202020204" pitchFamily="34" charset="0"/>
                <a:buChar char="•"/>
              </a:pPr>
              <a:r>
                <a:rPr lang="de-DE" sz="1400" b="1" dirty="0" smtClean="0">
                  <a:solidFill>
                    <a:srgbClr val="000000">
                      <a:lumMod val="65000"/>
                      <a:lumOff val="35000"/>
                    </a:srgbClr>
                  </a:solidFill>
                </a:rPr>
                <a:t> </a:t>
              </a:r>
              <a:r>
                <a:rPr lang="de-DE" sz="1400" b="1" dirty="0" err="1" smtClean="0">
                  <a:solidFill>
                    <a:srgbClr val="000000">
                      <a:lumMod val="65000"/>
                      <a:lumOff val="35000"/>
                    </a:srgbClr>
                  </a:solidFill>
                </a:rPr>
                <a:t>Seed</a:t>
              </a:r>
              <a:r>
                <a:rPr lang="de-DE" sz="1400" b="1" dirty="0" smtClean="0">
                  <a:solidFill>
                    <a:srgbClr val="000000">
                      <a:lumMod val="65000"/>
                      <a:lumOff val="35000"/>
                    </a:srgbClr>
                  </a:solidFill>
                </a:rPr>
                <a:t> Funds – Anschubfinanzierung zur  Erforschung neuer</a:t>
              </a:r>
            </a:p>
            <a:p>
              <a:pPr fontAlgn="base">
                <a:lnSpc>
                  <a:spcPct val="150000"/>
                </a:lnSpc>
                <a:spcBef>
                  <a:spcPct val="0"/>
                </a:spcBef>
                <a:spcAft>
                  <a:spcPct val="0"/>
                </a:spcAft>
              </a:pPr>
              <a:r>
                <a:rPr lang="de-DE" sz="1400" b="1" dirty="0">
                  <a:solidFill>
                    <a:srgbClr val="000000">
                      <a:lumMod val="65000"/>
                      <a:lumOff val="35000"/>
                    </a:srgbClr>
                  </a:solidFill>
                </a:rPr>
                <a:t> </a:t>
              </a:r>
              <a:r>
                <a:rPr lang="de-DE" sz="1400" b="1" dirty="0" smtClean="0">
                  <a:solidFill>
                    <a:srgbClr val="000000">
                      <a:lumMod val="65000"/>
                      <a:lumOff val="35000"/>
                    </a:srgbClr>
                  </a:solidFill>
                </a:rPr>
                <a:t>  interdisziplinärer Ideen</a:t>
              </a:r>
            </a:p>
            <a:p>
              <a:pPr marL="85725" indent="-85725" fontAlgn="base">
                <a:lnSpc>
                  <a:spcPct val="150000"/>
                </a:lnSpc>
                <a:spcBef>
                  <a:spcPct val="0"/>
                </a:spcBef>
                <a:spcAft>
                  <a:spcPct val="0"/>
                </a:spcAft>
                <a:buFont typeface="Arial" panose="020B0604020202020204" pitchFamily="34" charset="0"/>
                <a:buChar char="•"/>
              </a:pPr>
              <a:r>
                <a:rPr lang="de-DE" sz="1400" b="1" dirty="0" smtClean="0">
                  <a:solidFill>
                    <a:srgbClr val="000000">
                      <a:lumMod val="65000"/>
                      <a:lumOff val="35000"/>
                    </a:srgbClr>
                  </a:solidFill>
                </a:rPr>
                <a:t> </a:t>
              </a:r>
              <a:r>
                <a:rPr lang="de-DE" sz="1400" b="1" dirty="0" err="1" smtClean="0">
                  <a:solidFill>
                    <a:srgbClr val="000000">
                      <a:lumMod val="65000"/>
                      <a:lumOff val="35000"/>
                    </a:srgbClr>
                  </a:solidFill>
                </a:rPr>
                <a:t>Boost</a:t>
              </a:r>
              <a:r>
                <a:rPr lang="de-DE" sz="1400" b="1" dirty="0" smtClean="0">
                  <a:solidFill>
                    <a:srgbClr val="000000">
                      <a:lumMod val="65000"/>
                      <a:lumOff val="35000"/>
                    </a:srgbClr>
                  </a:solidFill>
                </a:rPr>
                <a:t> Funds – Finanzierung neuer interdisziplinärer Forschungsfelder</a:t>
              </a:r>
            </a:p>
            <a:p>
              <a:pPr marL="85725" indent="-85725" fontAlgn="base">
                <a:lnSpc>
                  <a:spcPct val="150000"/>
                </a:lnSpc>
                <a:spcBef>
                  <a:spcPct val="0"/>
                </a:spcBef>
                <a:spcAft>
                  <a:spcPct val="0"/>
                </a:spcAft>
                <a:buFont typeface="Arial" panose="020B0604020202020204" pitchFamily="34" charset="0"/>
                <a:buChar char="•"/>
              </a:pPr>
              <a:r>
                <a:rPr lang="de-DE" sz="1400" b="1" dirty="0" smtClean="0">
                  <a:solidFill>
                    <a:srgbClr val="000000">
                      <a:lumMod val="65000"/>
                      <a:lumOff val="35000"/>
                    </a:srgbClr>
                  </a:solidFill>
                </a:rPr>
                <a:t> Projekthäuser – Neue interdisziplinäre wissenschaftliche Schwerpunkte</a:t>
              </a:r>
            </a:p>
          </p:txBody>
        </p:sp>
        <p:sp>
          <p:nvSpPr>
            <p:cNvPr id="8" name="Textfeld 7"/>
            <p:cNvSpPr txBox="1"/>
            <p:nvPr/>
          </p:nvSpPr>
          <p:spPr>
            <a:xfrm>
              <a:off x="611691" y="3429199"/>
              <a:ext cx="3816000" cy="644528"/>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ERS International –</a:t>
              </a:r>
            </a:p>
            <a:p>
              <a:pPr fontAlgn="base">
                <a:spcBef>
                  <a:spcPct val="0"/>
                </a:spcBef>
                <a:spcAft>
                  <a:spcPct val="0"/>
                </a:spcAft>
              </a:pPr>
              <a:r>
                <a:rPr lang="de-DE" dirty="0" smtClean="0">
                  <a:solidFill>
                    <a:srgbClr val="FFFFFF"/>
                  </a:solidFill>
                </a:rPr>
                <a:t>Theodore von </a:t>
              </a:r>
              <a:r>
                <a:rPr lang="de-DE" dirty="0" err="1" smtClean="0">
                  <a:solidFill>
                    <a:srgbClr val="FFFFFF"/>
                  </a:solidFill>
                </a:rPr>
                <a:t>Kármán</a:t>
              </a:r>
              <a:r>
                <a:rPr lang="de-DE" dirty="0" smtClean="0">
                  <a:solidFill>
                    <a:srgbClr val="FFFFFF"/>
                  </a:solidFill>
                </a:rPr>
                <a:t> Fellowship</a:t>
              </a:r>
              <a:r>
                <a:rPr lang="de-DE" b="1" dirty="0" smtClean="0">
                  <a:solidFill>
                    <a:srgbClr val="FFFFFF"/>
                  </a:solidFill>
                </a:rPr>
                <a:t>  </a:t>
              </a:r>
            </a:p>
          </p:txBody>
        </p:sp>
        <p:sp>
          <p:nvSpPr>
            <p:cNvPr id="9" name="Textfeld 8"/>
            <p:cNvSpPr txBox="1"/>
            <p:nvPr/>
          </p:nvSpPr>
          <p:spPr>
            <a:xfrm>
              <a:off x="611941" y="4077271"/>
              <a:ext cx="3887749" cy="504825"/>
            </a:xfrm>
            <a:prstGeom prst="rect">
              <a:avLst/>
            </a:prstGeom>
            <a:noFill/>
          </p:spPr>
          <p:txBody>
            <a:bodyPr wrap="square" rtlCol="0">
              <a:noAutofit/>
            </a:bodyPr>
            <a:lstStyle/>
            <a:p>
              <a:pPr marL="85725" indent="-85725" fontAlgn="base">
                <a:lnSpc>
                  <a:spcPct val="150000"/>
                </a:lnSpc>
                <a:spcBef>
                  <a:spcPct val="0"/>
                </a:spcBef>
                <a:spcAft>
                  <a:spcPct val="0"/>
                </a:spcAft>
                <a:buFont typeface="Arial" panose="020B0604020202020204" pitchFamily="34" charset="0"/>
                <a:buChar char="•"/>
              </a:pPr>
              <a:r>
                <a:rPr lang="de-DE" sz="1400" dirty="0" smtClean="0">
                  <a:solidFill>
                    <a:srgbClr val="000000">
                      <a:lumMod val="65000"/>
                      <a:lumOff val="35000"/>
                    </a:srgbClr>
                  </a:solidFill>
                </a:rPr>
                <a:t> </a:t>
              </a:r>
              <a:r>
                <a:rPr lang="de-DE" sz="1400" b="1" dirty="0" err="1" smtClean="0">
                  <a:solidFill>
                    <a:srgbClr val="000000">
                      <a:lumMod val="65000"/>
                      <a:lumOff val="35000"/>
                    </a:srgbClr>
                  </a:solidFill>
                </a:rPr>
                <a:t>Incoming</a:t>
              </a:r>
              <a:r>
                <a:rPr lang="de-DE" sz="1400" b="1" dirty="0" smtClean="0">
                  <a:solidFill>
                    <a:srgbClr val="000000">
                      <a:lumMod val="65000"/>
                      <a:lumOff val="35000"/>
                    </a:srgbClr>
                  </a:solidFill>
                </a:rPr>
                <a:t> </a:t>
              </a:r>
              <a:r>
                <a:rPr lang="de-DE" sz="1400" b="1" dirty="0" err="1" smtClean="0">
                  <a:solidFill>
                    <a:srgbClr val="000000">
                      <a:lumMod val="65000"/>
                      <a:lumOff val="35000"/>
                    </a:srgbClr>
                  </a:solidFill>
                </a:rPr>
                <a:t>and</a:t>
              </a:r>
              <a:r>
                <a:rPr lang="de-DE" sz="1400" b="1" dirty="0" smtClean="0">
                  <a:solidFill>
                    <a:srgbClr val="000000">
                      <a:lumMod val="65000"/>
                      <a:lumOff val="35000"/>
                    </a:srgbClr>
                  </a:solidFill>
                </a:rPr>
                <a:t> </a:t>
              </a:r>
              <a:r>
                <a:rPr lang="de-DE" sz="1400" b="1" dirty="0" err="1" smtClean="0">
                  <a:solidFill>
                    <a:srgbClr val="000000">
                      <a:lumMod val="65000"/>
                      <a:lumOff val="35000"/>
                    </a:srgbClr>
                  </a:solidFill>
                </a:rPr>
                <a:t>outgoing</a:t>
              </a:r>
              <a:r>
                <a:rPr lang="de-DE" sz="1400" b="1" dirty="0" smtClean="0">
                  <a:solidFill>
                    <a:srgbClr val="000000">
                      <a:lumMod val="65000"/>
                      <a:lumOff val="35000"/>
                    </a:srgbClr>
                  </a:solidFill>
                </a:rPr>
                <a:t> </a:t>
              </a:r>
              <a:r>
                <a:rPr lang="de-DE" sz="1400" b="1" dirty="0" err="1" smtClean="0">
                  <a:solidFill>
                    <a:srgbClr val="000000">
                      <a:lumMod val="65000"/>
                      <a:lumOff val="35000"/>
                    </a:srgbClr>
                  </a:solidFill>
                </a:rPr>
                <a:t>scientists</a:t>
              </a:r>
              <a:endParaRPr lang="de-DE" sz="1400" b="1" dirty="0" smtClean="0">
                <a:solidFill>
                  <a:srgbClr val="000000">
                    <a:lumMod val="65000"/>
                    <a:lumOff val="35000"/>
                  </a:srgbClr>
                </a:solidFill>
              </a:endParaRPr>
            </a:p>
          </p:txBody>
        </p:sp>
        <p:sp>
          <p:nvSpPr>
            <p:cNvPr id="10" name="Textfeld 9"/>
            <p:cNvSpPr txBox="1"/>
            <p:nvPr/>
          </p:nvSpPr>
          <p:spPr>
            <a:xfrm>
              <a:off x="4716829" y="4077271"/>
              <a:ext cx="3888249" cy="504825"/>
            </a:xfrm>
            <a:prstGeom prst="rect">
              <a:avLst/>
            </a:prstGeom>
            <a:noFill/>
          </p:spPr>
          <p:txBody>
            <a:bodyPr wrap="square" rtlCol="0">
              <a:noAutofit/>
            </a:bodyPr>
            <a:lstStyle/>
            <a:p>
              <a:pPr marL="85725" indent="-85725" fontAlgn="base">
                <a:lnSpc>
                  <a:spcPct val="150000"/>
                </a:lnSpc>
                <a:spcBef>
                  <a:spcPct val="0"/>
                </a:spcBef>
                <a:spcAft>
                  <a:spcPct val="0"/>
                </a:spcAft>
                <a:buFont typeface="Arial" panose="020B0604020202020204" pitchFamily="34" charset="0"/>
                <a:buChar char="•"/>
              </a:pPr>
              <a:r>
                <a:rPr lang="de-DE" sz="1400" dirty="0" smtClean="0">
                  <a:solidFill>
                    <a:srgbClr val="000000">
                      <a:lumMod val="65000"/>
                      <a:lumOff val="35000"/>
                    </a:srgbClr>
                  </a:solidFill>
                </a:rPr>
                <a:t> </a:t>
              </a:r>
              <a:r>
                <a:rPr lang="de-DE" sz="1400" b="1" dirty="0" smtClean="0">
                  <a:solidFill>
                    <a:srgbClr val="000000">
                      <a:lumMod val="65000"/>
                      <a:lumOff val="35000"/>
                    </a:srgbClr>
                  </a:solidFill>
                </a:rPr>
                <a:t>Vernetzungsplattform</a:t>
              </a:r>
            </a:p>
          </p:txBody>
        </p:sp>
        <p:sp>
          <p:nvSpPr>
            <p:cNvPr id="11" name="Rectangle 3"/>
            <p:cNvSpPr txBox="1">
              <a:spLocks noChangeArrowheads="1"/>
            </p:cNvSpPr>
            <p:nvPr/>
          </p:nvSpPr>
          <p:spPr bwMode="auto">
            <a:xfrm>
              <a:off x="7164360" y="1947073"/>
              <a:ext cx="1457754" cy="1438068"/>
            </a:xfrm>
            <a:prstGeom prst="rect">
              <a:avLst/>
            </a:prstGeom>
            <a:noFill/>
            <a:ln w="9525">
              <a:noFill/>
              <a:miter lim="800000"/>
              <a:headEnd/>
              <a:tailEnd/>
            </a:ln>
          </p:spPr>
          <p:txBody>
            <a:bodyPr vert="horz" wrap="square" lIns="72000" tIns="72000" rIns="72000" bIns="72000" numCol="1" anchor="t" anchorCtr="0" compatLnSpc="1">
              <a:prstTxWarp prst="textNoShape">
                <a:avLst/>
              </a:prstTxWarp>
              <a:spAutoFit/>
            </a:bodyPr>
            <a:lstStyle>
              <a:lvl1pPr marL="342900" indent="-342900" algn="l" rtl="0" eaLnBrk="0" fontAlgn="base" hangingPunct="0">
                <a:spcBef>
                  <a:spcPct val="0"/>
                </a:spcBef>
                <a:spcAft>
                  <a:spcPct val="25000"/>
                </a:spcAft>
                <a:defRPr sz="2400">
                  <a:solidFill>
                    <a:schemeClr val="bg2"/>
                  </a:solidFill>
                  <a:latin typeface="+mn-lt"/>
                  <a:ea typeface="+mn-ea"/>
                  <a:cs typeface="+mn-cs"/>
                </a:defRPr>
              </a:lvl1pPr>
              <a:lvl2pPr marL="263525" indent="-261938" algn="l" rtl="0" eaLnBrk="0" fontAlgn="base" hangingPunct="0">
                <a:lnSpc>
                  <a:spcPts val="2200"/>
                </a:lnSpc>
                <a:spcBef>
                  <a:spcPct val="0"/>
                </a:spcBef>
                <a:spcAft>
                  <a:spcPct val="25000"/>
                </a:spcAft>
                <a:buClr>
                  <a:schemeClr val="tx2"/>
                </a:buClr>
                <a:buSzPct val="85000"/>
                <a:buFont typeface="Wingdings" pitchFamily="2" charset="2"/>
                <a:buChar char="n"/>
                <a:defRPr sz="2400">
                  <a:solidFill>
                    <a:schemeClr val="bg2"/>
                  </a:solidFill>
                  <a:latin typeface="+mn-lt"/>
                </a:defRPr>
              </a:lvl2pPr>
              <a:lvl3pPr marL="1531938" indent="-271463" algn="l" rtl="0" eaLnBrk="0" fontAlgn="base" hangingPunct="0">
                <a:lnSpc>
                  <a:spcPts val="2200"/>
                </a:lnSpc>
                <a:spcBef>
                  <a:spcPct val="0"/>
                </a:spcBef>
                <a:spcAft>
                  <a:spcPct val="25000"/>
                </a:spcAft>
                <a:buClr>
                  <a:schemeClr val="tx2"/>
                </a:buClr>
                <a:buFont typeface="Wingdings" pitchFamily="2" charset="2"/>
                <a:buChar char="è"/>
                <a:defRPr>
                  <a:solidFill>
                    <a:schemeClr val="bg2"/>
                  </a:solidFill>
                  <a:latin typeface="+mn-lt"/>
                </a:defRPr>
              </a:lvl3pPr>
              <a:lvl4pPr marL="1797050" indent="-263525" algn="l" rtl="0" eaLnBrk="0" fontAlgn="base" hangingPunct="0">
                <a:lnSpc>
                  <a:spcPts val="2200"/>
                </a:lnSpc>
                <a:spcBef>
                  <a:spcPct val="0"/>
                </a:spcBef>
                <a:spcAft>
                  <a:spcPct val="25000"/>
                </a:spcAft>
                <a:buClr>
                  <a:schemeClr val="tx2"/>
                </a:buClr>
                <a:buFont typeface="Wingdings" pitchFamily="2" charset="2"/>
                <a:buChar char="è"/>
                <a:defRPr>
                  <a:solidFill>
                    <a:schemeClr val="bg2"/>
                  </a:solidFill>
                  <a:latin typeface="+mn-lt"/>
                </a:defRPr>
              </a:lvl4pPr>
              <a:lvl5pPr marL="2070100" indent="-271463" algn="l" rtl="0" eaLnBrk="0" fontAlgn="base" hangingPunct="0">
                <a:lnSpc>
                  <a:spcPts val="2200"/>
                </a:lnSpc>
                <a:spcBef>
                  <a:spcPct val="0"/>
                </a:spcBef>
                <a:spcAft>
                  <a:spcPct val="25000"/>
                </a:spcAft>
                <a:buClr>
                  <a:schemeClr val="tx2"/>
                </a:buClr>
                <a:buFont typeface="Wingdings" pitchFamily="2" charset="2"/>
                <a:buChar char="è"/>
                <a:defRPr>
                  <a:solidFill>
                    <a:schemeClr val="bg2"/>
                  </a:solidFill>
                  <a:latin typeface="+mn-lt"/>
                </a:defRPr>
              </a:lvl5pPr>
              <a:lvl6pPr marL="2527300" indent="-271463" algn="l" rtl="0" fontAlgn="base">
                <a:lnSpc>
                  <a:spcPts val="2200"/>
                </a:lnSpc>
                <a:spcBef>
                  <a:spcPct val="0"/>
                </a:spcBef>
                <a:spcAft>
                  <a:spcPct val="25000"/>
                </a:spcAft>
                <a:buClr>
                  <a:schemeClr val="tx2"/>
                </a:buClr>
                <a:buFont typeface="Wingdings" pitchFamily="2" charset="2"/>
                <a:buChar char="è"/>
                <a:defRPr>
                  <a:solidFill>
                    <a:schemeClr val="bg2"/>
                  </a:solidFill>
                  <a:latin typeface="+mn-lt"/>
                </a:defRPr>
              </a:lvl6pPr>
              <a:lvl7pPr marL="2984500" indent="-271463" algn="l" rtl="0" fontAlgn="base">
                <a:lnSpc>
                  <a:spcPts val="2200"/>
                </a:lnSpc>
                <a:spcBef>
                  <a:spcPct val="0"/>
                </a:spcBef>
                <a:spcAft>
                  <a:spcPct val="25000"/>
                </a:spcAft>
                <a:buClr>
                  <a:schemeClr val="tx2"/>
                </a:buClr>
                <a:buFont typeface="Wingdings" pitchFamily="2" charset="2"/>
                <a:buChar char="è"/>
                <a:defRPr>
                  <a:solidFill>
                    <a:schemeClr val="bg2"/>
                  </a:solidFill>
                  <a:latin typeface="+mn-lt"/>
                </a:defRPr>
              </a:lvl7pPr>
              <a:lvl8pPr marL="3441700" indent="-271463" algn="l" rtl="0" fontAlgn="base">
                <a:lnSpc>
                  <a:spcPts val="2200"/>
                </a:lnSpc>
                <a:spcBef>
                  <a:spcPct val="0"/>
                </a:spcBef>
                <a:spcAft>
                  <a:spcPct val="25000"/>
                </a:spcAft>
                <a:buClr>
                  <a:schemeClr val="tx2"/>
                </a:buClr>
                <a:buFont typeface="Wingdings" pitchFamily="2" charset="2"/>
                <a:buChar char="è"/>
                <a:defRPr>
                  <a:solidFill>
                    <a:schemeClr val="bg2"/>
                  </a:solidFill>
                  <a:latin typeface="+mn-lt"/>
                </a:defRPr>
              </a:lvl8pPr>
              <a:lvl9pPr marL="3898900" indent="-271463" algn="l" rtl="0" fontAlgn="base">
                <a:lnSpc>
                  <a:spcPts val="2200"/>
                </a:lnSpc>
                <a:spcBef>
                  <a:spcPct val="0"/>
                </a:spcBef>
                <a:spcAft>
                  <a:spcPct val="25000"/>
                </a:spcAft>
                <a:buClr>
                  <a:schemeClr val="tx2"/>
                </a:buClr>
                <a:buFont typeface="Wingdings" pitchFamily="2" charset="2"/>
                <a:buChar char="è"/>
                <a:defRPr>
                  <a:solidFill>
                    <a:schemeClr val="bg2"/>
                  </a:solidFill>
                  <a:latin typeface="+mn-lt"/>
                </a:defRPr>
              </a:lvl9pPr>
            </a:lstStyle>
            <a:p>
              <a:pPr marL="0" indent="0" eaLnBrk="1" hangingPunct="1"/>
              <a:r>
                <a:rPr lang="de-DE" sz="1200" b="1" i="1" dirty="0" smtClean="0">
                  <a:solidFill>
                    <a:srgbClr val="00549F"/>
                  </a:solidFill>
                </a:rPr>
                <a:t>„</a:t>
              </a:r>
              <a:r>
                <a:rPr lang="de-DE" sz="1200" b="1" i="1" dirty="0" err="1" smtClean="0">
                  <a:solidFill>
                    <a:srgbClr val="00549F"/>
                  </a:solidFill>
                </a:rPr>
                <a:t>We</a:t>
              </a:r>
              <a:r>
                <a:rPr lang="de-DE" sz="1200" b="1" i="1" dirty="0" smtClean="0">
                  <a:solidFill>
                    <a:srgbClr val="00549F"/>
                  </a:solidFill>
                </a:rPr>
                <a:t> </a:t>
              </a:r>
              <a:r>
                <a:rPr lang="de-DE" sz="1200" b="1" i="1" dirty="0" err="1" smtClean="0">
                  <a:solidFill>
                    <a:srgbClr val="00549F"/>
                  </a:solidFill>
                </a:rPr>
                <a:t>can‘t</a:t>
              </a:r>
              <a:r>
                <a:rPr lang="de-DE" sz="1200" b="1" i="1" dirty="0" smtClean="0">
                  <a:solidFill>
                    <a:srgbClr val="00549F"/>
                  </a:solidFill>
                </a:rPr>
                <a:t> </a:t>
              </a:r>
              <a:r>
                <a:rPr lang="de-DE" sz="1200" b="1" i="1" dirty="0" err="1" smtClean="0">
                  <a:solidFill>
                    <a:srgbClr val="00549F"/>
                  </a:solidFill>
                </a:rPr>
                <a:t>solve</a:t>
              </a:r>
              <a:r>
                <a:rPr lang="de-DE" sz="1200" b="1" i="1" dirty="0" smtClean="0">
                  <a:solidFill>
                    <a:srgbClr val="00549F"/>
                  </a:solidFill>
                </a:rPr>
                <a:t> </a:t>
              </a:r>
              <a:r>
                <a:rPr lang="de-DE" sz="1200" b="1" i="1" dirty="0" err="1" smtClean="0">
                  <a:solidFill>
                    <a:srgbClr val="00549F"/>
                  </a:solidFill>
                </a:rPr>
                <a:t>problems</a:t>
              </a:r>
              <a:r>
                <a:rPr lang="de-DE" sz="1200" b="1" i="1" dirty="0" smtClean="0">
                  <a:solidFill>
                    <a:srgbClr val="00549F"/>
                  </a:solidFill>
                </a:rPr>
                <a:t> </a:t>
              </a:r>
              <a:r>
                <a:rPr lang="de-DE" sz="1200" b="1" i="1" dirty="0" err="1" smtClean="0">
                  <a:solidFill>
                    <a:srgbClr val="00549F"/>
                  </a:solidFill>
                </a:rPr>
                <a:t>by</a:t>
              </a:r>
              <a:r>
                <a:rPr lang="de-DE" sz="1200" b="1" i="1" dirty="0" smtClean="0">
                  <a:solidFill>
                    <a:srgbClr val="00549F"/>
                  </a:solidFill>
                </a:rPr>
                <a:t> </a:t>
              </a:r>
              <a:r>
                <a:rPr lang="de-DE" sz="1200" b="1" i="1" dirty="0" err="1" smtClean="0">
                  <a:solidFill>
                    <a:srgbClr val="00549F"/>
                  </a:solidFill>
                </a:rPr>
                <a:t>using</a:t>
              </a:r>
              <a:r>
                <a:rPr lang="de-DE" sz="1200" b="1" i="1" dirty="0" smtClean="0">
                  <a:solidFill>
                    <a:srgbClr val="00549F"/>
                  </a:solidFill>
                </a:rPr>
                <a:t> </a:t>
              </a:r>
              <a:r>
                <a:rPr lang="de-DE" sz="1200" b="1" i="1" dirty="0" err="1" smtClean="0">
                  <a:solidFill>
                    <a:srgbClr val="00549F"/>
                  </a:solidFill>
                </a:rPr>
                <a:t>the</a:t>
              </a:r>
              <a:r>
                <a:rPr lang="de-DE" sz="1200" b="1" i="1" dirty="0" smtClean="0">
                  <a:solidFill>
                    <a:srgbClr val="00549F"/>
                  </a:solidFill>
                </a:rPr>
                <a:t> same </a:t>
              </a:r>
              <a:r>
                <a:rPr lang="de-DE" sz="1200" b="1" i="1" dirty="0" err="1" smtClean="0">
                  <a:solidFill>
                    <a:srgbClr val="00549F"/>
                  </a:solidFill>
                </a:rPr>
                <a:t>kind</a:t>
              </a:r>
              <a:r>
                <a:rPr lang="de-DE" sz="1200" b="1" i="1" dirty="0" smtClean="0">
                  <a:solidFill>
                    <a:srgbClr val="00549F"/>
                  </a:solidFill>
                </a:rPr>
                <a:t> </a:t>
              </a:r>
              <a:r>
                <a:rPr lang="de-DE" sz="1200" b="1" i="1" dirty="0" err="1" smtClean="0">
                  <a:solidFill>
                    <a:srgbClr val="00549F"/>
                  </a:solidFill>
                </a:rPr>
                <a:t>of</a:t>
              </a:r>
              <a:r>
                <a:rPr lang="de-DE" sz="1200" b="1" i="1" dirty="0" smtClean="0">
                  <a:solidFill>
                    <a:srgbClr val="00549F"/>
                  </a:solidFill>
                </a:rPr>
                <a:t> </a:t>
              </a:r>
              <a:r>
                <a:rPr lang="de-DE" sz="1200" b="1" i="1" dirty="0" err="1" smtClean="0">
                  <a:solidFill>
                    <a:srgbClr val="00549F"/>
                  </a:solidFill>
                </a:rPr>
                <a:t>thinking</a:t>
              </a:r>
              <a:r>
                <a:rPr lang="de-DE" sz="1200" b="1" i="1" dirty="0" smtClean="0">
                  <a:solidFill>
                    <a:srgbClr val="00549F"/>
                  </a:solidFill>
                </a:rPr>
                <a:t> </a:t>
              </a:r>
              <a:r>
                <a:rPr lang="de-DE" sz="1200" b="1" i="1" dirty="0" err="1" smtClean="0">
                  <a:solidFill>
                    <a:srgbClr val="00549F"/>
                  </a:solidFill>
                </a:rPr>
                <a:t>we</a:t>
              </a:r>
              <a:r>
                <a:rPr lang="de-DE" sz="1200" b="1" i="1" dirty="0" smtClean="0">
                  <a:solidFill>
                    <a:srgbClr val="00549F"/>
                  </a:solidFill>
                </a:rPr>
                <a:t> </a:t>
              </a:r>
              <a:r>
                <a:rPr lang="de-DE" sz="1200" b="1" i="1" dirty="0" err="1" smtClean="0">
                  <a:solidFill>
                    <a:srgbClr val="00549F"/>
                  </a:solidFill>
                </a:rPr>
                <a:t>used</a:t>
              </a:r>
              <a:r>
                <a:rPr lang="de-DE" sz="1200" b="1" i="1" dirty="0" smtClean="0">
                  <a:solidFill>
                    <a:srgbClr val="00549F"/>
                  </a:solidFill>
                </a:rPr>
                <a:t> </a:t>
              </a:r>
              <a:r>
                <a:rPr lang="de-DE" sz="1200" b="1" i="1" dirty="0" err="1" smtClean="0">
                  <a:solidFill>
                    <a:srgbClr val="00549F"/>
                  </a:solidFill>
                </a:rPr>
                <a:t>when</a:t>
              </a:r>
              <a:r>
                <a:rPr lang="de-DE" sz="1200" b="1" i="1" dirty="0" smtClean="0">
                  <a:solidFill>
                    <a:srgbClr val="00549F"/>
                  </a:solidFill>
                </a:rPr>
                <a:t> </a:t>
              </a:r>
              <a:r>
                <a:rPr lang="de-DE" sz="1200" b="1" i="1" dirty="0" err="1" smtClean="0">
                  <a:solidFill>
                    <a:srgbClr val="00549F"/>
                  </a:solidFill>
                </a:rPr>
                <a:t>we</a:t>
              </a:r>
              <a:r>
                <a:rPr lang="de-DE" sz="1200" b="1" i="1" dirty="0" smtClean="0">
                  <a:solidFill>
                    <a:srgbClr val="00549F"/>
                  </a:solidFill>
                </a:rPr>
                <a:t> </a:t>
              </a:r>
              <a:r>
                <a:rPr lang="de-DE" sz="1200" b="1" i="1" dirty="0" err="1" smtClean="0">
                  <a:solidFill>
                    <a:srgbClr val="00549F"/>
                  </a:solidFill>
                </a:rPr>
                <a:t>created</a:t>
              </a:r>
              <a:r>
                <a:rPr lang="de-DE" sz="1200" b="1" i="1" dirty="0" smtClean="0">
                  <a:solidFill>
                    <a:srgbClr val="00549F"/>
                  </a:solidFill>
                </a:rPr>
                <a:t> </a:t>
              </a:r>
              <a:r>
                <a:rPr lang="de-DE" sz="1200" b="1" i="1" dirty="0" err="1" smtClean="0">
                  <a:solidFill>
                    <a:srgbClr val="00549F"/>
                  </a:solidFill>
                </a:rPr>
                <a:t>them</a:t>
              </a:r>
              <a:r>
                <a:rPr lang="de-DE" sz="1200" b="1" i="1" dirty="0" smtClean="0">
                  <a:solidFill>
                    <a:srgbClr val="00549F"/>
                  </a:solidFill>
                </a:rPr>
                <a:t>.“ </a:t>
              </a:r>
              <a:r>
                <a:rPr lang="de-DE" sz="1200" b="1" dirty="0" smtClean="0">
                  <a:solidFill>
                    <a:srgbClr val="00549F"/>
                  </a:solidFill>
                </a:rPr>
                <a:t/>
              </a:r>
              <a:br>
                <a:rPr lang="de-DE" sz="1200" b="1" dirty="0" smtClean="0">
                  <a:solidFill>
                    <a:srgbClr val="00549F"/>
                  </a:solidFill>
                </a:rPr>
              </a:br>
              <a:r>
                <a:rPr lang="de-DE" sz="1200" b="1" dirty="0" smtClean="0">
                  <a:solidFill>
                    <a:srgbClr val="00549F"/>
                  </a:solidFill>
                </a:rPr>
                <a:t>(Albert Einstein)</a:t>
              </a:r>
            </a:p>
          </p:txBody>
        </p:sp>
        <p:pic>
          <p:nvPicPr>
            <p:cNvPr id="12" name="Grafik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5046" y="987426"/>
              <a:ext cx="1457504" cy="849907"/>
            </a:xfrm>
            <a:prstGeom prst="rect">
              <a:avLst/>
            </a:prstGeom>
          </p:spPr>
        </p:pic>
        <p:sp>
          <p:nvSpPr>
            <p:cNvPr id="13" name="Textfeld 12"/>
            <p:cNvSpPr txBox="1"/>
            <p:nvPr/>
          </p:nvSpPr>
          <p:spPr>
            <a:xfrm>
              <a:off x="611187" y="4596282"/>
              <a:ext cx="3816000" cy="644528"/>
            </a:xfrm>
            <a:prstGeom prst="rect">
              <a:avLst/>
            </a:prstGeom>
            <a:solidFill>
              <a:srgbClr val="00549F"/>
            </a:solidFill>
            <a:effectLst/>
          </p:spPr>
          <p:txBody>
            <a:bodyPr wrap="square" rtlCol="0" anchor="ctr">
              <a:noAutofit/>
            </a:bodyPr>
            <a:lstStyle/>
            <a:p>
              <a:pPr fontAlgn="base">
                <a:spcBef>
                  <a:spcPct val="0"/>
                </a:spcBef>
                <a:spcAft>
                  <a:spcPct val="0"/>
                </a:spcAft>
              </a:pPr>
              <a:r>
                <a:rPr lang="de-DE" dirty="0" smtClean="0">
                  <a:solidFill>
                    <a:srgbClr val="FFFFFF"/>
                  </a:solidFill>
                </a:rPr>
                <a:t>Zielgruppen</a:t>
              </a:r>
              <a:endParaRPr lang="de-DE" b="1" dirty="0" smtClean="0">
                <a:solidFill>
                  <a:srgbClr val="FFFFFF"/>
                </a:solidFill>
              </a:endParaRPr>
            </a:p>
          </p:txBody>
        </p:sp>
        <p:sp>
          <p:nvSpPr>
            <p:cNvPr id="14" name="Textfeld 13"/>
            <p:cNvSpPr txBox="1"/>
            <p:nvPr/>
          </p:nvSpPr>
          <p:spPr>
            <a:xfrm>
              <a:off x="611692" y="5229400"/>
              <a:ext cx="3816673" cy="648618"/>
            </a:xfrm>
            <a:prstGeom prst="rect">
              <a:avLst/>
            </a:prstGeom>
            <a:noFill/>
          </p:spPr>
          <p:txBody>
            <a:bodyPr wrap="square" rtlCol="0">
              <a:noAutofit/>
            </a:bodyPr>
            <a:lstStyle/>
            <a:p>
              <a:pPr marL="85725" indent="-85725" fontAlgn="base">
                <a:lnSpc>
                  <a:spcPct val="150000"/>
                </a:lnSpc>
                <a:spcBef>
                  <a:spcPct val="0"/>
                </a:spcBef>
                <a:spcAft>
                  <a:spcPct val="0"/>
                </a:spcAft>
                <a:buFont typeface="Arial" panose="020B0604020202020204" pitchFamily="34" charset="0"/>
                <a:buChar char="•"/>
              </a:pPr>
              <a:r>
                <a:rPr lang="de-DE" sz="1400" dirty="0" smtClean="0">
                  <a:solidFill>
                    <a:srgbClr val="000000">
                      <a:lumMod val="65000"/>
                      <a:lumOff val="35000"/>
                    </a:srgbClr>
                  </a:solidFill>
                </a:rPr>
                <a:t> </a:t>
              </a:r>
              <a:r>
                <a:rPr lang="de-DE" sz="1400" b="1" dirty="0" smtClean="0">
                  <a:solidFill>
                    <a:srgbClr val="000000">
                      <a:lumMod val="65000"/>
                      <a:lumOff val="35000"/>
                    </a:srgbClr>
                  </a:solidFill>
                </a:rPr>
                <a:t>Etablierte Forscherinnen und Forscher</a:t>
              </a:r>
            </a:p>
            <a:p>
              <a:pPr marL="85725" indent="-85725" fontAlgn="base">
                <a:lnSpc>
                  <a:spcPct val="150000"/>
                </a:lnSpc>
                <a:spcBef>
                  <a:spcPct val="0"/>
                </a:spcBef>
                <a:spcAft>
                  <a:spcPct val="0"/>
                </a:spcAft>
                <a:buFont typeface="Arial" panose="020B0604020202020204" pitchFamily="34" charset="0"/>
                <a:buChar char="•"/>
              </a:pPr>
              <a:r>
                <a:rPr lang="de-DE" sz="1400" b="1" dirty="0" smtClean="0">
                  <a:solidFill>
                    <a:srgbClr val="000000">
                      <a:lumMod val="65000"/>
                      <a:lumOff val="35000"/>
                    </a:srgbClr>
                  </a:solidFill>
                </a:rPr>
                <a:t> Wissenschaftlicher Nachwuchs</a:t>
              </a:r>
            </a:p>
          </p:txBody>
        </p:sp>
        <p:sp>
          <p:nvSpPr>
            <p:cNvPr id="15" name="Textfeld 14"/>
            <p:cNvSpPr txBox="1"/>
            <p:nvPr/>
          </p:nvSpPr>
          <p:spPr>
            <a:xfrm>
              <a:off x="4716829" y="3429199"/>
              <a:ext cx="3816000" cy="644528"/>
            </a:xfrm>
            <a:prstGeom prst="rect">
              <a:avLst/>
            </a:prstGeom>
            <a:solidFill>
              <a:srgbClr val="00549F"/>
            </a:solidFill>
            <a:effectLst/>
          </p:spPr>
          <p:txBody>
            <a:bodyPr wrap="square" rtlCol="0" anchor="ctr">
              <a:noAutofit/>
            </a:bodyPr>
            <a:lstStyle/>
            <a:p>
              <a:pPr fontAlgn="base">
                <a:spcBef>
                  <a:spcPct val="0"/>
                </a:spcBef>
                <a:spcAft>
                  <a:spcPct val="0"/>
                </a:spcAft>
              </a:pPr>
              <a:r>
                <a:rPr lang="de-DE" dirty="0" smtClean="0">
                  <a:solidFill>
                    <a:srgbClr val="FFFFFF"/>
                  </a:solidFill>
                </a:rPr>
                <a:t>ERS Forum</a:t>
              </a:r>
              <a:endParaRPr lang="de-DE" b="1" dirty="0" smtClean="0">
                <a:solidFill>
                  <a:srgbClr val="FFFFFF"/>
                </a:solidFill>
              </a:endParaRPr>
            </a:p>
          </p:txBody>
        </p:sp>
        <p:grpSp>
          <p:nvGrpSpPr>
            <p:cNvPr id="16" name="Gruppieren 15"/>
            <p:cNvGrpSpPr/>
            <p:nvPr/>
          </p:nvGrpSpPr>
          <p:grpSpPr>
            <a:xfrm>
              <a:off x="5292485" y="5229419"/>
              <a:ext cx="3240336" cy="576044"/>
              <a:chOff x="5292080" y="5481248"/>
              <a:chExt cx="3367156" cy="576044"/>
            </a:xfrm>
          </p:grpSpPr>
          <p:sp>
            <p:nvSpPr>
              <p:cNvPr id="17" name="Pfeil nach rechts 16"/>
              <p:cNvSpPr/>
              <p:nvPr/>
            </p:nvSpPr>
            <p:spPr>
              <a:xfrm>
                <a:off x="5292080" y="5517233"/>
                <a:ext cx="576065" cy="468071"/>
              </a:xfrm>
              <a:prstGeom prst="rightArrow">
                <a:avLst/>
              </a:prstGeom>
              <a:solidFill>
                <a:srgbClr val="0054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dirty="0" smtClean="0">
                  <a:solidFill>
                    <a:srgbClr val="004C91"/>
                  </a:solidFill>
                </a:endParaRPr>
              </a:p>
            </p:txBody>
          </p:sp>
          <p:sp>
            <p:nvSpPr>
              <p:cNvPr id="18" name="Textfeld 17"/>
              <p:cNvSpPr txBox="1"/>
              <p:nvPr/>
            </p:nvSpPr>
            <p:spPr>
              <a:xfrm>
                <a:off x="5922684" y="5481248"/>
                <a:ext cx="2736552" cy="576044"/>
              </a:xfrm>
              <a:prstGeom prst="rect">
                <a:avLst/>
              </a:prstGeom>
              <a:noFill/>
            </p:spPr>
            <p:txBody>
              <a:bodyPr wrap="square" rtlCol="0">
                <a:noAutofit/>
              </a:bodyPr>
              <a:lstStyle/>
              <a:p>
                <a:pPr fontAlgn="base">
                  <a:spcBef>
                    <a:spcPct val="0"/>
                  </a:spcBef>
                  <a:spcAft>
                    <a:spcPct val="0"/>
                  </a:spcAft>
                </a:pPr>
                <a:r>
                  <a:rPr lang="de-DE" sz="1400" b="1" dirty="0">
                    <a:solidFill>
                      <a:srgbClr val="000000">
                        <a:lumMod val="65000"/>
                        <a:lumOff val="35000"/>
                      </a:srgbClr>
                    </a:solidFill>
                  </a:rPr>
                  <a:t>Nähere Informationen unter: www.ers.rwth-aachen-de</a:t>
                </a:r>
              </a:p>
              <a:p>
                <a:pPr fontAlgn="base">
                  <a:spcBef>
                    <a:spcPct val="0"/>
                  </a:spcBef>
                  <a:spcAft>
                    <a:spcPct val="0"/>
                  </a:spcAft>
                </a:pPr>
                <a:endParaRPr lang="de-DE" dirty="0" smtClean="0">
                  <a:solidFill>
                    <a:srgbClr val="FFFFFF"/>
                  </a:solidFill>
                </a:endParaRPr>
              </a:p>
            </p:txBody>
          </p:sp>
        </p:grpSp>
      </p:grpSp>
    </p:spTree>
    <p:extLst>
      <p:ext uri="{BB962C8B-B14F-4D97-AF65-F5344CB8AC3E}">
        <p14:creationId xmlns:p14="http://schemas.microsoft.com/office/powerpoint/2010/main" val="7599797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DFG- und </a:t>
            </a:r>
            <a:r>
              <a:rPr lang="de-DE" dirty="0" err="1"/>
              <a:t>Transregio</a:t>
            </a:r>
            <a:r>
              <a:rPr lang="de-DE" dirty="0"/>
              <a:t>- </a:t>
            </a:r>
            <a:r>
              <a:rPr lang="de-DE" dirty="0" smtClean="0"/>
              <a:t>Sonderforschungsbereiche</a:t>
            </a:r>
            <a:br>
              <a:rPr lang="de-DE" dirty="0" smtClean="0"/>
            </a:br>
            <a:r>
              <a:rPr lang="de-DE" dirty="0" smtClean="0"/>
              <a:t>an der RWTH Aachen</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35 von 63</a:t>
            </a:r>
            <a:endParaRPr lang="de-DE" altLang="de-DE" dirty="0" smtClean="0"/>
          </a:p>
        </p:txBody>
      </p:sp>
      <p:sp>
        <p:nvSpPr>
          <p:cNvPr id="6" name="Textfeld 5"/>
          <p:cNvSpPr txBox="1"/>
          <p:nvPr/>
        </p:nvSpPr>
        <p:spPr>
          <a:xfrm>
            <a:off x="611189" y="1340768"/>
            <a:ext cx="7919999" cy="4465042"/>
          </a:xfrm>
          <a:prstGeom prst="rect">
            <a:avLst/>
          </a:prstGeom>
          <a:noFill/>
        </p:spPr>
        <p:txBody>
          <a:bodyPr wrap="square" rtlCol="0">
            <a:noAutofit/>
          </a:bodyPr>
          <a:lstStyle/>
          <a:p>
            <a:pPr marL="990600" indent="-990600"/>
            <a:endParaRPr lang="de-DE" sz="1100" b="1" dirty="0" smtClean="0">
              <a:solidFill>
                <a:srgbClr val="00549F"/>
              </a:solidFill>
            </a:endParaRPr>
          </a:p>
          <a:p>
            <a:pPr marL="990600" indent="-990600"/>
            <a:r>
              <a:rPr lang="de-DE" sz="1100" b="1" dirty="0" smtClean="0">
                <a:solidFill>
                  <a:srgbClr val="00549F"/>
                </a:solidFill>
              </a:rPr>
              <a:t>SFB </a:t>
            </a:r>
            <a:r>
              <a:rPr lang="de-DE" sz="1100" b="1" dirty="0">
                <a:solidFill>
                  <a:srgbClr val="00549F"/>
                </a:solidFill>
              </a:rPr>
              <a:t>1120	Bauteilpräzision durch Beherrschung von Schmelze und Erstarrung in Produktionsprozessen	</a:t>
            </a:r>
          </a:p>
          <a:p>
            <a:pPr marL="990600" indent="-990600"/>
            <a:r>
              <a:rPr lang="de-DE" sz="1100" b="1" dirty="0">
                <a:solidFill>
                  <a:srgbClr val="00549F"/>
                </a:solidFill>
              </a:rPr>
              <a:t>	</a:t>
            </a:r>
            <a:r>
              <a:rPr lang="de-DE" sz="1100" b="1" dirty="0" smtClean="0">
                <a:solidFill>
                  <a:srgbClr val="646567"/>
                </a:solidFill>
              </a:rPr>
              <a:t>Sprecher:</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Reinhart </a:t>
            </a:r>
            <a:r>
              <a:rPr lang="de-DE" sz="1100" b="1" dirty="0" err="1">
                <a:solidFill>
                  <a:srgbClr val="646567"/>
                </a:solidFill>
              </a:rPr>
              <a:t>Poprawe</a:t>
            </a:r>
            <a:r>
              <a:rPr lang="de-DE" sz="1100" b="1" dirty="0">
                <a:solidFill>
                  <a:srgbClr val="646567"/>
                </a:solidFill>
              </a:rPr>
              <a:t>, Lehrstuhl für Lasertechnik</a:t>
            </a:r>
          </a:p>
          <a:p>
            <a:pPr marL="990600" indent="-990600"/>
            <a:endParaRPr lang="de-DE" sz="1100" b="1" dirty="0" smtClean="0">
              <a:solidFill>
                <a:srgbClr val="00549F"/>
              </a:solidFill>
            </a:endParaRPr>
          </a:p>
          <a:p>
            <a:pPr marL="990600" indent="-990600"/>
            <a:r>
              <a:rPr lang="de-DE" sz="1100" b="1" dirty="0">
                <a:solidFill>
                  <a:srgbClr val="00549F"/>
                </a:solidFill>
              </a:rPr>
              <a:t>SFB 985	Funktionelle Mikrogele und </a:t>
            </a:r>
            <a:r>
              <a:rPr lang="de-DE" sz="1100" b="1" dirty="0" err="1">
                <a:solidFill>
                  <a:srgbClr val="00549F"/>
                </a:solidFill>
              </a:rPr>
              <a:t>Mikrogelsysteme</a:t>
            </a:r>
            <a:r>
              <a:rPr lang="de-DE" sz="1100" b="1" dirty="0">
                <a:solidFill>
                  <a:srgbClr val="00549F"/>
                </a:solidFill>
              </a:rPr>
              <a:t>	</a:t>
            </a:r>
          </a:p>
          <a:p>
            <a:pPr marL="990600" indent="-990600"/>
            <a:r>
              <a:rPr lang="de-DE" sz="1100" b="1" dirty="0">
                <a:solidFill>
                  <a:srgbClr val="00549F"/>
                </a:solidFill>
              </a:rPr>
              <a:t>	</a:t>
            </a:r>
            <a:r>
              <a:rPr lang="de-DE" sz="1100" b="1" dirty="0">
                <a:solidFill>
                  <a:srgbClr val="646567"/>
                </a:solidFill>
              </a:rPr>
              <a:t>Sprecher:	Prof. Dr. </a:t>
            </a:r>
            <a:r>
              <a:rPr lang="de-DE" sz="1100" b="1" dirty="0" err="1">
                <a:solidFill>
                  <a:srgbClr val="646567"/>
                </a:solidFill>
              </a:rPr>
              <a:t>rer</a:t>
            </a:r>
            <a:r>
              <a:rPr lang="de-DE" sz="1100" b="1" dirty="0">
                <a:solidFill>
                  <a:srgbClr val="646567"/>
                </a:solidFill>
              </a:rPr>
              <a:t>. nat. Walter Richtering, Lehrstuhl für Physikalische Chemie II</a:t>
            </a:r>
          </a:p>
          <a:p>
            <a:pPr marL="990600" indent="-990600"/>
            <a:endParaRPr lang="de-DE" sz="1100" b="1" dirty="0" smtClean="0">
              <a:solidFill>
                <a:srgbClr val="00549F"/>
              </a:solidFill>
            </a:endParaRPr>
          </a:p>
          <a:p>
            <a:pPr marL="990600" indent="-990600"/>
            <a:r>
              <a:rPr lang="de-DE" sz="1100" b="1" dirty="0">
                <a:solidFill>
                  <a:srgbClr val="00549F"/>
                </a:solidFill>
              </a:rPr>
              <a:t>SFB 917	Nanoswitches – </a:t>
            </a:r>
            <a:r>
              <a:rPr lang="de-DE" sz="1100" b="1" dirty="0" err="1">
                <a:solidFill>
                  <a:srgbClr val="00549F"/>
                </a:solidFill>
              </a:rPr>
              <a:t>Resistiv</a:t>
            </a:r>
            <a:r>
              <a:rPr lang="de-DE" sz="1100" b="1" dirty="0">
                <a:solidFill>
                  <a:srgbClr val="00549F"/>
                </a:solidFill>
              </a:rPr>
              <a:t> schaltende </a:t>
            </a:r>
            <a:r>
              <a:rPr lang="de-DE" sz="1100" b="1" dirty="0" err="1">
                <a:solidFill>
                  <a:srgbClr val="00549F"/>
                </a:solidFill>
              </a:rPr>
              <a:t>Chalkogenide</a:t>
            </a:r>
            <a:r>
              <a:rPr lang="de-DE" sz="1100" b="1" dirty="0">
                <a:solidFill>
                  <a:srgbClr val="00549F"/>
                </a:solidFill>
              </a:rPr>
              <a:t> für zukünftige Elektronikanwendungen	</a:t>
            </a:r>
          </a:p>
          <a:p>
            <a:pPr marL="990600" indent="-990600"/>
            <a:r>
              <a:rPr lang="de-DE" sz="1100" b="1" dirty="0">
                <a:solidFill>
                  <a:srgbClr val="00549F"/>
                </a:solidFill>
              </a:rPr>
              <a:t>	</a:t>
            </a:r>
            <a:r>
              <a:rPr lang="de-DE" sz="1100" b="1" dirty="0">
                <a:solidFill>
                  <a:srgbClr val="646567"/>
                </a:solidFill>
              </a:rPr>
              <a:t>Sprecher:	Prof. Dr. </a:t>
            </a:r>
            <a:r>
              <a:rPr lang="de-DE" sz="1100" b="1" dirty="0" err="1">
                <a:solidFill>
                  <a:srgbClr val="646567"/>
                </a:solidFill>
              </a:rPr>
              <a:t>rer</a:t>
            </a:r>
            <a:r>
              <a:rPr lang="de-DE" sz="1100" b="1" dirty="0">
                <a:solidFill>
                  <a:srgbClr val="646567"/>
                </a:solidFill>
              </a:rPr>
              <a:t>. nat. Matthias </a:t>
            </a:r>
            <a:r>
              <a:rPr lang="de-DE" sz="1100" b="1" dirty="0" err="1">
                <a:solidFill>
                  <a:srgbClr val="646567"/>
                </a:solidFill>
              </a:rPr>
              <a:t>Wuttig</a:t>
            </a:r>
            <a:r>
              <a:rPr lang="de-DE" sz="1100" b="1" dirty="0">
                <a:solidFill>
                  <a:srgbClr val="646567"/>
                </a:solidFill>
              </a:rPr>
              <a:t>, Lehrstuhl für Experimentalphysik I A und </a:t>
            </a:r>
          </a:p>
          <a:p>
            <a:pPr marL="990600" indent="-990600"/>
            <a:r>
              <a:rPr lang="de-DE" sz="1100" b="1" dirty="0">
                <a:solidFill>
                  <a:srgbClr val="646567"/>
                </a:solidFill>
              </a:rPr>
              <a:t>		I. Physikalisches </a:t>
            </a:r>
            <a:r>
              <a:rPr lang="de-DE" sz="1100" b="1" dirty="0" smtClean="0">
                <a:solidFill>
                  <a:srgbClr val="646567"/>
                </a:solidFill>
              </a:rPr>
              <a:t>Institut</a:t>
            </a:r>
          </a:p>
          <a:p>
            <a:pPr marL="990600" indent="-990600"/>
            <a:endParaRPr lang="de-DE" sz="1100" b="1" dirty="0">
              <a:solidFill>
                <a:srgbClr val="646567"/>
              </a:solidFill>
            </a:endParaRPr>
          </a:p>
          <a:p>
            <a:pPr marL="990600" indent="-990600"/>
            <a:r>
              <a:rPr lang="de-DE" sz="1100" b="1" dirty="0">
                <a:solidFill>
                  <a:srgbClr val="00549F"/>
                </a:solidFill>
              </a:rPr>
              <a:t>SFB 761	Stahl – ab </a:t>
            </a:r>
            <a:r>
              <a:rPr lang="de-DE" sz="1100" b="1" dirty="0" err="1">
                <a:solidFill>
                  <a:srgbClr val="00549F"/>
                </a:solidFill>
              </a:rPr>
              <a:t>initio</a:t>
            </a:r>
            <a:r>
              <a:rPr lang="de-DE" sz="1100" b="1" dirty="0">
                <a:solidFill>
                  <a:srgbClr val="00549F"/>
                </a:solidFill>
              </a:rPr>
              <a:t>: Quantenmechanisch geführtes Design neuer Eisenbasiswerkstoffe	</a:t>
            </a:r>
          </a:p>
          <a:p>
            <a:pPr marL="990600" indent="-990600"/>
            <a:r>
              <a:rPr lang="de-DE" sz="1100" b="1" dirty="0">
                <a:solidFill>
                  <a:srgbClr val="00549F"/>
                </a:solidFill>
              </a:rPr>
              <a:t>	</a:t>
            </a:r>
            <a:r>
              <a:rPr lang="de-DE" sz="1100" b="1" dirty="0">
                <a:solidFill>
                  <a:srgbClr val="646567"/>
                </a:solidFill>
              </a:rPr>
              <a:t>Sprecher:	Prof. Dr.-Ing. Wolfgang Bleck, Lehrstuhl und Institut für </a:t>
            </a:r>
            <a:r>
              <a:rPr lang="de-DE" sz="1100" b="1" dirty="0" smtClean="0">
                <a:solidFill>
                  <a:srgbClr val="646567"/>
                </a:solidFill>
              </a:rPr>
              <a:t>Eisenhüttenkunde</a:t>
            </a:r>
            <a:endParaRPr lang="de-DE" sz="1100" b="1" dirty="0" smtClean="0">
              <a:solidFill>
                <a:srgbClr val="00549F"/>
              </a:solidFill>
            </a:endParaRPr>
          </a:p>
          <a:p>
            <a:pPr marL="990600" indent="-990600"/>
            <a:endParaRPr lang="de-DE" sz="1100" b="1" dirty="0" smtClean="0">
              <a:solidFill>
                <a:srgbClr val="00549F"/>
              </a:solidFill>
            </a:endParaRPr>
          </a:p>
          <a:p>
            <a:pPr marL="990600" indent="-990600"/>
            <a:r>
              <a:rPr lang="de-DE" sz="1100" b="1" dirty="0" smtClean="0">
                <a:solidFill>
                  <a:srgbClr val="00549F"/>
                </a:solidFill>
              </a:rPr>
              <a:t>TRR </a:t>
            </a:r>
            <a:r>
              <a:rPr lang="de-DE" sz="1100" b="1" dirty="0">
                <a:solidFill>
                  <a:srgbClr val="00549F"/>
                </a:solidFill>
              </a:rPr>
              <a:t>129	</a:t>
            </a:r>
            <a:r>
              <a:rPr lang="de-DE" sz="1100" b="1" dirty="0" err="1">
                <a:solidFill>
                  <a:srgbClr val="00549F"/>
                </a:solidFill>
              </a:rPr>
              <a:t>Oxyflame</a:t>
            </a:r>
            <a:r>
              <a:rPr lang="de-DE" sz="1100" b="1" dirty="0">
                <a:solidFill>
                  <a:srgbClr val="00549F"/>
                </a:solidFill>
              </a:rPr>
              <a:t> – Entwicklung von Methoden und Modellen zur Beschreibung der Reaktion fester Brennstoffe in einer </a:t>
            </a:r>
            <a:r>
              <a:rPr lang="de-DE" sz="1100" b="1" dirty="0" err="1">
                <a:solidFill>
                  <a:srgbClr val="00549F"/>
                </a:solidFill>
              </a:rPr>
              <a:t>Oxyfuel</a:t>
            </a:r>
            <a:r>
              <a:rPr lang="de-DE" sz="1100" b="1" dirty="0">
                <a:solidFill>
                  <a:srgbClr val="00549F"/>
                </a:solidFill>
              </a:rPr>
              <a:t>-Atmosphäre	</a:t>
            </a:r>
          </a:p>
          <a:p>
            <a:pPr marL="990600" indent="-990600"/>
            <a:r>
              <a:rPr lang="de-DE" sz="1100" b="1" dirty="0">
                <a:solidFill>
                  <a:srgbClr val="00549F"/>
                </a:solidFill>
              </a:rPr>
              <a:t>	</a:t>
            </a:r>
            <a:r>
              <a:rPr lang="de-DE" sz="1100" b="1" dirty="0" smtClean="0">
                <a:solidFill>
                  <a:srgbClr val="646567"/>
                </a:solidFill>
              </a:rPr>
              <a:t>Sprecher:</a:t>
            </a:r>
            <a:r>
              <a:rPr lang="de-DE" sz="1100" b="1" dirty="0">
                <a:solidFill>
                  <a:srgbClr val="646567"/>
                </a:solidFill>
              </a:rPr>
              <a:t>	Prof. Dr.-Ing. Reinhold </a:t>
            </a:r>
            <a:r>
              <a:rPr lang="de-DE" sz="1100" b="1" dirty="0" err="1">
                <a:solidFill>
                  <a:srgbClr val="646567"/>
                </a:solidFill>
              </a:rPr>
              <a:t>Kneer</a:t>
            </a:r>
            <a:r>
              <a:rPr lang="de-DE" sz="1100" b="1" dirty="0">
                <a:solidFill>
                  <a:srgbClr val="646567"/>
                </a:solidFill>
              </a:rPr>
              <a:t>, Lehrstuhl für Wärme- und Stoffübertragung</a:t>
            </a:r>
          </a:p>
          <a:p>
            <a:pPr marL="990600" indent="-990600"/>
            <a:endParaRPr lang="de-DE" sz="1100" b="1" dirty="0" smtClean="0">
              <a:solidFill>
                <a:srgbClr val="00549F"/>
              </a:solidFill>
            </a:endParaRPr>
          </a:p>
          <a:p>
            <a:pPr marL="990600" indent="-990600"/>
            <a:endParaRPr lang="de-DE" sz="1100" b="1" dirty="0" smtClean="0">
              <a:solidFill>
                <a:srgbClr val="00549F"/>
              </a:solidFill>
            </a:endParaRPr>
          </a:p>
          <a:p>
            <a:pPr marL="990600" indent="-990600"/>
            <a:r>
              <a:rPr lang="de-DE" sz="1100" b="1" dirty="0" smtClean="0">
                <a:solidFill>
                  <a:srgbClr val="00549F"/>
                </a:solidFill>
              </a:rPr>
              <a:t>TRR </a:t>
            </a:r>
            <a:r>
              <a:rPr lang="de-DE" sz="1100" b="1" dirty="0">
                <a:solidFill>
                  <a:srgbClr val="00549F"/>
                </a:solidFill>
              </a:rPr>
              <a:t>57	</a:t>
            </a:r>
            <a:r>
              <a:rPr lang="de-DE" sz="1100" b="1" dirty="0" err="1">
                <a:solidFill>
                  <a:srgbClr val="00549F"/>
                </a:solidFill>
              </a:rPr>
              <a:t>Organfibrose</a:t>
            </a:r>
            <a:r>
              <a:rPr lang="de-DE" sz="1100" b="1" dirty="0">
                <a:solidFill>
                  <a:srgbClr val="00549F"/>
                </a:solidFill>
              </a:rPr>
              <a:t>: Von den Mechanismen der Schädigung zur Beeinflussung der Erkrankung	</a:t>
            </a:r>
          </a:p>
          <a:p>
            <a:pPr marL="990600" indent="-990600"/>
            <a:r>
              <a:rPr lang="de-DE" sz="1100" b="1" dirty="0">
                <a:solidFill>
                  <a:srgbClr val="00549F"/>
                </a:solidFill>
              </a:rPr>
              <a:t>	</a:t>
            </a:r>
            <a:r>
              <a:rPr lang="de-DE" sz="1100" b="1" dirty="0" smtClean="0">
                <a:solidFill>
                  <a:srgbClr val="646567"/>
                </a:solidFill>
              </a:rPr>
              <a:t>Sprecher:</a:t>
            </a:r>
            <a:r>
              <a:rPr lang="de-DE" sz="1100" b="1" dirty="0">
                <a:solidFill>
                  <a:srgbClr val="646567"/>
                </a:solidFill>
              </a:rPr>
              <a:t>	Prof. Dr. med. Christian Trautwein, Medizinische Klinik III</a:t>
            </a: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DFG- und </a:t>
            </a:r>
            <a:r>
              <a:rPr lang="de-DE" dirty="0" err="1" smtClean="0">
                <a:solidFill>
                  <a:srgbClr val="FFFFFF"/>
                </a:solidFill>
              </a:rPr>
              <a:t>Transregio</a:t>
            </a:r>
            <a:r>
              <a:rPr lang="de-DE" dirty="0" smtClean="0">
                <a:solidFill>
                  <a:srgbClr val="FFFFFF"/>
                </a:solidFill>
              </a:rPr>
              <a:t>-Sonderforschungsbereiche an der RWTH Aachen</a:t>
            </a:r>
            <a:r>
              <a:rPr lang="de-DE" b="1" dirty="0" smtClean="0">
                <a:solidFill>
                  <a:srgbClr val="FFFFFF"/>
                </a:solidFill>
              </a:rPr>
              <a:t>  </a:t>
            </a:r>
          </a:p>
        </p:txBody>
      </p:sp>
    </p:spTree>
    <p:extLst>
      <p:ext uri="{BB962C8B-B14F-4D97-AF65-F5344CB8AC3E}">
        <p14:creationId xmlns:p14="http://schemas.microsoft.com/office/powerpoint/2010/main" val="7599797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DFG- und </a:t>
            </a:r>
            <a:r>
              <a:rPr lang="de-DE" dirty="0" err="1"/>
              <a:t>Transregio</a:t>
            </a:r>
            <a:r>
              <a:rPr lang="de-DE" dirty="0"/>
              <a:t>- </a:t>
            </a:r>
            <a:r>
              <a:rPr lang="de-DE" dirty="0" smtClean="0"/>
              <a:t>Sonderforschungsbereiche</a:t>
            </a:r>
            <a:br>
              <a:rPr lang="de-DE" dirty="0" smtClean="0"/>
            </a:br>
            <a:r>
              <a:rPr lang="de-DE" dirty="0" smtClean="0"/>
              <a:t>an der RWTH Aachen und mit Beteiligung der RWTH Aachen</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36 von 63</a:t>
            </a:r>
            <a:endParaRPr lang="de-DE" altLang="de-DE" dirty="0" smtClean="0"/>
          </a:p>
        </p:txBody>
      </p:sp>
      <p:sp>
        <p:nvSpPr>
          <p:cNvPr id="6" name="Textfeld 5"/>
          <p:cNvSpPr txBox="1"/>
          <p:nvPr/>
        </p:nvSpPr>
        <p:spPr>
          <a:xfrm>
            <a:off x="611189" y="1340768"/>
            <a:ext cx="7919999" cy="4465042"/>
          </a:xfrm>
          <a:prstGeom prst="rect">
            <a:avLst/>
          </a:prstGeom>
          <a:noFill/>
        </p:spPr>
        <p:txBody>
          <a:bodyPr wrap="square" rtlCol="0">
            <a:noAutofit/>
          </a:bodyPr>
          <a:lstStyle/>
          <a:p>
            <a:endParaRPr lang="de-DE" sz="1100" b="1" dirty="0" smtClean="0">
              <a:solidFill>
                <a:srgbClr val="00549F"/>
              </a:solidFill>
            </a:endParaRPr>
          </a:p>
          <a:p>
            <a:r>
              <a:rPr lang="de-DE" sz="1100" b="1" dirty="0" smtClean="0">
                <a:solidFill>
                  <a:srgbClr val="00549F"/>
                </a:solidFill>
              </a:rPr>
              <a:t>SFB </a:t>
            </a:r>
            <a:r>
              <a:rPr lang="de-DE" sz="1100" b="1" dirty="0">
                <a:solidFill>
                  <a:srgbClr val="00549F"/>
                </a:solidFill>
              </a:rPr>
              <a:t>1211	</a:t>
            </a:r>
            <a:r>
              <a:rPr lang="de-DE" sz="1100" b="1" dirty="0" smtClean="0">
                <a:solidFill>
                  <a:srgbClr val="00549F"/>
                </a:solidFill>
              </a:rPr>
              <a:t>  Evolution </a:t>
            </a:r>
            <a:r>
              <a:rPr lang="de-DE" sz="1100" b="1" dirty="0">
                <a:solidFill>
                  <a:srgbClr val="00549F"/>
                </a:solidFill>
              </a:rPr>
              <a:t>der Erde und des Lebens unter extremer Trockenheit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Verantwortlicher RWTH:</a:t>
            </a:r>
            <a:r>
              <a:rPr lang="de-DE" sz="1100" b="1" dirty="0">
                <a:solidFill>
                  <a:srgbClr val="646567"/>
                </a:solidFill>
              </a:rPr>
              <a:t>	Prof. Dr. </a:t>
            </a:r>
            <a:r>
              <a:rPr lang="de-DE" sz="1100" b="1" dirty="0" err="1">
                <a:solidFill>
                  <a:srgbClr val="646567"/>
                </a:solidFill>
              </a:rPr>
              <a:t>rer</a:t>
            </a:r>
            <a:r>
              <a:rPr lang="de-DE" sz="1100" b="1" dirty="0" smtClean="0">
                <a:solidFill>
                  <a:srgbClr val="646567"/>
                </a:solidFill>
              </a:rPr>
              <a:t>. nat</a:t>
            </a:r>
            <a:r>
              <a:rPr lang="de-DE" sz="1100" b="1" dirty="0">
                <a:solidFill>
                  <a:srgbClr val="646567"/>
                </a:solidFill>
              </a:rPr>
              <a:t>. Frank </a:t>
            </a:r>
            <a:r>
              <a:rPr lang="de-DE" sz="1100" b="1" dirty="0" err="1">
                <a:solidFill>
                  <a:srgbClr val="646567"/>
                </a:solidFill>
              </a:rPr>
              <a:t>Lehmkuhl</a:t>
            </a:r>
            <a:r>
              <a:rPr lang="de-DE" sz="1100" b="1" dirty="0">
                <a:solidFill>
                  <a:srgbClr val="646567"/>
                </a:solidFill>
              </a:rPr>
              <a:t>, Lehrstuhl für Physische Geographie und </a:t>
            </a:r>
            <a:r>
              <a:rPr lang="de-DE" sz="1100" b="1" dirty="0" smtClean="0">
                <a:solidFill>
                  <a:srgbClr val="646567"/>
                </a:solidFill>
              </a:rPr>
              <a:t>			Geoökologie</a:t>
            </a:r>
            <a:endParaRPr lang="de-DE" sz="1100" b="1" dirty="0">
              <a:solidFill>
                <a:srgbClr val="646567"/>
              </a:solidFill>
            </a:endParaRP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Universität zu </a:t>
            </a:r>
            <a:r>
              <a:rPr lang="de-DE" sz="1100" b="1" dirty="0" smtClean="0">
                <a:solidFill>
                  <a:srgbClr val="646567"/>
                </a:solidFill>
              </a:rPr>
              <a:t>Köln</a:t>
            </a:r>
          </a:p>
          <a:p>
            <a:endParaRPr lang="de-DE" sz="1100" b="1" dirty="0">
              <a:solidFill>
                <a:srgbClr val="646567"/>
              </a:solidFill>
            </a:endParaRPr>
          </a:p>
          <a:p>
            <a:r>
              <a:rPr lang="de-DE" sz="1100" b="1" dirty="0">
                <a:solidFill>
                  <a:srgbClr val="00549F"/>
                </a:solidFill>
              </a:rPr>
              <a:t>SFB 1053	</a:t>
            </a:r>
            <a:r>
              <a:rPr lang="de-DE" sz="1100" b="1" dirty="0" smtClean="0">
                <a:solidFill>
                  <a:srgbClr val="00549F"/>
                </a:solidFill>
              </a:rPr>
              <a:t>  MAKI </a:t>
            </a:r>
            <a:r>
              <a:rPr lang="de-DE" sz="1100" b="1" dirty="0">
                <a:solidFill>
                  <a:srgbClr val="00549F"/>
                </a:solidFill>
              </a:rPr>
              <a:t>– Multi-Mechanismen-Adaption für das künftige Internet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 </a:t>
            </a:r>
            <a:r>
              <a:rPr lang="de-DE" sz="1100" b="1" dirty="0">
                <a:solidFill>
                  <a:srgbClr val="646567"/>
                </a:solidFill>
              </a:rPr>
              <a:t>RWTH:	Prof. Dr.-Ing. Klaus Wehrle, Lehrstuhl für Informatik 4 (Kommunikation und 			verteilte Systeme)</a:t>
            </a: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Technische Universität </a:t>
            </a:r>
            <a:r>
              <a:rPr lang="de-DE" sz="1100" b="1" dirty="0" smtClean="0">
                <a:solidFill>
                  <a:srgbClr val="646567"/>
                </a:solidFill>
              </a:rPr>
              <a:t>Darmstadt</a:t>
            </a:r>
          </a:p>
          <a:p>
            <a:endParaRPr lang="de-DE" sz="1100" b="1" dirty="0">
              <a:solidFill>
                <a:srgbClr val="646567"/>
              </a:solidFill>
            </a:endParaRPr>
          </a:p>
          <a:p>
            <a:r>
              <a:rPr lang="de-DE" sz="1100" b="1" dirty="0">
                <a:solidFill>
                  <a:srgbClr val="00549F"/>
                </a:solidFill>
              </a:rPr>
              <a:t>SFB 806	</a:t>
            </a:r>
            <a:r>
              <a:rPr lang="de-DE" sz="1100" b="1" dirty="0" smtClean="0">
                <a:solidFill>
                  <a:srgbClr val="00549F"/>
                </a:solidFill>
              </a:rPr>
              <a:t>  Unser </a:t>
            </a:r>
            <a:r>
              <a:rPr lang="de-DE" sz="1100" b="1" dirty="0">
                <a:solidFill>
                  <a:srgbClr val="00549F"/>
                </a:solidFill>
              </a:rPr>
              <a:t>Weg nach Europa: Kultur-Umwelt Interaktion und menschliche Mobilität im Späten Quartär	</a:t>
            </a:r>
            <a:r>
              <a:rPr lang="de-DE" sz="1100" b="1" dirty="0" smtClean="0">
                <a:solidFill>
                  <a:srgbClr val="00549F"/>
                </a:solidFill>
              </a:rPr>
              <a:t>  </a:t>
            </a:r>
            <a:r>
              <a:rPr lang="de-DE" sz="1100" b="1" dirty="0" smtClean="0">
                <a:solidFill>
                  <a:srgbClr val="646567"/>
                </a:solidFill>
              </a:rPr>
              <a:t>Verantwortlicher </a:t>
            </a:r>
            <a:r>
              <a:rPr lang="de-DE" sz="1100" b="1" dirty="0">
                <a:solidFill>
                  <a:srgbClr val="646567"/>
                </a:solidFill>
              </a:rPr>
              <a:t>RWTH:	Prof. Dr. </a:t>
            </a:r>
            <a:r>
              <a:rPr lang="de-DE" sz="1100" b="1" dirty="0" err="1">
                <a:solidFill>
                  <a:srgbClr val="646567"/>
                </a:solidFill>
              </a:rPr>
              <a:t>rer</a:t>
            </a:r>
            <a:r>
              <a:rPr lang="de-DE" sz="1100" b="1" dirty="0">
                <a:solidFill>
                  <a:srgbClr val="646567"/>
                </a:solidFill>
              </a:rPr>
              <a:t>. nat. Frank </a:t>
            </a:r>
            <a:r>
              <a:rPr lang="de-DE" sz="1100" b="1" dirty="0" err="1">
                <a:solidFill>
                  <a:srgbClr val="646567"/>
                </a:solidFill>
              </a:rPr>
              <a:t>Lehmkuhl</a:t>
            </a:r>
            <a:r>
              <a:rPr lang="de-DE" sz="1100" b="1" dirty="0">
                <a:solidFill>
                  <a:srgbClr val="646567"/>
                </a:solidFill>
              </a:rPr>
              <a:t>, Lehrstuhl für Physische Geographie und 			Geoökologie</a:t>
            </a: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Universität </a:t>
            </a:r>
            <a:r>
              <a:rPr lang="de-DE" sz="1100" b="1" dirty="0" smtClean="0">
                <a:solidFill>
                  <a:srgbClr val="646567"/>
                </a:solidFill>
              </a:rPr>
              <a:t>Köln</a:t>
            </a:r>
            <a:endParaRPr lang="de-DE" sz="1100" b="1" dirty="0">
              <a:solidFill>
                <a:srgbClr val="646567"/>
              </a:solidFill>
            </a:endParaRPr>
          </a:p>
          <a:p>
            <a:endParaRPr lang="de-DE" sz="1100" b="1" dirty="0" smtClean="0">
              <a:solidFill>
                <a:srgbClr val="00549F"/>
              </a:solidFill>
            </a:endParaRPr>
          </a:p>
          <a:p>
            <a:r>
              <a:rPr lang="de-DE" sz="1100" b="1" dirty="0" smtClean="0">
                <a:solidFill>
                  <a:srgbClr val="00549F"/>
                </a:solidFill>
              </a:rPr>
              <a:t>TRR </a:t>
            </a:r>
            <a:r>
              <a:rPr lang="de-DE" sz="1100" b="1" dirty="0">
                <a:solidFill>
                  <a:srgbClr val="00549F"/>
                </a:solidFill>
              </a:rPr>
              <a:t>136	</a:t>
            </a:r>
            <a:r>
              <a:rPr lang="de-DE" sz="1100" b="1" dirty="0" smtClean="0">
                <a:solidFill>
                  <a:srgbClr val="00549F"/>
                </a:solidFill>
              </a:rPr>
              <a:t>  Funktionsorientierte </a:t>
            </a:r>
            <a:r>
              <a:rPr lang="de-DE" sz="1100" b="1" dirty="0">
                <a:solidFill>
                  <a:srgbClr val="00549F"/>
                </a:solidFill>
              </a:rPr>
              <a:t>Fertigung auf der Basis charakteristischer Prozesssignaturen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Verantwortlicher RWTH:</a:t>
            </a:r>
            <a:r>
              <a:rPr lang="de-DE" sz="1100" b="1" dirty="0">
                <a:solidFill>
                  <a:srgbClr val="646567"/>
                </a:solidFill>
              </a:rPr>
              <a:t>	Prof. Dr.-Ing. Dr. </a:t>
            </a:r>
            <a:r>
              <a:rPr lang="de-DE" sz="1100" b="1" dirty="0" err="1">
                <a:solidFill>
                  <a:srgbClr val="646567"/>
                </a:solidFill>
              </a:rPr>
              <a:t>mult</a:t>
            </a:r>
            <a:r>
              <a:rPr lang="de-DE" sz="1100" b="1" dirty="0">
                <a:solidFill>
                  <a:srgbClr val="646567"/>
                </a:solidFill>
              </a:rPr>
              <a:t>. Fritz </a:t>
            </a:r>
            <a:r>
              <a:rPr lang="de-DE" sz="1100" b="1" dirty="0" err="1">
                <a:solidFill>
                  <a:srgbClr val="646567"/>
                </a:solidFill>
              </a:rPr>
              <a:t>Klocke</a:t>
            </a:r>
            <a:r>
              <a:rPr lang="de-DE" sz="1100" b="1" dirty="0">
                <a:solidFill>
                  <a:srgbClr val="646567"/>
                </a:solidFill>
              </a:rPr>
              <a:t>, Werkzeugmaschinenlabor WZL der </a:t>
            </a:r>
            <a:r>
              <a:rPr lang="de-DE" sz="1100" b="1" dirty="0" smtClean="0">
                <a:solidFill>
                  <a:srgbClr val="646567"/>
                </a:solidFill>
              </a:rPr>
              <a:t>			RWTH </a:t>
            </a:r>
            <a:r>
              <a:rPr lang="de-DE" sz="1100" b="1" dirty="0">
                <a:solidFill>
                  <a:srgbClr val="646567"/>
                </a:solidFill>
              </a:rPr>
              <a:t>Aachen</a:t>
            </a: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Universität Bremen</a:t>
            </a:r>
          </a:p>
          <a:p>
            <a:endParaRPr lang="de-DE" sz="1100" b="1" dirty="0" smtClean="0">
              <a:solidFill>
                <a:srgbClr val="00549F"/>
              </a:solidFill>
            </a:endParaRPr>
          </a:p>
          <a:p>
            <a:r>
              <a:rPr lang="de-DE" sz="1100" b="1" dirty="0" smtClean="0">
                <a:solidFill>
                  <a:srgbClr val="00549F"/>
                </a:solidFill>
              </a:rPr>
              <a:t>TRR </a:t>
            </a:r>
            <a:r>
              <a:rPr lang="de-DE" sz="1100" b="1" dirty="0">
                <a:solidFill>
                  <a:srgbClr val="00549F"/>
                </a:solidFill>
              </a:rPr>
              <a:t>96	</a:t>
            </a:r>
            <a:r>
              <a:rPr lang="de-DE" sz="1100" b="1" dirty="0" smtClean="0">
                <a:solidFill>
                  <a:srgbClr val="00549F"/>
                </a:solidFill>
              </a:rPr>
              <a:t>  Thermo-Energetische </a:t>
            </a:r>
            <a:r>
              <a:rPr lang="de-DE" sz="1100" b="1" dirty="0">
                <a:solidFill>
                  <a:srgbClr val="00549F"/>
                </a:solidFill>
              </a:rPr>
              <a:t>Gestaltung von Werkzeugmaschinen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Verantwortlicher RWTH:</a:t>
            </a:r>
            <a:r>
              <a:rPr lang="de-DE" sz="1100" b="1" dirty="0">
                <a:solidFill>
                  <a:srgbClr val="646567"/>
                </a:solidFill>
              </a:rPr>
              <a:t>	Prof. Dr.-Ing. Christian Brecher, Werkzeugmaschinenlabor WZL der RWTH </a:t>
            </a:r>
            <a:r>
              <a:rPr lang="de-DE" sz="1100" b="1" dirty="0" smtClean="0">
                <a:solidFill>
                  <a:srgbClr val="646567"/>
                </a:solidFill>
              </a:rPr>
              <a:t>			Aachen</a:t>
            </a:r>
            <a:endParaRPr lang="de-DE" sz="1100" b="1" dirty="0">
              <a:solidFill>
                <a:srgbClr val="646567"/>
              </a:solidFill>
            </a:endParaRP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Technische Universität Dresden</a:t>
            </a:r>
          </a:p>
          <a:p>
            <a:endParaRPr lang="de-DE" sz="1100" b="1" dirty="0" smtClean="0">
              <a:solidFill>
                <a:srgbClr val="00549F"/>
              </a:solidFill>
            </a:endParaRP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DFG-Sonderforschungsbereiche mit Beteiligung der RWTH Aachen</a:t>
            </a:r>
            <a:r>
              <a:rPr lang="de-DE" b="1" dirty="0" smtClean="0">
                <a:solidFill>
                  <a:srgbClr val="FFFFFF"/>
                </a:solidFill>
              </a:rPr>
              <a:t>  </a:t>
            </a:r>
          </a:p>
        </p:txBody>
      </p:sp>
    </p:spTree>
    <p:extLst>
      <p:ext uri="{BB962C8B-B14F-4D97-AF65-F5344CB8AC3E}">
        <p14:creationId xmlns:p14="http://schemas.microsoft.com/office/powerpoint/2010/main" val="7326773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DFG- und </a:t>
            </a:r>
            <a:r>
              <a:rPr lang="de-DE" dirty="0" err="1"/>
              <a:t>Transregio</a:t>
            </a:r>
            <a:r>
              <a:rPr lang="de-DE" dirty="0"/>
              <a:t>- </a:t>
            </a:r>
            <a:r>
              <a:rPr lang="de-DE" dirty="0" smtClean="0"/>
              <a:t>Sonderforschungsbereiche</a:t>
            </a:r>
            <a:br>
              <a:rPr lang="de-DE" dirty="0" smtClean="0"/>
            </a:br>
            <a:r>
              <a:rPr lang="de-DE" dirty="0" smtClean="0"/>
              <a:t>an der RWTH Aachen und mit Beteiligung der RWTH Aachen</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37 von 63</a:t>
            </a:r>
            <a:endParaRPr lang="de-DE" altLang="de-DE" dirty="0" smtClean="0"/>
          </a:p>
        </p:txBody>
      </p:sp>
      <p:sp>
        <p:nvSpPr>
          <p:cNvPr id="6" name="Textfeld 5"/>
          <p:cNvSpPr txBox="1"/>
          <p:nvPr/>
        </p:nvSpPr>
        <p:spPr>
          <a:xfrm>
            <a:off x="611189" y="1340768"/>
            <a:ext cx="7919999" cy="4465042"/>
          </a:xfrm>
          <a:prstGeom prst="rect">
            <a:avLst/>
          </a:prstGeom>
          <a:noFill/>
        </p:spPr>
        <p:txBody>
          <a:bodyPr wrap="square" rtlCol="0">
            <a:noAutofit/>
          </a:bodyPr>
          <a:lstStyle/>
          <a:p>
            <a:endParaRPr lang="de-DE" sz="1100" b="1" dirty="0" smtClean="0">
              <a:solidFill>
                <a:srgbClr val="00549F"/>
              </a:solidFill>
            </a:endParaRPr>
          </a:p>
          <a:p>
            <a:r>
              <a:rPr lang="de-DE" sz="1100" b="1" dirty="0">
                <a:solidFill>
                  <a:srgbClr val="00549F"/>
                </a:solidFill>
              </a:rPr>
              <a:t>TRR 87	</a:t>
            </a:r>
            <a:r>
              <a:rPr lang="de-DE" sz="1100" b="1" dirty="0" smtClean="0">
                <a:solidFill>
                  <a:srgbClr val="00549F"/>
                </a:solidFill>
              </a:rPr>
              <a:t>  Gepulste </a:t>
            </a:r>
            <a:r>
              <a:rPr lang="de-DE" sz="1100" b="1" dirty="0">
                <a:solidFill>
                  <a:srgbClr val="00549F"/>
                </a:solidFill>
              </a:rPr>
              <a:t>Hochleistungsplasmen zur Synthese nanostrukturierter Funktionsschichten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Verantwortlicher </a:t>
            </a:r>
            <a:r>
              <a:rPr lang="de-DE" sz="1100" b="1" dirty="0">
                <a:solidFill>
                  <a:srgbClr val="646567"/>
                </a:solidFill>
              </a:rPr>
              <a:t>RWTH:	Prof. Jochen M. Schneider, </a:t>
            </a:r>
            <a:r>
              <a:rPr lang="de-DE" sz="1100" b="1" dirty="0" err="1">
                <a:solidFill>
                  <a:srgbClr val="646567"/>
                </a:solidFill>
              </a:rPr>
              <a:t>Ph</a:t>
            </a:r>
            <a:r>
              <a:rPr lang="de-DE" sz="1100" b="1" dirty="0">
                <a:solidFill>
                  <a:srgbClr val="646567"/>
                </a:solidFill>
              </a:rPr>
              <a:t>. D., Lehrstuhl für Werkstoffchemie</a:t>
            </a: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Universität </a:t>
            </a:r>
            <a:r>
              <a:rPr lang="de-DE" sz="1100" b="1" dirty="0" smtClean="0">
                <a:solidFill>
                  <a:srgbClr val="646567"/>
                </a:solidFill>
              </a:rPr>
              <a:t>Bochum</a:t>
            </a:r>
            <a:endParaRPr lang="de-DE" sz="1100" b="1" dirty="0" smtClean="0">
              <a:solidFill>
                <a:srgbClr val="00549F"/>
              </a:solidFill>
            </a:endParaRPr>
          </a:p>
          <a:p>
            <a:endParaRPr lang="de-DE" sz="1100" b="1" dirty="0">
              <a:solidFill>
                <a:srgbClr val="00549F"/>
              </a:solidFill>
            </a:endParaRPr>
          </a:p>
          <a:p>
            <a:r>
              <a:rPr lang="de-DE" sz="1100" b="1" dirty="0" smtClean="0">
                <a:solidFill>
                  <a:srgbClr val="00549F"/>
                </a:solidFill>
              </a:rPr>
              <a:t>TRR </a:t>
            </a:r>
            <a:r>
              <a:rPr lang="de-DE" sz="1100" b="1" dirty="0">
                <a:solidFill>
                  <a:srgbClr val="00549F"/>
                </a:solidFill>
              </a:rPr>
              <a:t>40	</a:t>
            </a:r>
            <a:r>
              <a:rPr lang="de-DE" sz="1100" b="1" dirty="0" smtClean="0">
                <a:solidFill>
                  <a:srgbClr val="00549F"/>
                </a:solidFill>
              </a:rPr>
              <a:t>  Technologische </a:t>
            </a:r>
            <a:r>
              <a:rPr lang="de-DE" sz="1100" b="1" dirty="0">
                <a:solidFill>
                  <a:srgbClr val="00549F"/>
                </a:solidFill>
              </a:rPr>
              <a:t>Grundlagen für den Entwurf thermisch und mechanisch </a:t>
            </a:r>
            <a:r>
              <a:rPr lang="de-DE" sz="1100" b="1" dirty="0" smtClean="0">
                <a:solidFill>
                  <a:srgbClr val="00549F"/>
                </a:solidFill>
              </a:rPr>
              <a:t>hochbelasteter</a:t>
            </a:r>
            <a:br>
              <a:rPr lang="de-DE" sz="1100" b="1" dirty="0" smtClean="0">
                <a:solidFill>
                  <a:srgbClr val="00549F"/>
                </a:solidFill>
              </a:rPr>
            </a:br>
            <a:r>
              <a:rPr lang="de-DE" sz="1100" b="1" dirty="0" smtClean="0">
                <a:solidFill>
                  <a:srgbClr val="00549F"/>
                </a:solidFill>
              </a:rPr>
              <a:t>                          Komponenten zukünftiger </a:t>
            </a:r>
            <a:r>
              <a:rPr lang="de-DE" sz="1100" b="1" dirty="0">
                <a:solidFill>
                  <a:srgbClr val="00549F"/>
                </a:solidFill>
              </a:rPr>
              <a:t>Raumtransportsysteme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Verantwortlicher RWTH:</a:t>
            </a:r>
            <a:r>
              <a:rPr lang="de-DE" sz="1100" b="1" dirty="0">
                <a:solidFill>
                  <a:srgbClr val="646567"/>
                </a:solidFill>
              </a:rPr>
              <a:t>	Prof. Dr.-Ing. Wolfgang Schröder, Aerodynamisches Institut</a:t>
            </a: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Technische Universität München</a:t>
            </a:r>
          </a:p>
          <a:p>
            <a:endParaRPr lang="de-DE" sz="1100" b="1" dirty="0" smtClean="0">
              <a:solidFill>
                <a:srgbClr val="00549F"/>
              </a:solidFill>
            </a:endParaRPr>
          </a:p>
          <a:p>
            <a:r>
              <a:rPr lang="de-DE" sz="1100" b="1" dirty="0" smtClean="0">
                <a:solidFill>
                  <a:srgbClr val="00549F"/>
                </a:solidFill>
              </a:rPr>
              <a:t>TRR </a:t>
            </a:r>
            <a:r>
              <a:rPr lang="de-DE" sz="1100" b="1" dirty="0">
                <a:solidFill>
                  <a:srgbClr val="00549F"/>
                </a:solidFill>
              </a:rPr>
              <a:t>32	</a:t>
            </a:r>
            <a:r>
              <a:rPr lang="de-DE" sz="1100" b="1" dirty="0" smtClean="0">
                <a:solidFill>
                  <a:srgbClr val="00549F"/>
                </a:solidFill>
              </a:rPr>
              <a:t>  Muster </a:t>
            </a:r>
            <a:r>
              <a:rPr lang="de-DE" sz="1100" b="1" dirty="0">
                <a:solidFill>
                  <a:srgbClr val="00549F"/>
                </a:solidFill>
              </a:rPr>
              <a:t>und Strukturen in Boden-Pflanzen-Atmosphären-Systemen: Erfassung, Modellierung und </a:t>
            </a:r>
            <a:r>
              <a:rPr lang="de-DE" sz="1100" b="1" dirty="0" smtClean="0">
                <a:solidFill>
                  <a:srgbClr val="00549F"/>
                </a:solidFill>
              </a:rPr>
              <a:t>	  Datenassimilation</a:t>
            </a:r>
            <a:r>
              <a:rPr lang="de-DE" sz="1100" b="1" dirty="0">
                <a:solidFill>
                  <a:srgbClr val="00549F"/>
                </a:solidFill>
              </a:rPr>
              <a:t>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Verantwortlicher RWTH:</a:t>
            </a:r>
            <a:r>
              <a:rPr lang="de-DE" sz="1100" b="1" dirty="0">
                <a:solidFill>
                  <a:srgbClr val="646567"/>
                </a:solidFill>
              </a:rPr>
              <a:t>	Dr. </a:t>
            </a:r>
            <a:r>
              <a:rPr lang="de-DE" sz="1100" b="1" dirty="0" err="1">
                <a:solidFill>
                  <a:srgbClr val="646567"/>
                </a:solidFill>
              </a:rPr>
              <a:t>rer</a:t>
            </a:r>
            <a:r>
              <a:rPr lang="de-DE" sz="1100" b="1" dirty="0">
                <a:solidFill>
                  <a:srgbClr val="646567"/>
                </a:solidFill>
              </a:rPr>
              <a:t>. nat. Norbert </a:t>
            </a:r>
            <a:r>
              <a:rPr lang="de-DE" sz="1100" b="1" dirty="0" err="1">
                <a:solidFill>
                  <a:srgbClr val="646567"/>
                </a:solidFill>
              </a:rPr>
              <a:t>Klitzsch</a:t>
            </a:r>
            <a:r>
              <a:rPr lang="de-DE" sz="1100" b="1" dirty="0">
                <a:solidFill>
                  <a:srgbClr val="646567"/>
                </a:solidFill>
              </a:rPr>
              <a:t>, Lehrstuhl für Applied </a:t>
            </a:r>
            <a:r>
              <a:rPr lang="de-DE" sz="1100" b="1" dirty="0" err="1">
                <a:solidFill>
                  <a:srgbClr val="646567"/>
                </a:solidFill>
              </a:rPr>
              <a:t>Geophysics</a:t>
            </a:r>
            <a:r>
              <a:rPr lang="de-DE" sz="1100" b="1" dirty="0">
                <a:solidFill>
                  <a:srgbClr val="646567"/>
                </a:solidFill>
              </a:rPr>
              <a:t> </a:t>
            </a:r>
            <a:r>
              <a:rPr lang="de-DE" sz="1100" b="1" dirty="0" err="1">
                <a:solidFill>
                  <a:srgbClr val="646567"/>
                </a:solidFill>
              </a:rPr>
              <a:t>and</a:t>
            </a:r>
            <a:r>
              <a:rPr lang="de-DE" sz="1100" b="1" dirty="0">
                <a:solidFill>
                  <a:srgbClr val="646567"/>
                </a:solidFill>
              </a:rPr>
              <a:t> </a:t>
            </a:r>
            <a:r>
              <a:rPr lang="de-DE" sz="1100" b="1" dirty="0" smtClean="0">
                <a:solidFill>
                  <a:srgbClr val="646567"/>
                </a:solidFill>
              </a:rPr>
              <a:t>				Geothermal </a:t>
            </a:r>
            <a:r>
              <a:rPr lang="de-DE" sz="1100" b="1" dirty="0" err="1">
                <a:solidFill>
                  <a:srgbClr val="646567"/>
                </a:solidFill>
              </a:rPr>
              <a:t>Energy</a:t>
            </a:r>
            <a:endParaRPr lang="de-DE" sz="1100" b="1" dirty="0">
              <a:solidFill>
                <a:srgbClr val="646567"/>
              </a:solidFill>
            </a:endParaRP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Universität Bonn</a:t>
            </a:r>
          </a:p>
          <a:p>
            <a:endParaRPr lang="de-DE" sz="1100" b="1" dirty="0" smtClean="0">
              <a:solidFill>
                <a:srgbClr val="00549F"/>
              </a:solidFill>
            </a:endParaRPr>
          </a:p>
          <a:p>
            <a:endParaRPr lang="de-DE" sz="1100" b="1" dirty="0" smtClean="0">
              <a:solidFill>
                <a:srgbClr val="00549F"/>
              </a:solidFill>
            </a:endParaRP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DFG-Sonderforschungsbereiche mit Beteiligung der RWTH Aachen</a:t>
            </a:r>
            <a:r>
              <a:rPr lang="de-DE" b="1" dirty="0" smtClean="0">
                <a:solidFill>
                  <a:srgbClr val="FFFFFF"/>
                </a:solidFill>
              </a:rPr>
              <a:t>  </a:t>
            </a:r>
          </a:p>
        </p:txBody>
      </p:sp>
    </p:spTree>
    <p:extLst>
      <p:ext uri="{BB962C8B-B14F-4D97-AF65-F5344CB8AC3E}">
        <p14:creationId xmlns:p14="http://schemas.microsoft.com/office/powerpoint/2010/main" val="8531459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DFG-Forschungsaktivitäten und Verbundforschung</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38 von 63</a:t>
            </a:r>
            <a:endParaRPr lang="de-DE" altLang="de-DE" dirty="0" smtClean="0"/>
          </a:p>
        </p:txBody>
      </p:sp>
      <p:sp>
        <p:nvSpPr>
          <p:cNvPr id="6" name="Textfeld 5"/>
          <p:cNvSpPr txBox="1"/>
          <p:nvPr/>
        </p:nvSpPr>
        <p:spPr>
          <a:xfrm>
            <a:off x="615084" y="1340768"/>
            <a:ext cx="7920000" cy="4644516"/>
          </a:xfrm>
          <a:prstGeom prst="rect">
            <a:avLst/>
          </a:prstGeom>
          <a:noFill/>
        </p:spPr>
        <p:txBody>
          <a:bodyPr wrap="square" rtlCol="0">
            <a:noAutofit/>
          </a:bodyPr>
          <a:lstStyle/>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2401	</a:t>
            </a:r>
            <a:r>
              <a:rPr lang="de-DE" sz="1100" b="1" dirty="0" smtClean="0">
                <a:solidFill>
                  <a:srgbClr val="00549F"/>
                </a:solidFill>
              </a:rPr>
              <a:t>  Optimierungsbasierte </a:t>
            </a:r>
            <a:r>
              <a:rPr lang="de-DE" sz="1100" b="1" dirty="0">
                <a:solidFill>
                  <a:srgbClr val="00549F"/>
                </a:solidFill>
              </a:rPr>
              <a:t>Multiskalenregelung motorischer Niedertemperatur-Brennverfahren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a:t>
            </a:r>
            <a:r>
              <a:rPr lang="de-DE" sz="1100" b="1" dirty="0">
                <a:solidFill>
                  <a:srgbClr val="646567"/>
                </a:solidFill>
              </a:rPr>
              <a:t>	Dr. </a:t>
            </a:r>
            <a:r>
              <a:rPr lang="de-DE" sz="1100" b="1" dirty="0" err="1">
                <a:solidFill>
                  <a:srgbClr val="646567"/>
                </a:solidFill>
              </a:rPr>
              <a:t>Thivaharan</a:t>
            </a:r>
            <a:r>
              <a:rPr lang="de-DE" sz="1100" b="1" dirty="0">
                <a:solidFill>
                  <a:srgbClr val="646567"/>
                </a:solidFill>
              </a:rPr>
              <a:t> Albin, Lehrstuhl und Institut für Regelungstechnik</a:t>
            </a:r>
          </a:p>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2319	</a:t>
            </a:r>
            <a:r>
              <a:rPr lang="de-DE" sz="1100" b="1" dirty="0" smtClean="0">
                <a:solidFill>
                  <a:srgbClr val="00549F"/>
                </a:solidFill>
              </a:rPr>
              <a:t>  Bestimmung </a:t>
            </a:r>
            <a:r>
              <a:rPr lang="de-DE" sz="1100" b="1" dirty="0">
                <a:solidFill>
                  <a:srgbClr val="00549F"/>
                </a:solidFill>
              </a:rPr>
              <a:t>der Neutrino-Massenhierarchie mit dem JUNO-Experiment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Achim Stahl, Lehrstuhl für Experimentalphysik III B und III. </a:t>
            </a:r>
            <a:r>
              <a:rPr lang="de-DE" sz="1100" b="1" dirty="0" smtClean="0">
                <a:solidFill>
                  <a:srgbClr val="646567"/>
                </a:solidFill>
              </a:rPr>
              <a:t>			Physikalisches </a:t>
            </a:r>
            <a:r>
              <a:rPr lang="de-DE" sz="1100" b="1" dirty="0">
                <a:solidFill>
                  <a:srgbClr val="646567"/>
                </a:solidFill>
              </a:rPr>
              <a:t>Institut</a:t>
            </a:r>
          </a:p>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2239	</a:t>
            </a:r>
            <a:r>
              <a:rPr lang="de-DE" sz="1100" b="1" dirty="0" smtClean="0">
                <a:solidFill>
                  <a:srgbClr val="00549F"/>
                </a:solidFill>
              </a:rPr>
              <a:t>  New </a:t>
            </a:r>
            <a:r>
              <a:rPr lang="de-DE" sz="1100" b="1" dirty="0" err="1">
                <a:solidFill>
                  <a:srgbClr val="00549F"/>
                </a:solidFill>
              </a:rPr>
              <a:t>Physics</a:t>
            </a:r>
            <a:r>
              <a:rPr lang="de-DE" sz="1100" b="1" dirty="0">
                <a:solidFill>
                  <a:srgbClr val="00549F"/>
                </a:solidFill>
              </a:rPr>
              <a:t> at </a:t>
            </a:r>
            <a:r>
              <a:rPr lang="de-DE" sz="1100" b="1" dirty="0" err="1">
                <a:solidFill>
                  <a:srgbClr val="00549F"/>
                </a:solidFill>
              </a:rPr>
              <a:t>the</a:t>
            </a:r>
            <a:r>
              <a:rPr lang="de-DE" sz="1100" b="1" dirty="0">
                <a:solidFill>
                  <a:srgbClr val="00549F"/>
                </a:solidFill>
              </a:rPr>
              <a:t> Large </a:t>
            </a:r>
            <a:r>
              <a:rPr lang="de-DE" sz="1100" b="1" dirty="0" err="1">
                <a:solidFill>
                  <a:srgbClr val="00549F"/>
                </a:solidFill>
              </a:rPr>
              <a:t>Hadron</a:t>
            </a:r>
            <a:r>
              <a:rPr lang="de-DE" sz="1100" b="1" dirty="0">
                <a:solidFill>
                  <a:srgbClr val="00549F"/>
                </a:solidFill>
              </a:rPr>
              <a:t> </a:t>
            </a:r>
            <a:r>
              <a:rPr lang="de-DE" sz="1100" b="1" dirty="0" err="1">
                <a:solidFill>
                  <a:srgbClr val="00549F"/>
                </a:solidFill>
              </a:rPr>
              <a:t>Collider</a:t>
            </a:r>
            <a:r>
              <a:rPr lang="de-DE" sz="1100" b="1" dirty="0">
                <a:solidFill>
                  <a:srgbClr val="00549F"/>
                </a:solidFill>
              </a:rPr>
              <a:t>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Michael Krämer, Institut für Theoretische Teilchenphysik und </a:t>
            </a:r>
            <a:r>
              <a:rPr lang="de-DE" sz="1100" b="1" dirty="0" smtClean="0">
                <a:solidFill>
                  <a:srgbClr val="646567"/>
                </a:solidFill>
              </a:rPr>
              <a:t>			Kosmologie</a:t>
            </a:r>
            <a:endParaRPr lang="de-DE" sz="1100" b="1" dirty="0">
              <a:solidFill>
                <a:srgbClr val="646567"/>
              </a:solidFill>
            </a:endParaRPr>
          </a:p>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1779	</a:t>
            </a:r>
            <a:r>
              <a:rPr lang="de-DE" sz="1100" b="1" dirty="0" smtClean="0">
                <a:solidFill>
                  <a:srgbClr val="00549F"/>
                </a:solidFill>
              </a:rPr>
              <a:t>  Aktive </a:t>
            </a:r>
            <a:r>
              <a:rPr lang="de-DE" sz="1100" b="1" dirty="0">
                <a:solidFill>
                  <a:srgbClr val="00549F"/>
                </a:solidFill>
              </a:rPr>
              <a:t>Widerstandsreduktion durch wellenförmige Oberflächenoszillation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a:t>
            </a:r>
            <a:r>
              <a:rPr lang="de-DE" sz="1100" b="1" dirty="0">
                <a:solidFill>
                  <a:srgbClr val="646567"/>
                </a:solidFill>
              </a:rPr>
              <a:t>	Prof. Dr.-Ing. Wolfgang Schröder, Aerodynamisches Institut</a:t>
            </a:r>
          </a:p>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1513	</a:t>
            </a:r>
            <a:r>
              <a:rPr lang="de-DE" sz="1100" b="1" dirty="0" smtClean="0">
                <a:solidFill>
                  <a:srgbClr val="00549F"/>
                </a:solidFill>
              </a:rPr>
              <a:t>  Hybrides </a:t>
            </a:r>
            <a:r>
              <a:rPr lang="de-DE" sz="1100" b="1" dirty="0">
                <a:solidFill>
                  <a:srgbClr val="00549F"/>
                </a:solidFill>
              </a:rPr>
              <a:t>Schließen für intelligente Systeme (HYBRIS)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a:t>
            </a:r>
            <a:r>
              <a:rPr lang="de-DE" sz="1100" b="1" dirty="0">
                <a:solidFill>
                  <a:srgbClr val="646567"/>
                </a:solidFill>
              </a:rPr>
              <a:t>	Prof. Gerhard </a:t>
            </a:r>
            <a:r>
              <a:rPr lang="de-DE" sz="1100" b="1" dirty="0" err="1">
                <a:solidFill>
                  <a:srgbClr val="646567"/>
                </a:solidFill>
              </a:rPr>
              <a:t>Lakemeyer</a:t>
            </a:r>
            <a:r>
              <a:rPr lang="de-DE" sz="1100" b="1" dirty="0">
                <a:solidFill>
                  <a:srgbClr val="646567"/>
                </a:solidFill>
              </a:rPr>
              <a:t>, </a:t>
            </a:r>
            <a:r>
              <a:rPr lang="de-DE" sz="1100" b="1" dirty="0" err="1">
                <a:solidFill>
                  <a:srgbClr val="646567"/>
                </a:solidFill>
              </a:rPr>
              <a:t>Ph</a:t>
            </a:r>
            <a:r>
              <a:rPr lang="de-DE" sz="1100" b="1" dirty="0">
                <a:solidFill>
                  <a:srgbClr val="646567"/>
                </a:solidFill>
              </a:rPr>
              <a:t>. D., </a:t>
            </a:r>
          </a:p>
          <a:p>
            <a:r>
              <a:rPr lang="de-DE" sz="1100" b="1" dirty="0">
                <a:solidFill>
                  <a:srgbClr val="646567"/>
                </a:solidFill>
              </a:rPr>
              <a:t>		Lehr- und Forschungsgebiet Informatik 5 (Wissensbasierte Systeme)</a:t>
            </a:r>
          </a:p>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1405	</a:t>
            </a:r>
            <a:r>
              <a:rPr lang="de-DE" sz="1100" b="1" dirty="0" smtClean="0">
                <a:solidFill>
                  <a:srgbClr val="00549F"/>
                </a:solidFill>
              </a:rPr>
              <a:t>  Dynamik </a:t>
            </a:r>
            <a:r>
              <a:rPr lang="de-DE" sz="1100" b="1" dirty="0">
                <a:solidFill>
                  <a:srgbClr val="00549F"/>
                </a:solidFill>
              </a:rPr>
              <a:t>von Elektronentransferprozessen an Übergangsmetallzentren in biologischen und </a:t>
            </a:r>
            <a:r>
              <a:rPr lang="de-DE" sz="1100" b="1" dirty="0" smtClean="0">
                <a:solidFill>
                  <a:srgbClr val="00549F"/>
                </a:solidFill>
              </a:rPr>
              <a:t>	  </a:t>
            </a:r>
            <a:br>
              <a:rPr lang="de-DE" sz="1100" b="1" dirty="0" smtClean="0">
                <a:solidFill>
                  <a:srgbClr val="00549F"/>
                </a:solidFill>
              </a:rPr>
            </a:br>
            <a:r>
              <a:rPr lang="de-DE" sz="1100" b="1" dirty="0" smtClean="0">
                <a:solidFill>
                  <a:srgbClr val="00549F"/>
                </a:solidFill>
              </a:rPr>
              <a:t>                          bioanorganischen </a:t>
            </a:r>
            <a:r>
              <a:rPr lang="de-DE" sz="1100" b="1" dirty="0">
                <a:solidFill>
                  <a:srgbClr val="00549F"/>
                </a:solidFill>
              </a:rPr>
              <a:t>Systemen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Sprecherin:</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Sonja </a:t>
            </a:r>
            <a:r>
              <a:rPr lang="de-DE" sz="1100" b="1" dirty="0" err="1">
                <a:solidFill>
                  <a:srgbClr val="646567"/>
                </a:solidFill>
              </a:rPr>
              <a:t>Herres-Pawlis</a:t>
            </a:r>
            <a:r>
              <a:rPr lang="de-DE" sz="1100" b="1" dirty="0">
                <a:solidFill>
                  <a:srgbClr val="646567"/>
                </a:solidFill>
              </a:rPr>
              <a:t>, Lehrstuhl für Bioanorganische Chemie und </a:t>
            </a:r>
          </a:p>
          <a:p>
            <a:r>
              <a:rPr lang="de-DE" sz="1100" b="1" dirty="0">
                <a:solidFill>
                  <a:srgbClr val="646567"/>
                </a:solidFill>
              </a:rPr>
              <a:t>		Institut für Anorganische Chemie</a:t>
            </a:r>
          </a:p>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1087	</a:t>
            </a:r>
            <a:r>
              <a:rPr lang="de-DE" sz="1100" b="1" dirty="0" smtClean="0">
                <a:solidFill>
                  <a:srgbClr val="00549F"/>
                </a:solidFill>
              </a:rPr>
              <a:t>  Dämpfungseffekte </a:t>
            </a:r>
            <a:r>
              <a:rPr lang="de-DE" sz="1100" b="1" dirty="0">
                <a:solidFill>
                  <a:srgbClr val="00549F"/>
                </a:solidFill>
              </a:rPr>
              <a:t>in Werkzeugmaschinen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 </a:t>
            </a:r>
            <a:r>
              <a:rPr lang="de-DE" sz="1100" b="1" dirty="0">
                <a:solidFill>
                  <a:srgbClr val="646567"/>
                </a:solidFill>
              </a:rPr>
              <a:t>	Prof. Dr.-Ing. Christian Brecher, Lehrstuhl für Werkzeugmaschinen</a:t>
            </a:r>
          </a:p>
        </p:txBody>
      </p:sp>
      <p:sp>
        <p:nvSpPr>
          <p:cNvPr id="7" name="Textfeld 6"/>
          <p:cNvSpPr txBox="1"/>
          <p:nvPr/>
        </p:nvSpPr>
        <p:spPr>
          <a:xfrm>
            <a:off x="611498" y="981075"/>
            <a:ext cx="7920000" cy="360000"/>
          </a:xfrm>
          <a:prstGeom prst="rect">
            <a:avLst/>
          </a:prstGeom>
          <a:solidFill>
            <a:srgbClr val="00549F"/>
          </a:solidFill>
          <a:effectLst/>
        </p:spPr>
        <p:txBody>
          <a:bodyPr wrap="square" rtlCol="0">
            <a:noAutofit/>
          </a:bodyPr>
          <a:lstStyle/>
          <a:p>
            <a:r>
              <a:rPr lang="de-DE" dirty="0">
                <a:solidFill>
                  <a:srgbClr val="FFFFFF"/>
                </a:solidFill>
              </a:rPr>
              <a:t>Forschergruppen an der RWTH Aachen</a:t>
            </a:r>
            <a:endParaRPr lang="de-DE" b="1" dirty="0" smtClean="0">
              <a:solidFill>
                <a:srgbClr val="FFFFFF"/>
              </a:solidFill>
            </a:endParaRPr>
          </a:p>
        </p:txBody>
      </p:sp>
    </p:spTree>
    <p:extLst>
      <p:ext uri="{BB962C8B-B14F-4D97-AF65-F5344CB8AC3E}">
        <p14:creationId xmlns:p14="http://schemas.microsoft.com/office/powerpoint/2010/main" val="7680706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DFG-Forschungsaktivitäten und Verbundforschung</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39 von 63</a:t>
            </a:r>
            <a:endParaRPr lang="de-DE" altLang="de-DE" dirty="0" smtClean="0"/>
          </a:p>
        </p:txBody>
      </p:sp>
      <p:sp>
        <p:nvSpPr>
          <p:cNvPr id="6" name="Textfeld 5"/>
          <p:cNvSpPr txBox="1"/>
          <p:nvPr/>
        </p:nvSpPr>
        <p:spPr>
          <a:xfrm>
            <a:off x="615084" y="1340768"/>
            <a:ext cx="7920000" cy="4644516"/>
          </a:xfrm>
          <a:prstGeom prst="rect">
            <a:avLst/>
          </a:prstGeom>
          <a:noFill/>
        </p:spPr>
        <p:txBody>
          <a:bodyPr wrap="square" rtlCol="0">
            <a:noAutofit/>
          </a:bodyPr>
          <a:lstStyle/>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2089	</a:t>
            </a:r>
            <a:r>
              <a:rPr lang="de-DE" sz="1100" b="1" dirty="0" smtClean="0">
                <a:solidFill>
                  <a:srgbClr val="00549F"/>
                </a:solidFill>
              </a:rPr>
              <a:t>  Dauerhafte </a:t>
            </a:r>
            <a:r>
              <a:rPr lang="de-DE" sz="1100" b="1" dirty="0">
                <a:solidFill>
                  <a:srgbClr val="00549F"/>
                </a:solidFill>
              </a:rPr>
              <a:t>Straßenbefestigungen für zukünftige Verkehrsbelastungen Gekoppeltes System </a:t>
            </a:r>
            <a:r>
              <a:rPr lang="de-DE" sz="1100" b="1" dirty="0" smtClean="0">
                <a:solidFill>
                  <a:srgbClr val="00549F"/>
                </a:solidFill>
              </a:rPr>
              <a:t>Straße-	  Reifen-Fahrzeug</a:t>
            </a:r>
            <a:r>
              <a:rPr lang="de-DE" sz="1100" b="1" dirty="0">
                <a:solidFill>
                  <a:srgbClr val="00549F"/>
                </a:solidFill>
              </a:rPr>
              <a:t>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RWTH </a:t>
            </a:r>
            <a:r>
              <a:rPr lang="de-DE" sz="1100" b="1" dirty="0">
                <a:solidFill>
                  <a:srgbClr val="646567"/>
                </a:solidFill>
              </a:rPr>
              <a:t>Beteiligte	Prof. Dr.-Ing. Markus Oeser, Lehrstuhl und Institut für Straßenwesen</a:t>
            </a:r>
          </a:p>
          <a:p>
            <a:r>
              <a:rPr lang="de-DE" sz="1100" b="1" dirty="0">
                <a:solidFill>
                  <a:srgbClr val="646567"/>
                </a:solidFill>
              </a:rPr>
              <a:t>		</a:t>
            </a:r>
            <a:r>
              <a:rPr lang="de-DE" sz="1100" b="1" dirty="0" smtClean="0">
                <a:solidFill>
                  <a:srgbClr val="646567"/>
                </a:solidFill>
              </a:rPr>
              <a:t>	Prof</a:t>
            </a:r>
            <a:r>
              <a:rPr lang="de-DE" sz="1100" b="1" dirty="0">
                <a:solidFill>
                  <a:srgbClr val="646567"/>
                </a:solidFill>
              </a:rPr>
              <a:t>. Dr.-Ing. Lutz Eckstein, Lehrstuhl und Institut für Kraftfahrzeuge (</a:t>
            </a:r>
            <a:r>
              <a:rPr lang="de-DE" sz="1100" b="1" dirty="0" err="1">
                <a:solidFill>
                  <a:srgbClr val="646567"/>
                </a:solidFill>
              </a:rPr>
              <a:t>ika</a:t>
            </a:r>
            <a:r>
              <a:rPr lang="de-DE" sz="1100" b="1" dirty="0">
                <a:solidFill>
                  <a:srgbClr val="646567"/>
                </a:solidFill>
              </a:rPr>
              <a:t>)</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Sprecher-Universität:</a:t>
            </a:r>
            <a:r>
              <a:rPr lang="de-DE" sz="1100" b="1" dirty="0">
                <a:solidFill>
                  <a:srgbClr val="646567"/>
                </a:solidFill>
              </a:rPr>
              <a:t>	Technische Universität Dresden</a:t>
            </a:r>
          </a:p>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2083	</a:t>
            </a:r>
            <a:r>
              <a:rPr lang="de-DE" sz="1100" b="1" dirty="0" smtClean="0">
                <a:solidFill>
                  <a:srgbClr val="00549F"/>
                </a:solidFill>
              </a:rPr>
              <a:t>  Integrierte </a:t>
            </a:r>
            <a:r>
              <a:rPr lang="de-DE" sz="1100" b="1" dirty="0">
                <a:solidFill>
                  <a:srgbClr val="00549F"/>
                </a:solidFill>
              </a:rPr>
              <a:t>Planung im öffentlichen Verkehr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RWTH Beteiligter:</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Marco Lübbecke, Lehrstuhl für </a:t>
            </a:r>
            <a:r>
              <a:rPr lang="de-DE" sz="1100" b="1" dirty="0" err="1">
                <a:solidFill>
                  <a:srgbClr val="646567"/>
                </a:solidFill>
              </a:rPr>
              <a:t>Operations</a:t>
            </a:r>
            <a:r>
              <a:rPr lang="de-DE" sz="1100" b="1" dirty="0">
                <a:solidFill>
                  <a:srgbClr val="646567"/>
                </a:solidFill>
              </a:rPr>
              <a:t> Research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Sprecher-Universität:</a:t>
            </a:r>
            <a:r>
              <a:rPr lang="de-DE" sz="1100" b="1" dirty="0">
                <a:solidFill>
                  <a:srgbClr val="646567"/>
                </a:solidFill>
              </a:rPr>
              <a:t>	Georg-August-Universität Göttingen</a:t>
            </a:r>
          </a:p>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2063	</a:t>
            </a:r>
            <a:r>
              <a:rPr lang="de-DE" sz="1100" b="1" dirty="0" smtClean="0">
                <a:solidFill>
                  <a:srgbClr val="00549F"/>
                </a:solidFill>
              </a:rPr>
              <a:t>  The </a:t>
            </a:r>
            <a:r>
              <a:rPr lang="de-DE" sz="1100" b="1" dirty="0" err="1">
                <a:solidFill>
                  <a:srgbClr val="00549F"/>
                </a:solidFill>
              </a:rPr>
              <a:t>Epistemology</a:t>
            </a:r>
            <a:r>
              <a:rPr lang="de-DE" sz="1100" b="1" dirty="0">
                <a:solidFill>
                  <a:srgbClr val="00549F"/>
                </a:solidFill>
              </a:rPr>
              <a:t> </a:t>
            </a:r>
            <a:r>
              <a:rPr lang="de-DE" sz="1100" b="1" dirty="0" err="1">
                <a:solidFill>
                  <a:srgbClr val="00549F"/>
                </a:solidFill>
              </a:rPr>
              <a:t>of</a:t>
            </a:r>
            <a:r>
              <a:rPr lang="de-DE" sz="1100" b="1" dirty="0">
                <a:solidFill>
                  <a:srgbClr val="00549F"/>
                </a:solidFill>
              </a:rPr>
              <a:t> </a:t>
            </a:r>
            <a:r>
              <a:rPr lang="de-DE" sz="1100" b="1" dirty="0" err="1">
                <a:solidFill>
                  <a:srgbClr val="00549F"/>
                </a:solidFill>
              </a:rPr>
              <a:t>the</a:t>
            </a:r>
            <a:r>
              <a:rPr lang="de-DE" sz="1100" b="1" dirty="0">
                <a:solidFill>
                  <a:srgbClr val="00549F"/>
                </a:solidFill>
              </a:rPr>
              <a:t> Large </a:t>
            </a:r>
            <a:r>
              <a:rPr lang="de-DE" sz="1100" b="1" dirty="0" err="1">
                <a:solidFill>
                  <a:srgbClr val="00549F"/>
                </a:solidFill>
              </a:rPr>
              <a:t>Hadron</a:t>
            </a:r>
            <a:r>
              <a:rPr lang="de-DE" sz="1100" b="1" dirty="0">
                <a:solidFill>
                  <a:srgbClr val="00549F"/>
                </a:solidFill>
              </a:rPr>
              <a:t> </a:t>
            </a:r>
            <a:r>
              <a:rPr lang="de-DE" sz="1100" b="1" dirty="0" err="1">
                <a:solidFill>
                  <a:srgbClr val="00549F"/>
                </a:solidFill>
              </a:rPr>
              <a:t>Collider</a:t>
            </a:r>
            <a:r>
              <a:rPr lang="de-DE" sz="1100" b="1" dirty="0">
                <a:solidFill>
                  <a:srgbClr val="00549F"/>
                </a:solidFill>
              </a:rPr>
              <a:t>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RWTH Beteiligte:</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Robert </a:t>
            </a:r>
            <a:r>
              <a:rPr lang="de-DE" sz="1100" b="1" dirty="0" err="1">
                <a:solidFill>
                  <a:srgbClr val="646567"/>
                </a:solidFill>
              </a:rPr>
              <a:t>Harlander</a:t>
            </a:r>
            <a:r>
              <a:rPr lang="de-DE" sz="1100" b="1" dirty="0">
                <a:solidFill>
                  <a:srgbClr val="646567"/>
                </a:solidFill>
              </a:rPr>
              <a:t>, Lehr- und Forschungsgebiet </a:t>
            </a:r>
            <a:r>
              <a:rPr lang="de-DE" sz="1100" b="1" dirty="0" smtClean="0">
                <a:solidFill>
                  <a:srgbClr val="646567"/>
                </a:solidFill>
              </a:rPr>
              <a:t>				Theoretische </a:t>
            </a:r>
            <a:r>
              <a:rPr lang="de-DE" sz="1100" b="1" dirty="0">
                <a:solidFill>
                  <a:srgbClr val="646567"/>
                </a:solidFill>
              </a:rPr>
              <a:t>Teilchenphysik</a:t>
            </a:r>
          </a:p>
          <a:p>
            <a:r>
              <a:rPr lang="de-DE" sz="1100" b="1" dirty="0">
                <a:solidFill>
                  <a:srgbClr val="646567"/>
                </a:solidFill>
              </a:rPr>
              <a:t>		</a:t>
            </a:r>
            <a:r>
              <a:rPr lang="de-DE" sz="1100" b="1" dirty="0" smtClean="0">
                <a:solidFill>
                  <a:srgbClr val="646567"/>
                </a:solidFill>
              </a:rPr>
              <a:t>	Prof</a:t>
            </a:r>
            <a:r>
              <a:rPr lang="de-DE" sz="1100" b="1" dirty="0">
                <a:solidFill>
                  <a:srgbClr val="646567"/>
                </a:solidFill>
              </a:rPr>
              <a:t>. Dr. </a:t>
            </a:r>
            <a:r>
              <a:rPr lang="de-DE" sz="1100" b="1" dirty="0" err="1">
                <a:solidFill>
                  <a:srgbClr val="646567"/>
                </a:solidFill>
              </a:rPr>
              <a:t>rer</a:t>
            </a:r>
            <a:r>
              <a:rPr lang="de-DE" sz="1100" b="1" dirty="0">
                <a:solidFill>
                  <a:srgbClr val="646567"/>
                </a:solidFill>
              </a:rPr>
              <a:t>. nat. Michael Krämer, Lehrstuhl für Theoretische Physik E und</a:t>
            </a:r>
          </a:p>
          <a:p>
            <a:r>
              <a:rPr lang="de-DE" sz="1100" b="1" dirty="0">
                <a:solidFill>
                  <a:srgbClr val="646567"/>
                </a:solidFill>
              </a:rPr>
              <a:t>		</a:t>
            </a:r>
            <a:r>
              <a:rPr lang="de-DE" sz="1100" b="1" dirty="0" smtClean="0">
                <a:solidFill>
                  <a:srgbClr val="646567"/>
                </a:solidFill>
              </a:rPr>
              <a:t>	Institut </a:t>
            </a:r>
            <a:r>
              <a:rPr lang="de-DE" sz="1100" b="1" dirty="0">
                <a:solidFill>
                  <a:srgbClr val="646567"/>
                </a:solidFill>
              </a:rPr>
              <a:t>für Theoretische Teilchenphysik und Kosmologie </a:t>
            </a: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Bergische Universität Wuppertal</a:t>
            </a:r>
          </a:p>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1897	</a:t>
            </a:r>
            <a:r>
              <a:rPr lang="de-DE" sz="1100" b="1" dirty="0" smtClean="0">
                <a:solidFill>
                  <a:srgbClr val="00549F"/>
                </a:solidFill>
              </a:rPr>
              <a:t>  Verlustarme </a:t>
            </a:r>
            <a:r>
              <a:rPr lang="de-DE" sz="1100" b="1" dirty="0">
                <a:solidFill>
                  <a:srgbClr val="00549F"/>
                </a:solidFill>
              </a:rPr>
              <a:t>Elektrobleche für die Elektromobilität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RWTH Beteiligte:</a:t>
            </a:r>
            <a:r>
              <a:rPr lang="de-DE" sz="1100" b="1" dirty="0">
                <a:solidFill>
                  <a:srgbClr val="646567"/>
                </a:solidFill>
              </a:rPr>
              <a:t>	Prof. Dr. Sandra Korte-</a:t>
            </a:r>
            <a:r>
              <a:rPr lang="de-DE" sz="1100" b="1" dirty="0" err="1">
                <a:solidFill>
                  <a:srgbClr val="646567"/>
                </a:solidFill>
              </a:rPr>
              <a:t>Kerzel</a:t>
            </a:r>
            <a:r>
              <a:rPr lang="de-DE" sz="1100" b="1" dirty="0">
                <a:solidFill>
                  <a:srgbClr val="646567"/>
                </a:solidFill>
              </a:rPr>
              <a:t>, Lehrstuhl für Werkstoffphysik und</a:t>
            </a:r>
          </a:p>
          <a:p>
            <a:r>
              <a:rPr lang="de-DE" sz="1100" b="1" dirty="0">
                <a:solidFill>
                  <a:srgbClr val="646567"/>
                </a:solidFill>
              </a:rPr>
              <a:t>		</a:t>
            </a:r>
            <a:r>
              <a:rPr lang="de-DE" sz="1100" b="1" dirty="0" smtClean="0">
                <a:solidFill>
                  <a:srgbClr val="646567"/>
                </a:solidFill>
              </a:rPr>
              <a:t>	Institut </a:t>
            </a:r>
            <a:r>
              <a:rPr lang="de-DE" sz="1100" b="1" dirty="0">
                <a:solidFill>
                  <a:srgbClr val="646567"/>
                </a:solidFill>
              </a:rPr>
              <a:t>für Metallkunde und Metallphysik</a:t>
            </a:r>
          </a:p>
          <a:p>
            <a:r>
              <a:rPr lang="de-DE" sz="1100" b="1" dirty="0">
                <a:solidFill>
                  <a:srgbClr val="646567"/>
                </a:solidFill>
              </a:rPr>
              <a:t>		</a:t>
            </a:r>
            <a:r>
              <a:rPr lang="de-DE" sz="1100" b="1" dirty="0" smtClean="0">
                <a:solidFill>
                  <a:srgbClr val="646567"/>
                </a:solidFill>
              </a:rPr>
              <a:t>	Prof</a:t>
            </a:r>
            <a:r>
              <a:rPr lang="de-DE" sz="1100" b="1" dirty="0">
                <a:solidFill>
                  <a:srgbClr val="646567"/>
                </a:solidFill>
              </a:rPr>
              <a:t>. Dr.-Ing. Gerhard Hirt, Lehrstuhl und Institut für Bildsame Formgebung</a:t>
            </a:r>
          </a:p>
          <a:p>
            <a:r>
              <a:rPr lang="de-DE" sz="1100" b="1" dirty="0">
                <a:solidFill>
                  <a:srgbClr val="646567"/>
                </a:solidFill>
              </a:rPr>
              <a:t>		</a:t>
            </a:r>
            <a:r>
              <a:rPr lang="de-DE" sz="1100" b="1" dirty="0" smtClean="0">
                <a:solidFill>
                  <a:srgbClr val="646567"/>
                </a:solidFill>
              </a:rPr>
              <a:t>	Prof</a:t>
            </a:r>
            <a:r>
              <a:rPr lang="de-DE" sz="1100" b="1" dirty="0">
                <a:solidFill>
                  <a:srgbClr val="646567"/>
                </a:solidFill>
              </a:rPr>
              <a:t>. Dr.-Ing. Dr. h</a:t>
            </a:r>
            <a:r>
              <a:rPr lang="de-DE" sz="1100" b="1" dirty="0" smtClean="0">
                <a:solidFill>
                  <a:srgbClr val="646567"/>
                </a:solidFill>
              </a:rPr>
              <a:t>. c</a:t>
            </a:r>
            <a:r>
              <a:rPr lang="de-DE" sz="1100" b="1" dirty="0">
                <a:solidFill>
                  <a:srgbClr val="646567"/>
                </a:solidFill>
              </a:rPr>
              <a:t>. Dr. habil. Kay </a:t>
            </a:r>
            <a:r>
              <a:rPr lang="de-DE" sz="1100" b="1" dirty="0" err="1">
                <a:solidFill>
                  <a:srgbClr val="646567"/>
                </a:solidFill>
              </a:rPr>
              <a:t>Hameyer</a:t>
            </a:r>
            <a:r>
              <a:rPr lang="de-DE" sz="1100" b="1" dirty="0">
                <a:solidFill>
                  <a:srgbClr val="646567"/>
                </a:solidFill>
              </a:rPr>
              <a:t>, Lehrstuhl für </a:t>
            </a:r>
            <a:r>
              <a:rPr lang="de-DE" sz="1100" b="1" dirty="0" smtClean="0">
                <a:solidFill>
                  <a:srgbClr val="646567"/>
                </a:solidFill>
              </a:rPr>
              <a:t>				Elektromagnetische Energiewandlung und </a:t>
            </a:r>
            <a:r>
              <a:rPr lang="de-DE" sz="1100" b="1" dirty="0">
                <a:solidFill>
                  <a:srgbClr val="646567"/>
                </a:solidFill>
              </a:rPr>
              <a:t>Institut für Elektrische </a:t>
            </a:r>
            <a:r>
              <a:rPr lang="de-DE" sz="1100" b="1" dirty="0" smtClean="0">
                <a:solidFill>
                  <a:srgbClr val="646567"/>
                </a:solidFill>
              </a:rPr>
              <a:t>				Maschinen</a:t>
            </a:r>
            <a:endParaRPr lang="de-DE" sz="1100" b="1" dirty="0">
              <a:solidFill>
                <a:srgbClr val="646567"/>
              </a:solidFill>
            </a:endParaRP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Technische Universität Bergakademie Freiberg </a:t>
            </a:r>
          </a:p>
        </p:txBody>
      </p:sp>
      <p:sp>
        <p:nvSpPr>
          <p:cNvPr id="7" name="Textfeld 6"/>
          <p:cNvSpPr txBox="1"/>
          <p:nvPr/>
        </p:nvSpPr>
        <p:spPr>
          <a:xfrm>
            <a:off x="611498" y="981075"/>
            <a:ext cx="7920000" cy="360000"/>
          </a:xfrm>
          <a:prstGeom prst="rect">
            <a:avLst/>
          </a:prstGeom>
          <a:solidFill>
            <a:srgbClr val="00549F"/>
          </a:solidFill>
          <a:effectLst/>
        </p:spPr>
        <p:txBody>
          <a:bodyPr wrap="square" rtlCol="0">
            <a:noAutofit/>
          </a:bodyPr>
          <a:lstStyle/>
          <a:p>
            <a:r>
              <a:rPr lang="de-DE" dirty="0">
                <a:solidFill>
                  <a:srgbClr val="FFFFFF"/>
                </a:solidFill>
              </a:rPr>
              <a:t>Forschergruppen mit Beteiligung der RWTH Aachen</a:t>
            </a:r>
            <a:endParaRPr lang="de-DE" b="1" dirty="0" smtClean="0">
              <a:solidFill>
                <a:srgbClr val="FFFFFF"/>
              </a:solidFill>
            </a:endParaRPr>
          </a:p>
        </p:txBody>
      </p:sp>
    </p:spTree>
    <p:extLst>
      <p:ext uri="{BB962C8B-B14F-4D97-AF65-F5344CB8AC3E}">
        <p14:creationId xmlns:p14="http://schemas.microsoft.com/office/powerpoint/2010/main" val="13819671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pPr lvl="0"/>
            <a:r>
              <a:rPr lang="de-DE" kern="0" dirty="0"/>
              <a:t>Entwicklung der RWTH </a:t>
            </a:r>
            <a:r>
              <a:rPr lang="de-DE" kern="0" dirty="0" smtClean="0"/>
              <a:t>Aachen</a:t>
            </a:r>
            <a:endParaRPr lang="de-DE" altLang="de-DE" dirty="0" smtClean="0"/>
          </a:p>
        </p:txBody>
      </p:sp>
      <p:sp>
        <p:nvSpPr>
          <p:cNvPr id="18436" name="Fußzeilenplatzhalter 4"/>
          <p:cNvSpPr>
            <a:spLocks noGrp="1"/>
          </p:cNvSpPr>
          <p:nvPr>
            <p:ph type="ftr" sz="quarter" idx="3"/>
          </p:nvPr>
        </p:nvSpPr>
        <p:spPr bwMode="auto">
          <a:xfrm>
            <a:off x="288000" y="6227999"/>
            <a:ext cx="730800" cy="396000"/>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4 von 63</a:t>
            </a:r>
            <a:endParaRPr lang="de-DE" altLang="de-DE" dirty="0" smtClean="0"/>
          </a:p>
        </p:txBody>
      </p:sp>
      <p:graphicFrame>
        <p:nvGraphicFramePr>
          <p:cNvPr id="8" name="Chart 7"/>
          <p:cNvGraphicFramePr>
            <a:graphicFrameLocks/>
          </p:cNvGraphicFramePr>
          <p:nvPr>
            <p:extLst>
              <p:ext uri="{D42A27DB-BD31-4B8C-83A1-F6EECF244321}">
                <p14:modId xmlns:p14="http://schemas.microsoft.com/office/powerpoint/2010/main" val="3855842831"/>
              </p:ext>
            </p:extLst>
          </p:nvPr>
        </p:nvGraphicFramePr>
        <p:xfrm>
          <a:off x="495300" y="839542"/>
          <a:ext cx="8153400" cy="51789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776984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DFG-Forschungsaktivitäten und Verbundforschung</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40 von 63</a:t>
            </a:r>
            <a:endParaRPr lang="de-DE" altLang="de-DE" dirty="0" smtClean="0"/>
          </a:p>
        </p:txBody>
      </p:sp>
      <p:sp>
        <p:nvSpPr>
          <p:cNvPr id="6" name="Textfeld 5"/>
          <p:cNvSpPr txBox="1"/>
          <p:nvPr/>
        </p:nvSpPr>
        <p:spPr>
          <a:xfrm>
            <a:off x="615084" y="1340768"/>
            <a:ext cx="7920000" cy="4644516"/>
          </a:xfrm>
          <a:prstGeom prst="rect">
            <a:avLst/>
          </a:prstGeom>
          <a:noFill/>
        </p:spPr>
        <p:txBody>
          <a:bodyPr wrap="square" rtlCol="0">
            <a:noAutofit/>
          </a:bodyPr>
          <a:lstStyle/>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1807	</a:t>
            </a:r>
            <a:r>
              <a:rPr lang="de-DE" sz="1100" b="1" dirty="0" smtClean="0">
                <a:solidFill>
                  <a:srgbClr val="00549F"/>
                </a:solidFill>
              </a:rPr>
              <a:t>  Numerische </a:t>
            </a:r>
            <a:r>
              <a:rPr lang="de-DE" sz="1100" b="1" dirty="0">
                <a:solidFill>
                  <a:srgbClr val="00549F"/>
                </a:solidFill>
              </a:rPr>
              <a:t>Methoden für stark korrelierte Quantensysteme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RWTH Beteiligter:</a:t>
            </a:r>
            <a:r>
              <a:rPr lang="de-DE" sz="1100" b="1" dirty="0">
                <a:solidFill>
                  <a:srgbClr val="646567"/>
                </a:solidFill>
              </a:rPr>
              <a:t>	Prof. Stefan </a:t>
            </a:r>
            <a:r>
              <a:rPr lang="de-DE" sz="1100" b="1" dirty="0" err="1">
                <a:solidFill>
                  <a:srgbClr val="646567"/>
                </a:solidFill>
              </a:rPr>
              <a:t>Weßel</a:t>
            </a:r>
            <a:r>
              <a:rPr lang="de-DE" sz="1100" b="1" dirty="0">
                <a:solidFill>
                  <a:srgbClr val="646567"/>
                </a:solidFill>
              </a:rPr>
              <a:t>, </a:t>
            </a:r>
            <a:r>
              <a:rPr lang="de-DE" sz="1100" b="1" dirty="0" err="1">
                <a:solidFill>
                  <a:srgbClr val="646567"/>
                </a:solidFill>
              </a:rPr>
              <a:t>Ph</a:t>
            </a:r>
            <a:r>
              <a:rPr lang="de-DE" sz="1100" b="1" dirty="0">
                <a:solidFill>
                  <a:srgbClr val="646567"/>
                </a:solidFill>
              </a:rPr>
              <a:t>. D., Lehr- und Forschungsgebiet Theoretische </a:t>
            </a:r>
            <a:r>
              <a:rPr lang="de-DE" sz="1100" b="1" dirty="0" smtClean="0">
                <a:solidFill>
                  <a:srgbClr val="646567"/>
                </a:solidFill>
              </a:rPr>
              <a:t>			Physik </a:t>
            </a:r>
            <a:r>
              <a:rPr lang="de-DE" sz="1100" b="1" dirty="0">
                <a:solidFill>
                  <a:srgbClr val="646567"/>
                </a:solidFill>
              </a:rPr>
              <a:t>(kondensierte Materie)</a:t>
            </a: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Universität Würzburg</a:t>
            </a:r>
          </a:p>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1585	</a:t>
            </a:r>
            <a:r>
              <a:rPr lang="de-DE" sz="1100" b="1" dirty="0" smtClean="0">
                <a:solidFill>
                  <a:srgbClr val="00549F"/>
                </a:solidFill>
              </a:rPr>
              <a:t>  Multi-Port-Knochenchirurgie </a:t>
            </a:r>
            <a:r>
              <a:rPr lang="de-DE" sz="1100" b="1" dirty="0">
                <a:solidFill>
                  <a:srgbClr val="00549F"/>
                </a:solidFill>
              </a:rPr>
              <a:t>am Beispiel der </a:t>
            </a:r>
            <a:r>
              <a:rPr lang="de-DE" sz="1100" b="1" dirty="0" err="1">
                <a:solidFill>
                  <a:srgbClr val="00549F"/>
                </a:solidFill>
              </a:rPr>
              <a:t>Otobasis</a:t>
            </a:r>
            <a:r>
              <a:rPr lang="de-DE" sz="1100" b="1" dirty="0">
                <a:solidFill>
                  <a:srgbClr val="00549F"/>
                </a:solidFill>
              </a:rPr>
              <a:t> (MUKNO)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RWTH Beteiligter:</a:t>
            </a:r>
            <a:r>
              <a:rPr lang="de-DE" sz="1100" b="1" dirty="0">
                <a:solidFill>
                  <a:srgbClr val="646567"/>
                </a:solidFill>
              </a:rPr>
              <a:t>	Prof. Dr.-Ing. Robert Schmitt, Werkzeugmaschinenlabor WZL der RWTH </a:t>
            </a:r>
            <a:r>
              <a:rPr lang="de-DE" sz="1100" b="1" dirty="0" smtClean="0">
                <a:solidFill>
                  <a:srgbClr val="646567"/>
                </a:solidFill>
              </a:rPr>
              <a:t>			Aachen</a:t>
            </a:r>
            <a:r>
              <a:rPr lang="de-DE" sz="1100" b="1" dirty="0">
                <a:solidFill>
                  <a:srgbClr val="646567"/>
                </a:solidFill>
              </a:rPr>
              <a:t>, </a:t>
            </a:r>
            <a:r>
              <a:rPr lang="de-DE" sz="1100" b="1" dirty="0" smtClean="0">
                <a:solidFill>
                  <a:srgbClr val="646567"/>
                </a:solidFill>
              </a:rPr>
              <a:t>"</a:t>
            </a:r>
            <a:r>
              <a:rPr lang="de-DE" sz="1100" b="1" dirty="0">
                <a:solidFill>
                  <a:srgbClr val="646567"/>
                </a:solidFill>
              </a:rPr>
              <a:t>Lehrstuhl für Fertigungsmesstechnik und Qualitätsmanagement"</a:t>
            </a: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Universitätsklinikum Düsseldorf</a:t>
            </a:r>
          </a:p>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1509	</a:t>
            </a:r>
            <a:r>
              <a:rPr lang="de-DE" sz="1100" b="1" dirty="0" smtClean="0">
                <a:solidFill>
                  <a:srgbClr val="00549F"/>
                </a:solidFill>
              </a:rPr>
              <a:t>  </a:t>
            </a:r>
            <a:r>
              <a:rPr lang="de-DE" sz="1100" b="1" dirty="0" err="1" smtClean="0">
                <a:solidFill>
                  <a:srgbClr val="00549F"/>
                </a:solidFill>
              </a:rPr>
              <a:t>Ferroische</a:t>
            </a:r>
            <a:r>
              <a:rPr lang="de-DE" sz="1100" b="1" dirty="0" smtClean="0">
                <a:solidFill>
                  <a:srgbClr val="00549F"/>
                </a:solidFill>
              </a:rPr>
              <a:t> Funktionsmaterialien </a:t>
            </a:r>
            <a:r>
              <a:rPr lang="de-DE" sz="1100" b="1" dirty="0" err="1" smtClean="0">
                <a:solidFill>
                  <a:srgbClr val="00549F"/>
                </a:solidFill>
              </a:rPr>
              <a:t>Mehrskalige</a:t>
            </a:r>
            <a:r>
              <a:rPr lang="de-DE" sz="1100" b="1" dirty="0" smtClean="0">
                <a:solidFill>
                  <a:srgbClr val="00549F"/>
                </a:solidFill>
              </a:rPr>
              <a:t> </a:t>
            </a:r>
            <a:r>
              <a:rPr lang="de-DE" sz="1100" b="1" dirty="0">
                <a:solidFill>
                  <a:srgbClr val="00549F"/>
                </a:solidFill>
              </a:rPr>
              <a:t>Modellierung und experimentelle Charakterisierung	</a:t>
            </a:r>
            <a:r>
              <a:rPr lang="de-DE" sz="1100" b="1" dirty="0" smtClean="0">
                <a:solidFill>
                  <a:srgbClr val="00549F"/>
                </a:solidFill>
              </a:rPr>
              <a:t>  </a:t>
            </a:r>
            <a:r>
              <a:rPr lang="de-DE" sz="1100" b="1" dirty="0" smtClean="0">
                <a:solidFill>
                  <a:srgbClr val="646567"/>
                </a:solidFill>
              </a:rPr>
              <a:t>RWTH Beteiligter:</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Robert </a:t>
            </a:r>
            <a:r>
              <a:rPr lang="de-DE" sz="1100" b="1" dirty="0" err="1">
                <a:solidFill>
                  <a:srgbClr val="646567"/>
                </a:solidFill>
              </a:rPr>
              <a:t>Svendsen</a:t>
            </a:r>
            <a:r>
              <a:rPr lang="de-DE" sz="1100" b="1" dirty="0">
                <a:solidFill>
                  <a:srgbClr val="646567"/>
                </a:solidFill>
              </a:rPr>
              <a:t>, Lehrstuhl für Werkstoffmechanik</a:t>
            </a: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Universität Duisburg-Essen</a:t>
            </a:r>
          </a:p>
          <a:p>
            <a:endParaRPr lang="de-DE" sz="1100" b="1" dirty="0" smtClean="0">
              <a:solidFill>
                <a:srgbClr val="646567"/>
              </a:solidFill>
            </a:endParaRPr>
          </a:p>
          <a:p>
            <a:r>
              <a:rPr lang="de-DE" sz="1100" b="1" dirty="0" smtClean="0">
                <a:solidFill>
                  <a:srgbClr val="00549F"/>
                </a:solidFill>
              </a:rPr>
              <a:t>FOR </a:t>
            </a:r>
            <a:r>
              <a:rPr lang="de-DE" sz="1100" b="1" dirty="0">
                <a:solidFill>
                  <a:srgbClr val="00549F"/>
                </a:solidFill>
              </a:rPr>
              <a:t>1368	</a:t>
            </a:r>
            <a:r>
              <a:rPr lang="de-DE" sz="1100" b="1" dirty="0" smtClean="0">
                <a:solidFill>
                  <a:srgbClr val="00549F"/>
                </a:solidFill>
              </a:rPr>
              <a:t>  </a:t>
            </a:r>
            <a:r>
              <a:rPr lang="de-DE" sz="1100" b="1" dirty="0" err="1" smtClean="0">
                <a:solidFill>
                  <a:srgbClr val="00549F"/>
                </a:solidFill>
              </a:rPr>
              <a:t>Hemodynamic</a:t>
            </a:r>
            <a:r>
              <a:rPr lang="de-DE" sz="1100" b="1" dirty="0" smtClean="0">
                <a:solidFill>
                  <a:srgbClr val="00549F"/>
                </a:solidFill>
              </a:rPr>
              <a:t> </a:t>
            </a:r>
            <a:r>
              <a:rPr lang="de-DE" sz="1100" b="1" dirty="0" err="1">
                <a:solidFill>
                  <a:srgbClr val="00549F"/>
                </a:solidFill>
              </a:rPr>
              <a:t>Mechanisms</a:t>
            </a:r>
            <a:r>
              <a:rPr lang="de-DE" sz="1100" b="1" dirty="0">
                <a:solidFill>
                  <a:srgbClr val="00549F"/>
                </a:solidFill>
              </a:rPr>
              <a:t> </a:t>
            </a:r>
            <a:r>
              <a:rPr lang="de-DE" sz="1100" b="1" dirty="0" err="1">
                <a:solidFill>
                  <a:srgbClr val="00549F"/>
                </a:solidFill>
              </a:rPr>
              <a:t>of</a:t>
            </a:r>
            <a:r>
              <a:rPr lang="de-DE" sz="1100" b="1" dirty="0">
                <a:solidFill>
                  <a:srgbClr val="00549F"/>
                </a:solidFill>
              </a:rPr>
              <a:t> </a:t>
            </a:r>
            <a:r>
              <a:rPr lang="de-DE" sz="1100" b="1" dirty="0" err="1">
                <a:solidFill>
                  <a:srgbClr val="00549F"/>
                </a:solidFill>
              </a:rPr>
              <a:t>Acute</a:t>
            </a:r>
            <a:r>
              <a:rPr lang="de-DE" sz="1100" b="1" dirty="0">
                <a:solidFill>
                  <a:srgbClr val="00549F"/>
                </a:solidFill>
              </a:rPr>
              <a:t> </a:t>
            </a:r>
            <a:r>
              <a:rPr lang="de-DE" sz="1100" b="1" dirty="0" err="1">
                <a:solidFill>
                  <a:srgbClr val="00549F"/>
                </a:solidFill>
              </a:rPr>
              <a:t>Kidney</a:t>
            </a:r>
            <a:r>
              <a:rPr lang="de-DE" sz="1100" b="1" dirty="0">
                <a:solidFill>
                  <a:srgbClr val="00549F"/>
                </a:solidFill>
              </a:rPr>
              <a:t> </a:t>
            </a:r>
            <a:r>
              <a:rPr lang="de-DE" sz="1100" b="1" dirty="0" err="1">
                <a:solidFill>
                  <a:srgbClr val="00549F"/>
                </a:solidFill>
              </a:rPr>
              <a:t>Injury</a:t>
            </a:r>
            <a:r>
              <a:rPr lang="de-DE" sz="1100" b="1" dirty="0">
                <a:solidFill>
                  <a:srgbClr val="00549F"/>
                </a:solidFill>
              </a:rPr>
              <a:t>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RWTH Beteiligte:</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Joachim Jankowski, Lehrstuhl für Molekulare </a:t>
            </a:r>
            <a:r>
              <a:rPr lang="de-DE" sz="1100" b="1" dirty="0" smtClean="0">
                <a:solidFill>
                  <a:srgbClr val="646567"/>
                </a:solidFill>
              </a:rPr>
              <a:t>Herz-				Kreislaufforschung </a:t>
            </a:r>
            <a:endParaRPr lang="de-DE" sz="1100" b="1" dirty="0">
              <a:solidFill>
                <a:srgbClr val="646567"/>
              </a:solidFill>
            </a:endParaRPr>
          </a:p>
          <a:p>
            <a:r>
              <a:rPr lang="de-DE" sz="1100" b="1" dirty="0">
                <a:solidFill>
                  <a:srgbClr val="646567"/>
                </a:solidFill>
              </a:rPr>
              <a:t>		</a:t>
            </a:r>
            <a:r>
              <a:rPr lang="de-DE" sz="1100" b="1" dirty="0" smtClean="0">
                <a:solidFill>
                  <a:srgbClr val="646567"/>
                </a:solidFill>
              </a:rPr>
              <a:t>	PD </a:t>
            </a:r>
            <a:r>
              <a:rPr lang="de-DE" sz="1100" b="1" dirty="0">
                <a:solidFill>
                  <a:srgbClr val="646567"/>
                </a:solidFill>
              </a:rPr>
              <a:t>Dr. </a:t>
            </a:r>
            <a:r>
              <a:rPr lang="de-DE" sz="1100" b="1" dirty="0" err="1">
                <a:solidFill>
                  <a:srgbClr val="646567"/>
                </a:solidFill>
              </a:rPr>
              <a:t>rer</a:t>
            </a:r>
            <a:r>
              <a:rPr lang="de-DE" sz="1100" b="1" dirty="0">
                <a:solidFill>
                  <a:srgbClr val="646567"/>
                </a:solidFill>
              </a:rPr>
              <a:t>. nat. Vera Jankowski, </a:t>
            </a:r>
            <a:r>
              <a:rPr lang="de-DE" sz="1100" b="1" dirty="0" err="1">
                <a:solidFill>
                  <a:srgbClr val="646567"/>
                </a:solidFill>
              </a:rPr>
              <a:t>Ph.D</a:t>
            </a:r>
            <a:r>
              <a:rPr lang="de-DE" sz="1100" b="1" dirty="0">
                <a:solidFill>
                  <a:srgbClr val="646567"/>
                </a:solidFill>
              </a:rPr>
              <a:t>., Lehrstuhl für Molekulare </a:t>
            </a:r>
            <a:r>
              <a:rPr lang="de-DE" sz="1100" b="1" dirty="0" smtClean="0">
                <a:solidFill>
                  <a:srgbClr val="646567"/>
                </a:solidFill>
              </a:rPr>
              <a:t>Herz-			Kreislaufforschung </a:t>
            </a:r>
            <a:endParaRPr lang="de-DE" sz="1100" b="1" dirty="0">
              <a:solidFill>
                <a:srgbClr val="646567"/>
              </a:solidFill>
            </a:endParaRP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Charité - Universitätsmedizin Berlin</a:t>
            </a:r>
          </a:p>
          <a:p>
            <a:endParaRPr lang="de-DE" sz="1100" b="1" dirty="0" smtClean="0">
              <a:solidFill>
                <a:srgbClr val="646567"/>
              </a:solidFill>
            </a:endParaRPr>
          </a:p>
          <a:p>
            <a:r>
              <a:rPr lang="de-DE" sz="1100" b="1" dirty="0" smtClean="0">
                <a:solidFill>
                  <a:srgbClr val="00549F"/>
                </a:solidFill>
              </a:rPr>
              <a:t>FOR </a:t>
            </a:r>
            <a:r>
              <a:rPr lang="de-DE" sz="1100" b="1" dirty="0">
                <a:solidFill>
                  <a:srgbClr val="00549F"/>
                </a:solidFill>
              </a:rPr>
              <a:t>1341	</a:t>
            </a:r>
            <a:r>
              <a:rPr lang="de-DE" sz="1100" b="1" dirty="0" smtClean="0">
                <a:solidFill>
                  <a:srgbClr val="00549F"/>
                </a:solidFill>
              </a:rPr>
              <a:t>  Barrel </a:t>
            </a:r>
            <a:r>
              <a:rPr lang="de-DE" sz="1100" b="1" dirty="0">
                <a:solidFill>
                  <a:srgbClr val="00549F"/>
                </a:solidFill>
              </a:rPr>
              <a:t>Cortex </a:t>
            </a:r>
            <a:r>
              <a:rPr lang="de-DE" sz="1100" b="1" dirty="0" err="1">
                <a:solidFill>
                  <a:srgbClr val="00549F"/>
                </a:solidFill>
              </a:rPr>
              <a:t>Function</a:t>
            </a:r>
            <a:r>
              <a:rPr lang="de-DE" sz="1100" b="1" dirty="0">
                <a:solidFill>
                  <a:srgbClr val="00549F"/>
                </a:solidFill>
              </a:rPr>
              <a:t>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RWTH Beteiligter:</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Dirk </a:t>
            </a:r>
            <a:r>
              <a:rPr lang="de-DE" sz="1100" b="1" dirty="0" err="1">
                <a:solidFill>
                  <a:srgbClr val="646567"/>
                </a:solidFill>
              </a:rPr>
              <a:t>Feldmeyer</a:t>
            </a:r>
            <a:r>
              <a:rPr lang="de-DE" sz="1100" b="1" dirty="0">
                <a:solidFill>
                  <a:srgbClr val="646567"/>
                </a:solidFill>
              </a:rPr>
              <a:t>, Lehrstuhl für Psychiatrie, Psychotherapie </a:t>
            </a:r>
            <a:r>
              <a:rPr lang="de-DE" sz="1100" b="1" dirty="0" smtClean="0">
                <a:solidFill>
                  <a:srgbClr val="646567"/>
                </a:solidFill>
              </a:rPr>
              <a:t>			und </a:t>
            </a:r>
            <a:r>
              <a:rPr lang="de-DE" sz="1100" b="1" dirty="0">
                <a:solidFill>
                  <a:srgbClr val="646567"/>
                </a:solidFill>
              </a:rPr>
              <a:t>Psychosomatik</a:t>
            </a: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Johannes Gutenberg-Universität </a:t>
            </a:r>
            <a:r>
              <a:rPr lang="de-DE" sz="1100" b="1" dirty="0" smtClean="0">
                <a:solidFill>
                  <a:srgbClr val="646567"/>
                </a:solidFill>
              </a:rPr>
              <a:t>Mainz</a:t>
            </a:r>
            <a:endParaRPr lang="de-DE" sz="1100" b="1" dirty="0">
              <a:solidFill>
                <a:srgbClr val="646567"/>
              </a:solidFill>
            </a:endParaRPr>
          </a:p>
        </p:txBody>
      </p:sp>
      <p:sp>
        <p:nvSpPr>
          <p:cNvPr id="7" name="Textfeld 6"/>
          <p:cNvSpPr txBox="1"/>
          <p:nvPr/>
        </p:nvSpPr>
        <p:spPr>
          <a:xfrm>
            <a:off x="611498" y="981075"/>
            <a:ext cx="7920000" cy="360000"/>
          </a:xfrm>
          <a:prstGeom prst="rect">
            <a:avLst/>
          </a:prstGeom>
          <a:solidFill>
            <a:srgbClr val="00549F"/>
          </a:solidFill>
          <a:effectLst/>
        </p:spPr>
        <p:txBody>
          <a:bodyPr wrap="square" rtlCol="0">
            <a:noAutofit/>
          </a:bodyPr>
          <a:lstStyle/>
          <a:p>
            <a:r>
              <a:rPr lang="de-DE" dirty="0">
                <a:solidFill>
                  <a:srgbClr val="FFFFFF"/>
                </a:solidFill>
              </a:rPr>
              <a:t>Forschergruppen mit Beteiligung der RWTH Aachen</a:t>
            </a:r>
            <a:endParaRPr lang="de-DE" b="1" dirty="0" smtClean="0">
              <a:solidFill>
                <a:srgbClr val="FFFFFF"/>
              </a:solidFill>
            </a:endParaRPr>
          </a:p>
        </p:txBody>
      </p:sp>
    </p:spTree>
    <p:extLst>
      <p:ext uri="{BB962C8B-B14F-4D97-AF65-F5344CB8AC3E}">
        <p14:creationId xmlns:p14="http://schemas.microsoft.com/office/powerpoint/2010/main" val="20792902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DFG-Forschungsaktivitäten und Verbundforschung</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41 von 63</a:t>
            </a:r>
            <a:endParaRPr lang="de-DE" altLang="de-DE" dirty="0" smtClean="0"/>
          </a:p>
        </p:txBody>
      </p:sp>
      <p:sp>
        <p:nvSpPr>
          <p:cNvPr id="6" name="Textfeld 5"/>
          <p:cNvSpPr txBox="1"/>
          <p:nvPr/>
        </p:nvSpPr>
        <p:spPr>
          <a:xfrm>
            <a:off x="615084" y="1340768"/>
            <a:ext cx="7920000" cy="4644516"/>
          </a:xfrm>
          <a:prstGeom prst="rect">
            <a:avLst/>
          </a:prstGeom>
          <a:noFill/>
        </p:spPr>
        <p:txBody>
          <a:bodyPr wrap="square" rtlCol="0">
            <a:noAutofit/>
          </a:bodyPr>
          <a:lstStyle/>
          <a:p>
            <a:endParaRPr lang="de-DE" sz="1100" b="1" dirty="0" smtClean="0">
              <a:solidFill>
                <a:srgbClr val="00549F"/>
              </a:solidFill>
            </a:endParaRPr>
          </a:p>
          <a:p>
            <a:r>
              <a:rPr lang="de-DE" sz="1100" b="1" dirty="0" smtClean="0">
                <a:solidFill>
                  <a:srgbClr val="00549F"/>
                </a:solidFill>
              </a:rPr>
              <a:t>FOR </a:t>
            </a:r>
            <a:r>
              <a:rPr lang="de-DE" sz="1100" b="1" dirty="0">
                <a:solidFill>
                  <a:srgbClr val="00549F"/>
                </a:solidFill>
              </a:rPr>
              <a:t>809	</a:t>
            </a:r>
            <a:r>
              <a:rPr lang="de-DE" sz="1100" b="1" dirty="0" smtClean="0">
                <a:solidFill>
                  <a:srgbClr val="00549F"/>
                </a:solidFill>
              </a:rPr>
              <a:t>  </a:t>
            </a:r>
            <a:r>
              <a:rPr lang="de-DE" sz="1100" b="1" dirty="0" err="1" smtClean="0">
                <a:solidFill>
                  <a:srgbClr val="00549F"/>
                </a:solidFill>
              </a:rPr>
              <a:t>Chemokine</a:t>
            </a:r>
            <a:r>
              <a:rPr lang="de-DE" sz="1100" b="1" dirty="0" smtClean="0">
                <a:solidFill>
                  <a:srgbClr val="00549F"/>
                </a:solidFill>
              </a:rPr>
              <a:t> </a:t>
            </a:r>
            <a:r>
              <a:rPr lang="de-DE" sz="1100" b="1" dirty="0">
                <a:solidFill>
                  <a:srgbClr val="00549F"/>
                </a:solidFill>
              </a:rPr>
              <a:t>und Adhäsionsmoleküle in der kardiovaskulären Pathogenese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RWTH Beteiligter:</a:t>
            </a:r>
            <a:r>
              <a:rPr lang="de-DE" sz="1100" b="1" dirty="0">
                <a:solidFill>
                  <a:srgbClr val="646567"/>
                </a:solidFill>
              </a:rPr>
              <a:t>	Prof. Dr. med. Fabian Kießling, Lehrstuhl für Experimentelle Molekulare </a:t>
            </a:r>
            <a:r>
              <a:rPr lang="de-DE" sz="1100" b="1" dirty="0" smtClean="0">
                <a:solidFill>
                  <a:srgbClr val="646567"/>
                </a:solidFill>
              </a:rPr>
              <a:t>			Bildgebung</a:t>
            </a:r>
            <a:endParaRPr lang="de-DE" sz="1100" b="1" dirty="0">
              <a:solidFill>
                <a:srgbClr val="646567"/>
              </a:solidFill>
            </a:endParaRPr>
          </a:p>
          <a:p>
            <a:r>
              <a:rPr lang="de-DE" sz="1100" b="1" dirty="0">
                <a:solidFill>
                  <a:srgbClr val="646567"/>
                </a:solidFill>
              </a:rPr>
              <a:t>	</a:t>
            </a:r>
            <a:r>
              <a:rPr lang="de-DE" sz="1100" b="1" dirty="0" smtClean="0">
                <a:solidFill>
                  <a:srgbClr val="646567"/>
                </a:solidFill>
              </a:rPr>
              <a:t>  Sprecher-Universität:</a:t>
            </a:r>
            <a:r>
              <a:rPr lang="de-DE" sz="1100" b="1" dirty="0">
                <a:solidFill>
                  <a:srgbClr val="646567"/>
                </a:solidFill>
              </a:rPr>
              <a:t>	Ludwig-Maximilian-Universität München</a:t>
            </a:r>
          </a:p>
        </p:txBody>
      </p:sp>
      <p:sp>
        <p:nvSpPr>
          <p:cNvPr id="7" name="Textfeld 6"/>
          <p:cNvSpPr txBox="1"/>
          <p:nvPr/>
        </p:nvSpPr>
        <p:spPr>
          <a:xfrm>
            <a:off x="611498" y="981075"/>
            <a:ext cx="7920000" cy="360000"/>
          </a:xfrm>
          <a:prstGeom prst="rect">
            <a:avLst/>
          </a:prstGeom>
          <a:solidFill>
            <a:srgbClr val="00549F"/>
          </a:solidFill>
          <a:effectLst/>
        </p:spPr>
        <p:txBody>
          <a:bodyPr wrap="square" rtlCol="0">
            <a:noAutofit/>
          </a:bodyPr>
          <a:lstStyle/>
          <a:p>
            <a:r>
              <a:rPr lang="de-DE" dirty="0">
                <a:solidFill>
                  <a:srgbClr val="FFFFFF"/>
                </a:solidFill>
              </a:rPr>
              <a:t>Forschergruppen mit Beteiligung der RWTH Aachen</a:t>
            </a:r>
            <a:endParaRPr lang="de-DE" b="1" dirty="0" smtClean="0">
              <a:solidFill>
                <a:srgbClr val="FFFFFF"/>
              </a:solidFill>
            </a:endParaRPr>
          </a:p>
        </p:txBody>
      </p:sp>
    </p:spTree>
    <p:extLst>
      <p:ext uri="{BB962C8B-B14F-4D97-AF65-F5344CB8AC3E}">
        <p14:creationId xmlns:p14="http://schemas.microsoft.com/office/powerpoint/2010/main" val="27283174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DFG-Forschungsaktivitäten und Verbundforschung</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42 von 63</a:t>
            </a:r>
            <a:endParaRPr lang="de-DE" altLang="de-DE" dirty="0" smtClean="0"/>
          </a:p>
        </p:txBody>
      </p:sp>
      <p:sp>
        <p:nvSpPr>
          <p:cNvPr id="6" name="Textfeld 5"/>
          <p:cNvSpPr txBox="1"/>
          <p:nvPr/>
        </p:nvSpPr>
        <p:spPr>
          <a:xfrm>
            <a:off x="615084" y="1340768"/>
            <a:ext cx="7920000" cy="4644516"/>
          </a:xfrm>
          <a:prstGeom prst="rect">
            <a:avLst/>
          </a:prstGeom>
          <a:noFill/>
        </p:spPr>
        <p:txBody>
          <a:bodyPr wrap="square" rtlCol="0">
            <a:noAutofit/>
          </a:bodyPr>
          <a:lstStyle/>
          <a:p>
            <a:endParaRPr lang="de-DE" sz="1100" b="1" dirty="0" smtClean="0">
              <a:solidFill>
                <a:srgbClr val="00549F"/>
              </a:solidFill>
            </a:endParaRPr>
          </a:p>
          <a:p>
            <a:r>
              <a:rPr lang="de-DE" sz="1100" b="1" dirty="0" smtClean="0">
                <a:solidFill>
                  <a:srgbClr val="00549F"/>
                </a:solidFill>
              </a:rPr>
              <a:t>SPP </a:t>
            </a:r>
            <a:r>
              <a:rPr lang="de-DE" sz="1100" b="1" dirty="0">
                <a:solidFill>
                  <a:srgbClr val="00549F"/>
                </a:solidFill>
              </a:rPr>
              <a:t>2014	</a:t>
            </a:r>
            <a:r>
              <a:rPr lang="de-DE" sz="1100" b="1" dirty="0" smtClean="0">
                <a:solidFill>
                  <a:srgbClr val="00549F"/>
                </a:solidFill>
              </a:rPr>
              <a:t>  Auf </a:t>
            </a:r>
            <a:r>
              <a:rPr lang="de-DE" sz="1100" b="1" dirty="0">
                <a:solidFill>
                  <a:srgbClr val="00549F"/>
                </a:solidFill>
              </a:rPr>
              <a:t>dem Weg zur implantierbaren Lunge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 RWTH:</a:t>
            </a:r>
            <a:r>
              <a:rPr lang="de-DE" sz="1100" b="1" dirty="0">
                <a:solidFill>
                  <a:srgbClr val="646567"/>
                </a:solidFill>
              </a:rPr>
              <a:t>	Prof. Dr. med. Rolf </a:t>
            </a:r>
            <a:r>
              <a:rPr lang="de-DE" sz="1100" b="1" dirty="0" err="1">
                <a:solidFill>
                  <a:srgbClr val="646567"/>
                </a:solidFill>
              </a:rPr>
              <a:t>Rossaint</a:t>
            </a:r>
            <a:r>
              <a:rPr lang="de-DE" sz="1100" b="1" dirty="0">
                <a:solidFill>
                  <a:srgbClr val="646567"/>
                </a:solidFill>
              </a:rPr>
              <a:t>, Klinik für Anästhesiologie</a:t>
            </a:r>
          </a:p>
          <a:p>
            <a:endParaRPr lang="de-DE" sz="1100" b="1" dirty="0" smtClean="0">
              <a:solidFill>
                <a:srgbClr val="00549F"/>
              </a:solidFill>
            </a:endParaRPr>
          </a:p>
          <a:p>
            <a:r>
              <a:rPr lang="de-DE" sz="1100" b="1" dirty="0" smtClean="0">
                <a:solidFill>
                  <a:srgbClr val="00549F"/>
                </a:solidFill>
              </a:rPr>
              <a:t>SPP </a:t>
            </a:r>
            <a:r>
              <a:rPr lang="de-DE" sz="1100" b="1" dirty="0">
                <a:solidFill>
                  <a:srgbClr val="00549F"/>
                </a:solidFill>
              </a:rPr>
              <a:t>1914	</a:t>
            </a:r>
            <a:r>
              <a:rPr lang="de-DE" sz="1100" b="1" dirty="0" smtClean="0">
                <a:solidFill>
                  <a:srgbClr val="00549F"/>
                </a:solidFill>
              </a:rPr>
              <a:t>  Cyber-</a:t>
            </a:r>
            <a:r>
              <a:rPr lang="de-DE" sz="1100" b="1" dirty="0" err="1" smtClean="0">
                <a:solidFill>
                  <a:srgbClr val="00549F"/>
                </a:solidFill>
              </a:rPr>
              <a:t>Physical</a:t>
            </a:r>
            <a:r>
              <a:rPr lang="de-DE" sz="1100" b="1" dirty="0" smtClean="0">
                <a:solidFill>
                  <a:srgbClr val="00549F"/>
                </a:solidFill>
              </a:rPr>
              <a:t> </a:t>
            </a:r>
            <a:r>
              <a:rPr lang="de-DE" sz="1100" b="1" dirty="0">
                <a:solidFill>
                  <a:srgbClr val="00549F"/>
                </a:solidFill>
              </a:rPr>
              <a:t>Networking (CPN)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 RWTH:</a:t>
            </a:r>
            <a:r>
              <a:rPr lang="de-DE" sz="1100" b="1" dirty="0">
                <a:solidFill>
                  <a:srgbClr val="646567"/>
                </a:solidFill>
              </a:rPr>
              <a:t>	Prof. Dr.-Ing. Klaus Wehrle, Lehrstuhl für Informatik 4 (Kommunikation und </a:t>
            </a:r>
            <a:r>
              <a:rPr lang="de-DE" sz="1100" b="1" dirty="0" smtClean="0">
                <a:solidFill>
                  <a:srgbClr val="646567"/>
                </a:solidFill>
              </a:rPr>
              <a:t>			verteilte </a:t>
            </a:r>
            <a:r>
              <a:rPr lang="de-DE" sz="1100" b="1" dirty="0">
                <a:solidFill>
                  <a:srgbClr val="646567"/>
                </a:solidFill>
              </a:rPr>
              <a:t>Systeme)</a:t>
            </a:r>
          </a:p>
          <a:p>
            <a:endParaRPr lang="de-DE" sz="1100" b="1" dirty="0" smtClean="0">
              <a:solidFill>
                <a:srgbClr val="00549F"/>
              </a:solidFill>
            </a:endParaRPr>
          </a:p>
          <a:p>
            <a:r>
              <a:rPr lang="de-DE" sz="1100" b="1" dirty="0" smtClean="0">
                <a:solidFill>
                  <a:srgbClr val="00549F"/>
                </a:solidFill>
              </a:rPr>
              <a:t>SPP </a:t>
            </a:r>
            <a:r>
              <a:rPr lang="de-DE" sz="1100" b="1" dirty="0">
                <a:solidFill>
                  <a:srgbClr val="00549F"/>
                </a:solidFill>
              </a:rPr>
              <a:t>1798	</a:t>
            </a:r>
            <a:r>
              <a:rPr lang="de-DE" sz="1100" b="1" dirty="0" smtClean="0">
                <a:solidFill>
                  <a:srgbClr val="00549F"/>
                </a:solidFill>
              </a:rPr>
              <a:t>  </a:t>
            </a:r>
            <a:r>
              <a:rPr lang="de-DE" sz="1100" b="1" dirty="0" err="1" smtClean="0">
                <a:solidFill>
                  <a:srgbClr val="00549F"/>
                </a:solidFill>
              </a:rPr>
              <a:t>CoSIP</a:t>
            </a:r>
            <a:r>
              <a:rPr lang="de-DE" sz="1100" b="1" dirty="0" smtClean="0">
                <a:solidFill>
                  <a:srgbClr val="00549F"/>
                </a:solidFill>
              </a:rPr>
              <a:t> </a:t>
            </a:r>
            <a:r>
              <a:rPr lang="de-DE" sz="1100" b="1" dirty="0">
                <a:solidFill>
                  <a:srgbClr val="00549F"/>
                </a:solidFill>
              </a:rPr>
              <a:t>– Compressed </a:t>
            </a:r>
            <a:r>
              <a:rPr lang="de-DE" sz="1100" b="1" dirty="0" err="1">
                <a:solidFill>
                  <a:srgbClr val="00549F"/>
                </a:solidFill>
              </a:rPr>
              <a:t>Sensing</a:t>
            </a:r>
            <a:r>
              <a:rPr lang="de-DE" sz="1100" b="1" dirty="0">
                <a:solidFill>
                  <a:srgbClr val="00549F"/>
                </a:solidFill>
              </a:rPr>
              <a:t> in der Informationsverarbeitung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 RWTH:</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Rudolf </a:t>
            </a:r>
            <a:r>
              <a:rPr lang="de-DE" sz="1100" b="1" dirty="0" err="1">
                <a:solidFill>
                  <a:srgbClr val="646567"/>
                </a:solidFill>
              </a:rPr>
              <a:t>Mathar</a:t>
            </a:r>
            <a:r>
              <a:rPr lang="de-DE" sz="1100" b="1" dirty="0">
                <a:solidFill>
                  <a:srgbClr val="646567"/>
                </a:solidFill>
              </a:rPr>
              <a:t>, Lehrstuhl und Institut für Theoretische </a:t>
            </a:r>
            <a:r>
              <a:rPr lang="de-DE" sz="1100" b="1" dirty="0" smtClean="0">
                <a:solidFill>
                  <a:srgbClr val="646567"/>
                </a:solidFill>
              </a:rPr>
              <a:t>			Informationstechnik</a:t>
            </a:r>
            <a:endParaRPr lang="de-DE" sz="1100" b="1" dirty="0">
              <a:solidFill>
                <a:srgbClr val="646567"/>
              </a:solidFill>
            </a:endParaRPr>
          </a:p>
          <a:p>
            <a:endParaRPr lang="de-DE" sz="1100" b="1" dirty="0" smtClean="0">
              <a:solidFill>
                <a:srgbClr val="00549F"/>
              </a:solidFill>
            </a:endParaRPr>
          </a:p>
          <a:p>
            <a:r>
              <a:rPr lang="de-DE" sz="1100" b="1" dirty="0" smtClean="0">
                <a:solidFill>
                  <a:srgbClr val="00549F"/>
                </a:solidFill>
              </a:rPr>
              <a:t>SPP </a:t>
            </a:r>
            <a:r>
              <a:rPr lang="de-DE" sz="1100" b="1" dirty="0">
                <a:solidFill>
                  <a:srgbClr val="00549F"/>
                </a:solidFill>
              </a:rPr>
              <a:t>1772	</a:t>
            </a:r>
            <a:r>
              <a:rPr lang="de-DE" sz="1100" b="1" dirty="0" smtClean="0">
                <a:solidFill>
                  <a:srgbClr val="00549F"/>
                </a:solidFill>
              </a:rPr>
              <a:t>  Kognitive </a:t>
            </a:r>
            <a:r>
              <a:rPr lang="de-DE" sz="1100" b="1" dirty="0">
                <a:solidFill>
                  <a:srgbClr val="00549F"/>
                </a:solidFill>
              </a:rPr>
              <a:t>Mehrfachanforderungen: Repräsentationen und Mechanismen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 RWTH:</a:t>
            </a:r>
            <a:r>
              <a:rPr lang="de-DE" sz="1100" b="1" dirty="0">
                <a:solidFill>
                  <a:srgbClr val="646567"/>
                </a:solidFill>
              </a:rPr>
              <a:t>	Prof. Dr. phil. </a:t>
            </a:r>
            <a:r>
              <a:rPr lang="de-DE" sz="1100" b="1" dirty="0" err="1">
                <a:solidFill>
                  <a:srgbClr val="646567"/>
                </a:solidFill>
              </a:rPr>
              <a:t>Iring</a:t>
            </a:r>
            <a:r>
              <a:rPr lang="de-DE" sz="1100" b="1" dirty="0">
                <a:solidFill>
                  <a:srgbClr val="646567"/>
                </a:solidFill>
              </a:rPr>
              <a:t> Koch, Lehrstuhl und Institut für Psychologie </a:t>
            </a:r>
          </a:p>
          <a:p>
            <a:endParaRPr lang="de-DE" sz="1100" b="1" dirty="0" smtClean="0">
              <a:solidFill>
                <a:srgbClr val="00549F"/>
              </a:solidFill>
            </a:endParaRPr>
          </a:p>
          <a:p>
            <a:r>
              <a:rPr lang="de-DE" sz="1100" b="1" dirty="0" smtClean="0">
                <a:solidFill>
                  <a:srgbClr val="00549F"/>
                </a:solidFill>
              </a:rPr>
              <a:t>SPP </a:t>
            </a:r>
            <a:r>
              <a:rPr lang="de-DE" sz="1100" b="1" dirty="0">
                <a:solidFill>
                  <a:srgbClr val="00549F"/>
                </a:solidFill>
              </a:rPr>
              <a:t>1506	</a:t>
            </a:r>
            <a:r>
              <a:rPr lang="de-DE" sz="1100" b="1" dirty="0" smtClean="0">
                <a:solidFill>
                  <a:srgbClr val="00549F"/>
                </a:solidFill>
              </a:rPr>
              <a:t>  Fluide </a:t>
            </a:r>
            <a:r>
              <a:rPr lang="de-DE" sz="1100" b="1" dirty="0">
                <a:solidFill>
                  <a:srgbClr val="00549F"/>
                </a:solidFill>
              </a:rPr>
              <a:t>Grenzflächen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 RWTH:</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Arnold </a:t>
            </a:r>
            <a:r>
              <a:rPr lang="de-DE" sz="1100" b="1" dirty="0" err="1">
                <a:solidFill>
                  <a:srgbClr val="646567"/>
                </a:solidFill>
              </a:rPr>
              <a:t>Reusken</a:t>
            </a:r>
            <a:r>
              <a:rPr lang="de-DE" sz="1100" b="1" dirty="0">
                <a:solidFill>
                  <a:srgbClr val="646567"/>
                </a:solidFill>
              </a:rPr>
              <a:t>, Lehrstuhl für Numerische Mathematik</a:t>
            </a:r>
          </a:p>
        </p:txBody>
      </p:sp>
      <p:sp>
        <p:nvSpPr>
          <p:cNvPr id="7" name="Textfeld 6"/>
          <p:cNvSpPr txBox="1"/>
          <p:nvPr/>
        </p:nvSpPr>
        <p:spPr>
          <a:xfrm>
            <a:off x="611498" y="981075"/>
            <a:ext cx="7920000" cy="360000"/>
          </a:xfrm>
          <a:prstGeom prst="rect">
            <a:avLst/>
          </a:prstGeom>
          <a:solidFill>
            <a:srgbClr val="00549F"/>
          </a:solidFill>
          <a:effectLst/>
        </p:spPr>
        <p:txBody>
          <a:bodyPr wrap="square" rtlCol="0">
            <a:noAutofit/>
          </a:bodyPr>
          <a:lstStyle/>
          <a:p>
            <a:r>
              <a:rPr lang="de-DE" dirty="0">
                <a:solidFill>
                  <a:srgbClr val="FFFFFF"/>
                </a:solidFill>
              </a:rPr>
              <a:t>Schwerpunktprogramme an der RWTH Aachen</a:t>
            </a:r>
            <a:endParaRPr lang="de-DE" b="1" dirty="0" smtClean="0">
              <a:solidFill>
                <a:srgbClr val="FFFFFF"/>
              </a:solidFill>
            </a:endParaRPr>
          </a:p>
        </p:txBody>
      </p:sp>
    </p:spTree>
    <p:extLst>
      <p:ext uri="{BB962C8B-B14F-4D97-AF65-F5344CB8AC3E}">
        <p14:creationId xmlns:p14="http://schemas.microsoft.com/office/powerpoint/2010/main" val="24127102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Strukturierte Doktorandenprogramme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43 von 63</a:t>
            </a:r>
            <a:endParaRPr lang="de-DE" altLang="de-DE" dirty="0" smtClean="0"/>
          </a:p>
        </p:txBody>
      </p:sp>
      <p:sp>
        <p:nvSpPr>
          <p:cNvPr id="6" name="Textfeld 5"/>
          <p:cNvSpPr txBox="1"/>
          <p:nvPr/>
        </p:nvSpPr>
        <p:spPr>
          <a:xfrm>
            <a:off x="615084" y="1340768"/>
            <a:ext cx="7920000" cy="4644516"/>
          </a:xfrm>
          <a:prstGeom prst="rect">
            <a:avLst/>
          </a:prstGeom>
          <a:noFill/>
        </p:spPr>
        <p:txBody>
          <a:bodyPr wrap="square" rtlCol="0">
            <a:noAutofit/>
          </a:bodyPr>
          <a:lstStyle/>
          <a:p>
            <a:endParaRPr lang="de-DE" sz="1100" b="1" dirty="0" smtClean="0">
              <a:solidFill>
                <a:srgbClr val="00549F"/>
              </a:solidFill>
            </a:endParaRPr>
          </a:p>
          <a:p>
            <a:r>
              <a:rPr lang="de-DE" sz="1100" b="1" dirty="0">
                <a:solidFill>
                  <a:srgbClr val="00549F"/>
                </a:solidFill>
              </a:rPr>
              <a:t>AICES	</a:t>
            </a:r>
            <a:r>
              <a:rPr lang="de-DE" sz="1100" b="1" dirty="0" smtClean="0">
                <a:solidFill>
                  <a:srgbClr val="00549F"/>
                </a:solidFill>
              </a:rPr>
              <a:t>  Aachen </a:t>
            </a:r>
            <a:r>
              <a:rPr lang="de-DE" sz="1100" b="1" dirty="0">
                <a:solidFill>
                  <a:srgbClr val="00549F"/>
                </a:solidFill>
              </a:rPr>
              <a:t>Institute </a:t>
            </a:r>
            <a:r>
              <a:rPr lang="de-DE" sz="1100" b="1" dirty="0" err="1">
                <a:solidFill>
                  <a:srgbClr val="00549F"/>
                </a:solidFill>
              </a:rPr>
              <a:t>for</a:t>
            </a:r>
            <a:r>
              <a:rPr lang="de-DE" sz="1100" b="1" dirty="0">
                <a:solidFill>
                  <a:srgbClr val="00549F"/>
                </a:solidFill>
              </a:rPr>
              <a:t> </a:t>
            </a:r>
            <a:r>
              <a:rPr lang="de-DE" sz="1100" b="1" dirty="0" err="1">
                <a:solidFill>
                  <a:srgbClr val="00549F"/>
                </a:solidFill>
              </a:rPr>
              <a:t>Advanced</a:t>
            </a:r>
            <a:r>
              <a:rPr lang="de-DE" sz="1100" b="1" dirty="0">
                <a:solidFill>
                  <a:srgbClr val="00549F"/>
                </a:solidFill>
              </a:rPr>
              <a:t> Study in </a:t>
            </a:r>
            <a:r>
              <a:rPr lang="de-DE" sz="1100" b="1" dirty="0" err="1" smtClean="0">
                <a:solidFill>
                  <a:srgbClr val="00549F"/>
                </a:solidFill>
              </a:rPr>
              <a:t>Computational</a:t>
            </a:r>
            <a:r>
              <a:rPr lang="de-DE" sz="1100" b="1" dirty="0" smtClean="0">
                <a:solidFill>
                  <a:srgbClr val="00549F"/>
                </a:solidFill>
              </a:rPr>
              <a:t> </a:t>
            </a:r>
            <a:r>
              <a:rPr lang="de-DE" sz="1100" b="1" dirty="0">
                <a:solidFill>
                  <a:srgbClr val="00549F"/>
                </a:solidFill>
              </a:rPr>
              <a:t>Engineering Science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Wissenschaftlicher</a:t>
            </a:r>
            <a:r>
              <a:rPr lang="de-DE" sz="1100" b="1" dirty="0">
                <a:solidFill>
                  <a:srgbClr val="646567"/>
                </a:solidFill>
              </a:rPr>
              <a:t>	Prof. Marek Behr, </a:t>
            </a:r>
            <a:r>
              <a:rPr lang="de-DE" sz="1100" b="1" dirty="0" err="1">
                <a:solidFill>
                  <a:srgbClr val="646567"/>
                </a:solidFill>
              </a:rPr>
              <a:t>Ph</a:t>
            </a:r>
            <a:r>
              <a:rPr lang="de-DE" sz="1100" b="1" dirty="0">
                <a:solidFill>
                  <a:srgbClr val="646567"/>
                </a:solidFill>
              </a:rPr>
              <a:t>. D., Lehrstuhl für </a:t>
            </a:r>
            <a:r>
              <a:rPr lang="de-DE" sz="1100" b="1" dirty="0" smtClean="0">
                <a:solidFill>
                  <a:srgbClr val="646567"/>
                </a:solidFill>
              </a:rPr>
              <a:t>computergestützte </a:t>
            </a:r>
            <a:r>
              <a:rPr lang="de-DE" sz="1100" b="1" dirty="0">
                <a:solidFill>
                  <a:srgbClr val="646567"/>
                </a:solidFill>
              </a:rPr>
              <a:t>Analyse </a:t>
            </a:r>
            <a:r>
              <a:rPr lang="de-DE" sz="1100" b="1" dirty="0" smtClean="0">
                <a:solidFill>
                  <a:srgbClr val="646567"/>
                </a:solidFill>
              </a:rPr>
              <a:t>		  Direktor		technischer </a:t>
            </a:r>
            <a:r>
              <a:rPr lang="de-DE" sz="1100" b="1" dirty="0">
                <a:solidFill>
                  <a:srgbClr val="646567"/>
                </a:solidFill>
              </a:rPr>
              <a:t>Systeme</a:t>
            </a:r>
          </a:p>
          <a:p>
            <a:r>
              <a:rPr lang="de-DE" sz="1100" b="1" dirty="0">
                <a:solidFill>
                  <a:srgbClr val="646567"/>
                </a:solidFill>
              </a:rPr>
              <a:t>		</a:t>
            </a:r>
            <a:r>
              <a:rPr lang="de-DE" sz="1100" b="1" dirty="0" smtClean="0">
                <a:solidFill>
                  <a:srgbClr val="646567"/>
                </a:solidFill>
              </a:rPr>
              <a:t>	</a:t>
            </a:r>
          </a:p>
          <a:p>
            <a:r>
              <a:rPr lang="de-DE" sz="1100" b="1" dirty="0">
                <a:solidFill>
                  <a:srgbClr val="646567"/>
                </a:solidFill>
              </a:rPr>
              <a:t>		</a:t>
            </a:r>
          </a:p>
          <a:p>
            <a:endParaRPr lang="de-DE" sz="1100" b="1" dirty="0" smtClean="0">
              <a:solidFill>
                <a:srgbClr val="646567"/>
              </a:solidFill>
            </a:endParaRPr>
          </a:p>
          <a:p>
            <a:endParaRPr lang="de-DE" sz="1100" b="1" dirty="0">
              <a:solidFill>
                <a:srgbClr val="646567"/>
              </a:solidFill>
            </a:endParaRPr>
          </a:p>
          <a:p>
            <a:endParaRPr lang="de-DE" sz="1100" b="1" dirty="0" smtClean="0">
              <a:solidFill>
                <a:srgbClr val="646567"/>
              </a:solidFill>
            </a:endParaRPr>
          </a:p>
          <a:p>
            <a:endParaRPr lang="de-DE" sz="1100" b="1" dirty="0">
              <a:solidFill>
                <a:srgbClr val="FF0000"/>
              </a:solidFill>
            </a:endParaRPr>
          </a:p>
        </p:txBody>
      </p:sp>
      <p:sp>
        <p:nvSpPr>
          <p:cNvPr id="7" name="Textfeld 6"/>
          <p:cNvSpPr txBox="1"/>
          <p:nvPr/>
        </p:nvSpPr>
        <p:spPr>
          <a:xfrm>
            <a:off x="611498" y="981075"/>
            <a:ext cx="7920000" cy="360000"/>
          </a:xfrm>
          <a:prstGeom prst="rect">
            <a:avLst/>
          </a:prstGeom>
          <a:solidFill>
            <a:srgbClr val="00549F"/>
          </a:solidFill>
          <a:effectLst/>
        </p:spPr>
        <p:txBody>
          <a:bodyPr wrap="square" rtlCol="0">
            <a:noAutofit/>
          </a:bodyPr>
          <a:lstStyle/>
          <a:p>
            <a:r>
              <a:rPr lang="de-DE" dirty="0">
                <a:solidFill>
                  <a:srgbClr val="FFFFFF"/>
                </a:solidFill>
              </a:rPr>
              <a:t>DFG-Graduiertenschule</a:t>
            </a:r>
            <a:endParaRPr lang="de-DE" b="1" dirty="0" smtClean="0">
              <a:solidFill>
                <a:srgbClr val="FFFFFF"/>
              </a:solidFill>
            </a:endParaRPr>
          </a:p>
        </p:txBody>
      </p:sp>
    </p:spTree>
    <p:extLst>
      <p:ext uri="{BB962C8B-B14F-4D97-AF65-F5344CB8AC3E}">
        <p14:creationId xmlns:p14="http://schemas.microsoft.com/office/powerpoint/2010/main" val="4939722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Strukturierte Doktorandenprogramme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44 von 63</a:t>
            </a:r>
          </a:p>
        </p:txBody>
      </p:sp>
      <p:sp>
        <p:nvSpPr>
          <p:cNvPr id="6" name="Textfeld 5"/>
          <p:cNvSpPr txBox="1"/>
          <p:nvPr/>
        </p:nvSpPr>
        <p:spPr>
          <a:xfrm>
            <a:off x="588190" y="1340768"/>
            <a:ext cx="7920000" cy="4536157"/>
          </a:xfrm>
          <a:prstGeom prst="rect">
            <a:avLst/>
          </a:prstGeom>
          <a:noFill/>
        </p:spPr>
        <p:txBody>
          <a:bodyPr wrap="square" rtlCol="0">
            <a:noAutofit/>
          </a:bodyPr>
          <a:lstStyle/>
          <a:p>
            <a:endParaRPr lang="de-DE" sz="1100" b="1" dirty="0" smtClean="0">
              <a:solidFill>
                <a:srgbClr val="00549F"/>
              </a:solidFill>
            </a:endParaRPr>
          </a:p>
          <a:p>
            <a:r>
              <a:rPr lang="de-DE" sz="1100" b="1" dirty="0" smtClean="0">
                <a:solidFill>
                  <a:srgbClr val="00549F"/>
                </a:solidFill>
              </a:rPr>
              <a:t>GRK </a:t>
            </a:r>
            <a:r>
              <a:rPr lang="de-DE" sz="1100" b="1" dirty="0">
                <a:solidFill>
                  <a:srgbClr val="00549F"/>
                </a:solidFill>
              </a:rPr>
              <a:t>1995 	  </a:t>
            </a:r>
            <a:r>
              <a:rPr lang="de-DE" sz="1100" b="1" dirty="0" smtClean="0">
                <a:solidFill>
                  <a:srgbClr val="00549F"/>
                </a:solidFill>
              </a:rPr>
              <a:t> Quantenmechanische </a:t>
            </a:r>
            <a:r>
              <a:rPr lang="de-DE" sz="1100" b="1" dirty="0">
                <a:solidFill>
                  <a:srgbClr val="00549F"/>
                </a:solidFill>
              </a:rPr>
              <a:t>Vielteilchenmethoden in der kondensierten Materie</a:t>
            </a:r>
            <a:r>
              <a:rPr lang="de-DE" sz="1100" b="1" dirty="0">
                <a:solidFill>
                  <a:srgbClr val="000000">
                    <a:lumMod val="65000"/>
                    <a:lumOff val="35000"/>
                  </a:srgbClr>
                </a:solidFill>
              </a:rPr>
              <a:t/>
            </a:r>
            <a:br>
              <a:rPr lang="de-DE" sz="1100" b="1" dirty="0">
                <a:solidFill>
                  <a:srgbClr val="000000">
                    <a:lumMod val="65000"/>
                    <a:lumOff val="35000"/>
                  </a:srgbClr>
                </a:solidFill>
              </a:rPr>
            </a:br>
            <a:r>
              <a:rPr lang="de-DE" sz="1100" b="1" dirty="0">
                <a:solidFill>
                  <a:srgbClr val="000000">
                    <a:lumMod val="65000"/>
                    <a:lumOff val="35000"/>
                  </a:srgbClr>
                </a:solidFill>
              </a:rPr>
              <a:t>                          </a:t>
            </a:r>
            <a:r>
              <a:rPr lang="de-DE" sz="1100" b="1" dirty="0" smtClean="0">
                <a:solidFill>
                  <a:srgbClr val="000000">
                    <a:lumMod val="65000"/>
                    <a:lumOff val="35000"/>
                  </a:srgbClr>
                </a:solidFill>
              </a:rPr>
              <a:t> Sprecher</a:t>
            </a:r>
            <a:r>
              <a:rPr lang="de-DE" sz="1100" b="1" dirty="0">
                <a:solidFill>
                  <a:srgbClr val="000000">
                    <a:lumMod val="65000"/>
                    <a:lumOff val="35000"/>
                  </a:srgbClr>
                </a:solidFill>
              </a:rPr>
              <a:t>: </a:t>
            </a:r>
            <a:r>
              <a:rPr lang="de-DE" sz="1100" b="1" dirty="0" smtClean="0">
                <a:solidFill>
                  <a:srgbClr val="000000">
                    <a:lumMod val="65000"/>
                    <a:lumOff val="35000"/>
                  </a:srgbClr>
                </a:solidFill>
              </a:rPr>
              <a:t>    Prof</a:t>
            </a:r>
            <a:r>
              <a:rPr lang="de-DE" sz="1100" b="1" dirty="0">
                <a:solidFill>
                  <a:srgbClr val="000000">
                    <a:lumMod val="65000"/>
                    <a:lumOff val="35000"/>
                  </a:srgbClr>
                </a:solidFill>
              </a:rPr>
              <a:t>. Dr. </a:t>
            </a:r>
            <a:r>
              <a:rPr lang="de-DE" sz="1100" b="1" dirty="0" err="1">
                <a:solidFill>
                  <a:srgbClr val="000000">
                    <a:lumMod val="65000"/>
                    <a:lumOff val="35000"/>
                  </a:srgbClr>
                </a:solidFill>
              </a:rPr>
              <a:t>rer</a:t>
            </a:r>
            <a:r>
              <a:rPr lang="de-DE" sz="1100" b="1" dirty="0">
                <a:solidFill>
                  <a:srgbClr val="000000">
                    <a:lumMod val="65000"/>
                    <a:lumOff val="35000"/>
                  </a:srgbClr>
                </a:solidFill>
              </a:rPr>
              <a:t>. nat. Volker Meden, Lehr- und Forschungsgebiet Theoretische Physik </a:t>
            </a:r>
            <a:r>
              <a:rPr lang="de-DE" sz="1100" b="1" dirty="0" smtClean="0">
                <a:solidFill>
                  <a:srgbClr val="000000">
                    <a:lumMod val="65000"/>
                    <a:lumOff val="35000"/>
                  </a:srgbClr>
                </a:solidFill>
              </a:rPr>
              <a:t>	   (Theorie</a:t>
            </a:r>
            <a:r>
              <a:rPr lang="de-DE" sz="1100" b="1" dirty="0">
                <a:solidFill>
                  <a:srgbClr val="000000">
                    <a:lumMod val="65000"/>
                    <a:lumOff val="35000"/>
                  </a:srgbClr>
                </a:solidFill>
              </a:rPr>
              <a:t> </a:t>
            </a:r>
            <a:r>
              <a:rPr lang="de-DE" sz="1100" b="1" dirty="0" smtClean="0">
                <a:solidFill>
                  <a:srgbClr val="000000">
                    <a:lumMod val="65000"/>
                    <a:lumOff val="35000"/>
                  </a:srgbClr>
                </a:solidFill>
              </a:rPr>
              <a:t>der </a:t>
            </a:r>
            <a:r>
              <a:rPr lang="de-DE" sz="1100" b="1" dirty="0">
                <a:solidFill>
                  <a:srgbClr val="000000">
                    <a:lumMod val="65000"/>
                    <a:lumOff val="35000"/>
                  </a:srgbClr>
                </a:solidFill>
              </a:rPr>
              <a:t>kondensierten Materie)</a:t>
            </a:r>
          </a:p>
          <a:p>
            <a:pPr fontAlgn="base">
              <a:spcBef>
                <a:spcPct val="0"/>
              </a:spcBef>
              <a:spcAft>
                <a:spcPct val="0"/>
              </a:spcAft>
            </a:pPr>
            <a:endParaRPr lang="de-DE" sz="1100" b="1" dirty="0" smtClean="0">
              <a:solidFill>
                <a:srgbClr val="00549F"/>
              </a:solidFill>
            </a:endParaRPr>
          </a:p>
          <a:p>
            <a:pPr fontAlgn="base">
              <a:spcBef>
                <a:spcPct val="0"/>
              </a:spcBef>
              <a:spcAft>
                <a:spcPct val="0"/>
              </a:spcAft>
            </a:pPr>
            <a:r>
              <a:rPr lang="de-DE" sz="1100" b="1" dirty="0" smtClean="0">
                <a:solidFill>
                  <a:srgbClr val="00549F"/>
                </a:solidFill>
              </a:rPr>
              <a:t>GRK 1856</a:t>
            </a:r>
            <a:r>
              <a:rPr lang="de-DE" sz="1100" b="1" dirty="0">
                <a:solidFill>
                  <a:srgbClr val="00549F"/>
                </a:solidFill>
              </a:rPr>
              <a:t>	  </a:t>
            </a:r>
            <a:r>
              <a:rPr lang="de-DE" sz="1100" b="1" dirty="0" smtClean="0">
                <a:solidFill>
                  <a:srgbClr val="00549F"/>
                </a:solidFill>
              </a:rPr>
              <a:t> Integrierte </a:t>
            </a:r>
            <a:r>
              <a:rPr lang="de-DE" sz="1100" b="1" dirty="0">
                <a:solidFill>
                  <a:srgbClr val="00549F"/>
                </a:solidFill>
              </a:rPr>
              <a:t>Energieversorgungsmodule für </a:t>
            </a:r>
            <a:r>
              <a:rPr lang="de-DE" sz="1100" b="1" dirty="0" smtClean="0">
                <a:solidFill>
                  <a:srgbClr val="00549F"/>
                </a:solidFill>
              </a:rPr>
              <a:t>straßengebundene Mobilität - </a:t>
            </a:r>
            <a:r>
              <a:rPr lang="de-DE" sz="1100" b="1" dirty="0" err="1" smtClean="0">
                <a:solidFill>
                  <a:srgbClr val="00549F"/>
                </a:solidFill>
              </a:rPr>
              <a:t>mobilEM</a:t>
            </a:r>
            <a:endParaRPr lang="de-DE" sz="1100" b="1" dirty="0">
              <a:solidFill>
                <a:srgbClr val="00549F"/>
              </a:solidFill>
            </a:endParaRPr>
          </a:p>
          <a:p>
            <a:pPr fontAlgn="base">
              <a:spcBef>
                <a:spcPct val="0"/>
              </a:spcBef>
              <a:spcAft>
                <a:spcPct val="0"/>
              </a:spcAft>
            </a:pPr>
            <a:r>
              <a:rPr lang="de-DE" sz="1100" b="1" dirty="0">
                <a:solidFill>
                  <a:srgbClr val="004C91"/>
                </a:solidFill>
              </a:rPr>
              <a:t>	  </a:t>
            </a:r>
            <a:r>
              <a:rPr lang="de-DE" sz="1100" b="1" dirty="0" smtClean="0">
                <a:solidFill>
                  <a:srgbClr val="004C91"/>
                </a:solidFill>
              </a:rPr>
              <a:t> </a:t>
            </a:r>
            <a:r>
              <a:rPr lang="de-DE" sz="1100" b="1" dirty="0" smtClean="0">
                <a:solidFill>
                  <a:srgbClr val="000000">
                    <a:lumMod val="65000"/>
                    <a:lumOff val="35000"/>
                  </a:srgbClr>
                </a:solidFill>
              </a:rPr>
              <a:t>Sprecher</a:t>
            </a:r>
            <a:r>
              <a:rPr lang="de-DE" sz="1100" b="1" dirty="0">
                <a:solidFill>
                  <a:srgbClr val="000000">
                    <a:lumMod val="65000"/>
                    <a:lumOff val="35000"/>
                  </a:srgbClr>
                </a:solidFill>
              </a:rPr>
              <a:t>: </a:t>
            </a:r>
            <a:r>
              <a:rPr lang="de-DE" sz="1100" b="1" dirty="0" smtClean="0">
                <a:solidFill>
                  <a:srgbClr val="000000">
                    <a:lumMod val="65000"/>
                    <a:lumOff val="35000"/>
                  </a:srgbClr>
                </a:solidFill>
              </a:rPr>
              <a:t>    Prof</a:t>
            </a:r>
            <a:r>
              <a:rPr lang="de-DE" sz="1100" b="1" dirty="0">
                <a:solidFill>
                  <a:srgbClr val="000000">
                    <a:lumMod val="65000"/>
                    <a:lumOff val="35000"/>
                  </a:srgbClr>
                </a:solidFill>
              </a:rPr>
              <a:t>. Dr.-Ing. </a:t>
            </a:r>
            <a:r>
              <a:rPr lang="de-DE" sz="1100" b="1" dirty="0" smtClean="0">
                <a:solidFill>
                  <a:srgbClr val="000000">
                    <a:lumMod val="65000"/>
                    <a:lumOff val="35000"/>
                  </a:srgbClr>
                </a:solidFill>
              </a:rPr>
              <a:t>Stefan </a:t>
            </a:r>
            <a:r>
              <a:rPr lang="de-DE" sz="1100" b="1" dirty="0" err="1" smtClean="0">
                <a:solidFill>
                  <a:srgbClr val="000000">
                    <a:lumMod val="65000"/>
                    <a:lumOff val="35000"/>
                  </a:srgbClr>
                </a:solidFill>
              </a:rPr>
              <a:t>Pischinger</a:t>
            </a:r>
            <a:r>
              <a:rPr lang="de-DE" sz="1100" b="1" dirty="0">
                <a:solidFill>
                  <a:srgbClr val="000000">
                    <a:lumMod val="65000"/>
                    <a:lumOff val="35000"/>
                  </a:srgbClr>
                </a:solidFill>
              </a:rPr>
              <a:t>, Lehrstuhl für </a:t>
            </a:r>
            <a:r>
              <a:rPr lang="de-DE" sz="1100" b="1" dirty="0" smtClean="0">
                <a:solidFill>
                  <a:srgbClr val="000000">
                    <a:lumMod val="65000"/>
                    <a:lumOff val="35000"/>
                  </a:srgbClr>
                </a:solidFill>
              </a:rPr>
              <a:t>Verbrennungskraftmaschinen</a:t>
            </a:r>
            <a:endParaRPr lang="de-DE" sz="1100" b="1" dirty="0" smtClean="0">
              <a:solidFill>
                <a:srgbClr val="00549F"/>
              </a:solidFill>
            </a:endParaRPr>
          </a:p>
          <a:p>
            <a:pPr fontAlgn="base">
              <a:spcBef>
                <a:spcPct val="0"/>
              </a:spcBef>
              <a:spcAft>
                <a:spcPct val="0"/>
              </a:spcAft>
            </a:pPr>
            <a:endParaRPr lang="de-DE" sz="1100" b="1" dirty="0" smtClean="0">
              <a:solidFill>
                <a:srgbClr val="00549F"/>
              </a:solidFill>
            </a:endParaRPr>
          </a:p>
          <a:p>
            <a:pPr fontAlgn="base">
              <a:spcBef>
                <a:spcPct val="0"/>
              </a:spcBef>
              <a:spcAft>
                <a:spcPct val="0"/>
              </a:spcAft>
            </a:pPr>
            <a:r>
              <a:rPr lang="de-DE" sz="1100" b="1" dirty="0">
                <a:solidFill>
                  <a:srgbClr val="00549F"/>
                </a:solidFill>
              </a:rPr>
              <a:t>GRK </a:t>
            </a:r>
            <a:r>
              <a:rPr lang="de-DE" sz="1100" b="1" dirty="0" smtClean="0">
                <a:solidFill>
                  <a:srgbClr val="00549F"/>
                </a:solidFill>
              </a:rPr>
              <a:t>1675</a:t>
            </a:r>
            <a:r>
              <a:rPr lang="de-DE" sz="1100" b="1" dirty="0">
                <a:solidFill>
                  <a:srgbClr val="00549F"/>
                </a:solidFill>
              </a:rPr>
              <a:t>	  </a:t>
            </a:r>
            <a:r>
              <a:rPr lang="de-DE" sz="1100" b="1" dirty="0" smtClean="0">
                <a:solidFill>
                  <a:srgbClr val="00549F"/>
                </a:solidFill>
              </a:rPr>
              <a:t> Teilchen- </a:t>
            </a:r>
            <a:r>
              <a:rPr lang="de-DE" sz="1100" b="1" dirty="0">
                <a:solidFill>
                  <a:srgbClr val="00549F"/>
                </a:solidFill>
              </a:rPr>
              <a:t>und Astroteilchenphysik</a:t>
            </a:r>
          </a:p>
          <a:p>
            <a:pPr fontAlgn="base">
              <a:spcBef>
                <a:spcPct val="0"/>
              </a:spcBef>
              <a:spcAft>
                <a:spcPct val="0"/>
              </a:spcAft>
            </a:pPr>
            <a:r>
              <a:rPr lang="de-DE" sz="1100" b="1" dirty="0">
                <a:solidFill>
                  <a:srgbClr val="004C91"/>
                </a:solidFill>
              </a:rPr>
              <a:t>	  </a:t>
            </a:r>
            <a:r>
              <a:rPr lang="de-DE" sz="1100" b="1" dirty="0" smtClean="0">
                <a:solidFill>
                  <a:srgbClr val="004C91"/>
                </a:solidFill>
              </a:rPr>
              <a:t> </a:t>
            </a:r>
            <a:r>
              <a:rPr lang="de-DE" sz="1100" b="1" dirty="0" smtClean="0">
                <a:solidFill>
                  <a:srgbClr val="000000">
                    <a:lumMod val="65000"/>
                    <a:lumOff val="35000"/>
                  </a:srgbClr>
                </a:solidFill>
              </a:rPr>
              <a:t>Sprecher</a:t>
            </a:r>
            <a:r>
              <a:rPr lang="de-DE" sz="1100" b="1" dirty="0">
                <a:solidFill>
                  <a:srgbClr val="000000">
                    <a:lumMod val="65000"/>
                    <a:lumOff val="35000"/>
                  </a:srgbClr>
                </a:solidFill>
              </a:rPr>
              <a:t>: </a:t>
            </a:r>
            <a:r>
              <a:rPr lang="de-DE" sz="1100" b="1" dirty="0" smtClean="0">
                <a:solidFill>
                  <a:srgbClr val="000000">
                    <a:lumMod val="65000"/>
                    <a:lumOff val="35000"/>
                  </a:srgbClr>
                </a:solidFill>
              </a:rPr>
              <a:t>    Prof</a:t>
            </a:r>
            <a:r>
              <a:rPr lang="de-DE" sz="1100" b="1" dirty="0">
                <a:solidFill>
                  <a:srgbClr val="000000">
                    <a:lumMod val="65000"/>
                    <a:lumOff val="35000"/>
                  </a:srgbClr>
                </a:solidFill>
              </a:rPr>
              <a:t>. Dr</a:t>
            </a:r>
            <a:r>
              <a:rPr lang="de-DE" sz="1100" b="1" dirty="0" smtClean="0">
                <a:solidFill>
                  <a:srgbClr val="000000">
                    <a:lumMod val="65000"/>
                    <a:lumOff val="35000"/>
                  </a:srgbClr>
                </a:solidFill>
              </a:rPr>
              <a:t>. </a:t>
            </a:r>
            <a:r>
              <a:rPr lang="de-DE" sz="1100" b="1" dirty="0" err="1" smtClean="0">
                <a:solidFill>
                  <a:srgbClr val="000000">
                    <a:lumMod val="65000"/>
                    <a:lumOff val="35000"/>
                  </a:srgbClr>
                </a:solidFill>
              </a:rPr>
              <a:t>rer</a:t>
            </a:r>
            <a:r>
              <a:rPr lang="de-DE" sz="1100" b="1" dirty="0" smtClean="0">
                <a:solidFill>
                  <a:srgbClr val="000000">
                    <a:lumMod val="65000"/>
                    <a:lumOff val="35000"/>
                  </a:srgbClr>
                </a:solidFill>
              </a:rPr>
              <a:t>. nat</a:t>
            </a:r>
            <a:r>
              <a:rPr lang="de-DE" sz="1100" b="1" dirty="0">
                <a:solidFill>
                  <a:srgbClr val="000000">
                    <a:lumMod val="65000"/>
                    <a:lumOff val="35000"/>
                  </a:srgbClr>
                </a:solidFill>
              </a:rPr>
              <a:t>. </a:t>
            </a:r>
            <a:r>
              <a:rPr lang="de-DE" sz="1100" b="1" dirty="0" smtClean="0">
                <a:solidFill>
                  <a:srgbClr val="000000">
                    <a:lumMod val="65000"/>
                    <a:lumOff val="35000"/>
                  </a:srgbClr>
                </a:solidFill>
              </a:rPr>
              <a:t>Stefan </a:t>
            </a:r>
            <a:r>
              <a:rPr lang="de-DE" sz="1100" b="1" dirty="0" err="1">
                <a:solidFill>
                  <a:srgbClr val="000000">
                    <a:lumMod val="65000"/>
                    <a:lumOff val="35000"/>
                  </a:srgbClr>
                </a:solidFill>
              </a:rPr>
              <a:t>Schael</a:t>
            </a:r>
            <a:r>
              <a:rPr lang="de-DE" sz="1100" b="1" dirty="0">
                <a:solidFill>
                  <a:srgbClr val="000000">
                    <a:lumMod val="65000"/>
                    <a:lumOff val="35000"/>
                  </a:srgbClr>
                </a:solidFill>
              </a:rPr>
              <a:t>, Lehrstuhl für Experimentalphysik I B</a:t>
            </a:r>
          </a:p>
          <a:p>
            <a:pPr fontAlgn="base">
              <a:spcBef>
                <a:spcPct val="0"/>
              </a:spcBef>
              <a:spcAft>
                <a:spcPct val="0"/>
              </a:spcAft>
            </a:pPr>
            <a:endParaRPr lang="de-DE" sz="1100" b="1" dirty="0" smtClean="0">
              <a:solidFill>
                <a:srgbClr val="00549F"/>
              </a:solidFill>
            </a:endParaRPr>
          </a:p>
          <a:p>
            <a:pPr fontAlgn="base">
              <a:spcBef>
                <a:spcPct val="0"/>
              </a:spcBef>
              <a:spcAft>
                <a:spcPct val="0"/>
              </a:spcAft>
            </a:pPr>
            <a:r>
              <a:rPr lang="de-DE" sz="1100" b="1" dirty="0">
                <a:solidFill>
                  <a:srgbClr val="00549F"/>
                </a:solidFill>
              </a:rPr>
              <a:t>GRK </a:t>
            </a:r>
            <a:r>
              <a:rPr lang="de-DE" sz="1100" b="1" dirty="0" smtClean="0">
                <a:solidFill>
                  <a:srgbClr val="00549F"/>
                </a:solidFill>
              </a:rPr>
              <a:t>1632</a:t>
            </a:r>
            <a:r>
              <a:rPr lang="de-DE" sz="1100" b="1" dirty="0">
                <a:solidFill>
                  <a:srgbClr val="00549F"/>
                </a:solidFill>
              </a:rPr>
              <a:t>	  </a:t>
            </a:r>
            <a:r>
              <a:rPr lang="de-DE" sz="1100" b="1" dirty="0" smtClean="0">
                <a:solidFill>
                  <a:srgbClr val="00549F"/>
                </a:solidFill>
              </a:rPr>
              <a:t> Experimentelle </a:t>
            </a:r>
            <a:r>
              <a:rPr lang="de-DE" sz="1100" b="1" dirty="0">
                <a:solidFill>
                  <a:srgbClr val="00549F"/>
                </a:solidFill>
              </a:rPr>
              <a:t>und konstruktive Algebra</a:t>
            </a:r>
          </a:p>
          <a:p>
            <a:pPr fontAlgn="base">
              <a:spcBef>
                <a:spcPct val="0"/>
              </a:spcBef>
              <a:spcAft>
                <a:spcPct val="0"/>
              </a:spcAft>
            </a:pPr>
            <a:r>
              <a:rPr lang="de-DE" sz="1100" b="1" dirty="0">
                <a:solidFill>
                  <a:srgbClr val="004C91"/>
                </a:solidFill>
              </a:rPr>
              <a:t>	  </a:t>
            </a:r>
            <a:r>
              <a:rPr lang="de-DE" sz="1100" b="1" dirty="0" smtClean="0">
                <a:solidFill>
                  <a:srgbClr val="004C91"/>
                </a:solidFill>
              </a:rPr>
              <a:t> </a:t>
            </a:r>
            <a:r>
              <a:rPr lang="de-DE" sz="1100" b="1" dirty="0" smtClean="0">
                <a:solidFill>
                  <a:srgbClr val="000000">
                    <a:lumMod val="65000"/>
                    <a:lumOff val="35000"/>
                  </a:srgbClr>
                </a:solidFill>
              </a:rPr>
              <a:t>Sprecherin: Prof</a:t>
            </a:r>
            <a:r>
              <a:rPr lang="de-DE" sz="1100" b="1" dirty="0">
                <a:solidFill>
                  <a:srgbClr val="000000">
                    <a:lumMod val="65000"/>
                    <a:lumOff val="35000"/>
                  </a:srgbClr>
                </a:solidFill>
              </a:rPr>
              <a:t>. Dr</a:t>
            </a:r>
            <a:r>
              <a:rPr lang="de-DE" sz="1100" b="1" dirty="0" smtClean="0">
                <a:solidFill>
                  <a:srgbClr val="000000">
                    <a:lumMod val="65000"/>
                    <a:lumOff val="35000"/>
                  </a:srgbClr>
                </a:solidFill>
              </a:rPr>
              <a:t>. </a:t>
            </a:r>
            <a:r>
              <a:rPr lang="de-DE" sz="1100" b="1" dirty="0" err="1" smtClean="0">
                <a:solidFill>
                  <a:srgbClr val="000000">
                    <a:lumMod val="65000"/>
                    <a:lumOff val="35000"/>
                  </a:srgbClr>
                </a:solidFill>
              </a:rPr>
              <a:t>rer</a:t>
            </a:r>
            <a:r>
              <a:rPr lang="de-DE" sz="1100" b="1" dirty="0" smtClean="0">
                <a:solidFill>
                  <a:srgbClr val="000000">
                    <a:lumMod val="65000"/>
                    <a:lumOff val="35000"/>
                  </a:srgbClr>
                </a:solidFill>
              </a:rPr>
              <a:t>. nat</a:t>
            </a:r>
            <a:r>
              <a:rPr lang="de-DE" sz="1100" b="1" dirty="0">
                <a:solidFill>
                  <a:srgbClr val="000000">
                    <a:lumMod val="65000"/>
                    <a:lumOff val="35000"/>
                  </a:srgbClr>
                </a:solidFill>
              </a:rPr>
              <a:t>. </a:t>
            </a:r>
            <a:r>
              <a:rPr lang="de-DE" sz="1100" b="1" dirty="0" smtClean="0">
                <a:solidFill>
                  <a:srgbClr val="000000">
                    <a:lumMod val="65000"/>
                    <a:lumOff val="35000"/>
                  </a:srgbClr>
                </a:solidFill>
              </a:rPr>
              <a:t>Gabriele </a:t>
            </a:r>
            <a:r>
              <a:rPr lang="de-DE" sz="1100" b="1" dirty="0" err="1">
                <a:solidFill>
                  <a:srgbClr val="000000">
                    <a:lumMod val="65000"/>
                    <a:lumOff val="35000"/>
                  </a:srgbClr>
                </a:solidFill>
              </a:rPr>
              <a:t>Nebe</a:t>
            </a:r>
            <a:r>
              <a:rPr lang="de-DE" sz="1100" b="1" dirty="0">
                <a:solidFill>
                  <a:srgbClr val="000000">
                    <a:lumMod val="65000"/>
                    <a:lumOff val="35000"/>
                  </a:srgbClr>
                </a:solidFill>
              </a:rPr>
              <a:t>, Lehr- und Forschungsgebiet Mathematik (Algebra</a:t>
            </a:r>
            <a:r>
              <a:rPr lang="de-DE" sz="1100" b="1" dirty="0" smtClean="0">
                <a:solidFill>
                  <a:srgbClr val="000000">
                    <a:lumMod val="65000"/>
                    <a:lumOff val="35000"/>
                  </a:srgbClr>
                </a:solidFill>
              </a:rPr>
              <a:t>)</a:t>
            </a: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r>
              <a:rPr lang="de-DE" sz="1100" b="1" dirty="0">
                <a:solidFill>
                  <a:srgbClr val="00549F"/>
                </a:solidFill>
              </a:rPr>
              <a:t>GRK </a:t>
            </a:r>
            <a:r>
              <a:rPr lang="de-DE" sz="1100" b="1" dirty="0" smtClean="0">
                <a:solidFill>
                  <a:srgbClr val="00549F"/>
                </a:solidFill>
              </a:rPr>
              <a:t>1491</a:t>
            </a:r>
            <a:r>
              <a:rPr lang="de-DE" sz="1100" b="1" dirty="0">
                <a:solidFill>
                  <a:srgbClr val="00549F"/>
                </a:solidFill>
              </a:rPr>
              <a:t>	  </a:t>
            </a:r>
            <a:r>
              <a:rPr lang="de-DE" sz="1100" b="1" dirty="0" smtClean="0">
                <a:solidFill>
                  <a:srgbClr val="00549F"/>
                </a:solidFill>
              </a:rPr>
              <a:t> Anlaufmanagement</a:t>
            </a:r>
            <a:endParaRPr lang="de-DE" sz="1100" b="1" dirty="0">
              <a:solidFill>
                <a:srgbClr val="00549F"/>
              </a:solidFill>
            </a:endParaRPr>
          </a:p>
          <a:p>
            <a:pPr fontAlgn="base">
              <a:spcBef>
                <a:spcPct val="0"/>
              </a:spcBef>
              <a:spcAft>
                <a:spcPct val="0"/>
              </a:spcAft>
            </a:pPr>
            <a:r>
              <a:rPr lang="de-DE" sz="1100" b="1" dirty="0">
                <a:solidFill>
                  <a:srgbClr val="004C91"/>
                </a:solidFill>
              </a:rPr>
              <a:t>	  </a:t>
            </a:r>
            <a:r>
              <a:rPr lang="de-DE" sz="1100" b="1" dirty="0" smtClean="0">
                <a:solidFill>
                  <a:srgbClr val="004C91"/>
                </a:solidFill>
              </a:rPr>
              <a:t> </a:t>
            </a:r>
            <a:r>
              <a:rPr lang="de-DE" sz="1100" b="1" dirty="0" smtClean="0">
                <a:solidFill>
                  <a:srgbClr val="000000">
                    <a:lumMod val="65000"/>
                    <a:lumOff val="35000"/>
                  </a:srgbClr>
                </a:solidFill>
              </a:rPr>
              <a:t>Sprecher</a:t>
            </a:r>
            <a:r>
              <a:rPr lang="de-DE" sz="1100" b="1" dirty="0">
                <a:solidFill>
                  <a:srgbClr val="000000">
                    <a:lumMod val="65000"/>
                    <a:lumOff val="35000"/>
                  </a:srgbClr>
                </a:solidFill>
              </a:rPr>
              <a:t>: </a:t>
            </a:r>
            <a:r>
              <a:rPr lang="de-DE" sz="1100" b="1" dirty="0" smtClean="0">
                <a:solidFill>
                  <a:srgbClr val="000000">
                    <a:lumMod val="65000"/>
                    <a:lumOff val="35000"/>
                  </a:srgbClr>
                </a:solidFill>
              </a:rPr>
              <a:t>    Prof</a:t>
            </a:r>
            <a:r>
              <a:rPr lang="de-DE" sz="1100" b="1" dirty="0">
                <a:solidFill>
                  <a:srgbClr val="000000">
                    <a:lumMod val="65000"/>
                    <a:lumOff val="35000"/>
                  </a:srgbClr>
                </a:solidFill>
              </a:rPr>
              <a:t>. Dr.-Ing. </a:t>
            </a:r>
            <a:r>
              <a:rPr lang="de-DE" sz="1100" b="1" dirty="0" smtClean="0">
                <a:solidFill>
                  <a:srgbClr val="000000">
                    <a:lumMod val="65000"/>
                    <a:lumOff val="35000"/>
                  </a:srgbClr>
                </a:solidFill>
              </a:rPr>
              <a:t>Robert </a:t>
            </a:r>
            <a:r>
              <a:rPr lang="de-DE" sz="1100" b="1" dirty="0">
                <a:solidFill>
                  <a:srgbClr val="000000">
                    <a:lumMod val="65000"/>
                    <a:lumOff val="35000"/>
                  </a:srgbClr>
                </a:solidFill>
              </a:rPr>
              <a:t>Schmitt, </a:t>
            </a:r>
            <a:r>
              <a:rPr lang="de-DE" sz="1100" b="1" dirty="0" smtClean="0">
                <a:solidFill>
                  <a:srgbClr val="000000">
                    <a:lumMod val="65000"/>
                    <a:lumOff val="35000"/>
                  </a:srgbClr>
                </a:solidFill>
              </a:rPr>
              <a:t>Werkzeugmaschinenlabor</a:t>
            </a:r>
            <a:r>
              <a:rPr lang="de-DE" sz="1100" b="1" dirty="0">
                <a:solidFill>
                  <a:srgbClr val="000000">
                    <a:lumMod val="65000"/>
                    <a:lumOff val="35000"/>
                  </a:srgbClr>
                </a:solidFill>
              </a:rPr>
              <a:t> </a:t>
            </a:r>
            <a:r>
              <a:rPr lang="de-DE" sz="1100" b="1" dirty="0" smtClean="0">
                <a:solidFill>
                  <a:srgbClr val="000000">
                    <a:lumMod val="65000"/>
                    <a:lumOff val="35000"/>
                  </a:srgbClr>
                </a:solidFill>
              </a:rPr>
              <a:t>WZL der RWTH Aachen</a:t>
            </a: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600" b="1" dirty="0" smtClean="0">
              <a:solidFill>
                <a:srgbClr val="00549F"/>
              </a:solidFill>
            </a:endParaRPr>
          </a:p>
          <a:p>
            <a:pPr fontAlgn="base">
              <a:spcBef>
                <a:spcPct val="0"/>
              </a:spcBef>
              <a:spcAft>
                <a:spcPct val="0"/>
              </a:spcAft>
            </a:pPr>
            <a:endParaRPr lang="de-DE" sz="600" b="1" dirty="0" smtClean="0">
              <a:solidFill>
                <a:srgbClr val="000000">
                  <a:lumMod val="65000"/>
                  <a:lumOff val="35000"/>
                </a:srgbClr>
              </a:solidFill>
            </a:endParaRPr>
          </a:p>
          <a:p>
            <a:pPr fontAlgn="base">
              <a:spcBef>
                <a:spcPct val="0"/>
              </a:spcBef>
              <a:spcAft>
                <a:spcPct val="0"/>
              </a:spcAft>
            </a:pPr>
            <a:endParaRPr lang="de-DE" sz="600" b="1" dirty="0" smtClean="0">
              <a:solidFill>
                <a:srgbClr val="000000">
                  <a:lumMod val="65000"/>
                  <a:lumOff val="35000"/>
                </a:srgbClr>
              </a:solidFill>
            </a:endParaRPr>
          </a:p>
          <a:p>
            <a:pPr fontAlgn="base">
              <a:spcBef>
                <a:spcPct val="0"/>
              </a:spcBef>
              <a:spcAft>
                <a:spcPct val="0"/>
              </a:spcAft>
            </a:pPr>
            <a:endParaRPr lang="de-DE" sz="600" b="1" dirty="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p:txBody>
      </p:sp>
      <p:sp>
        <p:nvSpPr>
          <p:cNvPr id="7" name="Textfeld 6"/>
          <p:cNvSpPr txBox="1"/>
          <p:nvPr/>
        </p:nvSpPr>
        <p:spPr>
          <a:xfrm>
            <a:off x="612000" y="981075"/>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Graduiertenkollegs</a:t>
            </a:r>
            <a:r>
              <a:rPr lang="de-DE" b="1" dirty="0" smtClean="0">
                <a:solidFill>
                  <a:srgbClr val="FFFFFF"/>
                </a:solidFill>
              </a:rPr>
              <a:t>  </a:t>
            </a:r>
          </a:p>
        </p:txBody>
      </p:sp>
    </p:spTree>
    <p:extLst>
      <p:ext uri="{BB962C8B-B14F-4D97-AF65-F5344CB8AC3E}">
        <p14:creationId xmlns:p14="http://schemas.microsoft.com/office/powerpoint/2010/main" val="7158686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Strukturierte Doktorandenprogramme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45 von 63</a:t>
            </a:r>
          </a:p>
        </p:txBody>
      </p:sp>
      <p:sp>
        <p:nvSpPr>
          <p:cNvPr id="6" name="Textfeld 5"/>
          <p:cNvSpPr txBox="1"/>
          <p:nvPr/>
        </p:nvSpPr>
        <p:spPr>
          <a:xfrm>
            <a:off x="610394" y="1340768"/>
            <a:ext cx="7920000" cy="4536504"/>
          </a:xfrm>
          <a:prstGeom prst="rect">
            <a:avLst/>
          </a:prstGeom>
          <a:noFill/>
        </p:spPr>
        <p:txBody>
          <a:bodyPr wrap="square" rtlCol="0">
            <a:noAutofit/>
          </a:bodyPr>
          <a:lstStyle/>
          <a:p>
            <a:pPr defTabSz="1081088"/>
            <a:endParaRPr lang="de-DE" sz="1100" b="1" dirty="0" smtClean="0">
              <a:solidFill>
                <a:srgbClr val="00549F"/>
              </a:solidFill>
            </a:endParaRPr>
          </a:p>
          <a:p>
            <a:pPr defTabSz="1081088"/>
            <a:r>
              <a:rPr lang="de-DE" sz="1100" b="1" dirty="0" smtClean="0">
                <a:solidFill>
                  <a:srgbClr val="00549F"/>
                </a:solidFill>
              </a:rPr>
              <a:t>GRK in              Funktionelle </a:t>
            </a:r>
            <a:r>
              <a:rPr lang="de-DE" sz="1100" b="1" dirty="0">
                <a:solidFill>
                  <a:srgbClr val="00549F"/>
                </a:solidFill>
              </a:rPr>
              <a:t>Mikrogele und </a:t>
            </a:r>
            <a:r>
              <a:rPr lang="de-DE" sz="1100" b="1" dirty="0" err="1">
                <a:solidFill>
                  <a:srgbClr val="00549F"/>
                </a:solidFill>
              </a:rPr>
              <a:t>Mikrogelsysteme</a:t>
            </a:r>
            <a:endParaRPr lang="de-DE" sz="1100" b="1" dirty="0">
              <a:solidFill>
                <a:srgbClr val="00549F"/>
              </a:solidFill>
            </a:endParaRPr>
          </a:p>
          <a:p>
            <a:pPr defTabSz="1081088"/>
            <a:r>
              <a:rPr lang="de-DE" sz="1100" b="1" dirty="0">
                <a:solidFill>
                  <a:srgbClr val="00549F"/>
                </a:solidFill>
              </a:rPr>
              <a:t>SFB </a:t>
            </a:r>
            <a:r>
              <a:rPr lang="de-DE" sz="1100" b="1" dirty="0" smtClean="0">
                <a:solidFill>
                  <a:srgbClr val="00549F"/>
                </a:solidFill>
              </a:rPr>
              <a:t>985</a:t>
            </a:r>
            <a:r>
              <a:rPr lang="de-DE" sz="1100" b="1" dirty="0">
                <a:solidFill>
                  <a:srgbClr val="00549F"/>
                </a:solidFill>
              </a:rPr>
              <a:t> </a:t>
            </a:r>
            <a:r>
              <a:rPr lang="de-DE" sz="1100" b="1" dirty="0" smtClean="0">
                <a:solidFill>
                  <a:srgbClr val="00549F"/>
                </a:solidFill>
              </a:rPr>
              <a:t>           </a:t>
            </a:r>
            <a:r>
              <a:rPr lang="de-DE" sz="1100" b="1" dirty="0" smtClean="0">
                <a:solidFill>
                  <a:srgbClr val="808080">
                    <a:lumMod val="75000"/>
                  </a:srgbClr>
                </a:solidFill>
              </a:rPr>
              <a:t>S</a:t>
            </a:r>
            <a:r>
              <a:rPr lang="de-DE" sz="1100" b="1" dirty="0" smtClean="0">
                <a:solidFill>
                  <a:srgbClr val="000000">
                    <a:lumMod val="65000"/>
                    <a:lumOff val="35000"/>
                  </a:srgbClr>
                </a:solidFill>
              </a:rPr>
              <a:t>precher</a:t>
            </a:r>
            <a:r>
              <a:rPr lang="de-DE" sz="1100" b="1" dirty="0">
                <a:solidFill>
                  <a:srgbClr val="000000">
                    <a:lumMod val="65000"/>
                    <a:lumOff val="35000"/>
                  </a:srgbClr>
                </a:solidFill>
              </a:rPr>
              <a:t>: </a:t>
            </a:r>
            <a:r>
              <a:rPr lang="de-DE" sz="1100" b="1" dirty="0" smtClean="0">
                <a:solidFill>
                  <a:srgbClr val="000000">
                    <a:lumMod val="65000"/>
                    <a:lumOff val="35000"/>
                  </a:srgbClr>
                </a:solidFill>
              </a:rPr>
              <a:t>    Prof</a:t>
            </a:r>
            <a:r>
              <a:rPr lang="de-DE" sz="1100" b="1" dirty="0">
                <a:solidFill>
                  <a:srgbClr val="000000">
                    <a:lumMod val="65000"/>
                    <a:lumOff val="35000"/>
                  </a:srgbClr>
                </a:solidFill>
              </a:rPr>
              <a:t>. Dr. </a:t>
            </a:r>
            <a:r>
              <a:rPr lang="de-DE" sz="1100" b="1" dirty="0" err="1">
                <a:solidFill>
                  <a:srgbClr val="000000">
                    <a:lumMod val="65000"/>
                    <a:lumOff val="35000"/>
                  </a:srgbClr>
                </a:solidFill>
              </a:rPr>
              <a:t>rer</a:t>
            </a:r>
            <a:r>
              <a:rPr lang="de-DE" sz="1100" b="1" dirty="0">
                <a:solidFill>
                  <a:srgbClr val="000000">
                    <a:lumMod val="65000"/>
                    <a:lumOff val="35000"/>
                  </a:srgbClr>
                </a:solidFill>
              </a:rPr>
              <a:t>. nat. Walter Richtering, Institut für Physikalische Chemie II</a:t>
            </a:r>
            <a:endParaRPr lang="de-DE" sz="1100" b="1" dirty="0">
              <a:solidFill>
                <a:srgbClr val="00549F"/>
              </a:solidFill>
            </a:endParaRPr>
          </a:p>
          <a:p>
            <a:pPr defTabSz="1081088"/>
            <a:endParaRPr lang="de-DE" sz="1100" b="1" dirty="0">
              <a:solidFill>
                <a:srgbClr val="00549F"/>
              </a:solidFill>
            </a:endParaRPr>
          </a:p>
          <a:p>
            <a:pPr defTabSz="1081088"/>
            <a:r>
              <a:rPr lang="de-DE" sz="1100" b="1" dirty="0">
                <a:solidFill>
                  <a:srgbClr val="00549F"/>
                </a:solidFill>
              </a:rPr>
              <a:t>GRK </a:t>
            </a:r>
            <a:r>
              <a:rPr lang="de-DE" sz="1100" b="1" dirty="0" smtClean="0">
                <a:solidFill>
                  <a:srgbClr val="00549F"/>
                </a:solidFill>
              </a:rPr>
              <a:t>in</a:t>
            </a:r>
            <a:r>
              <a:rPr lang="de-DE" sz="1100" b="1" dirty="0">
                <a:solidFill>
                  <a:srgbClr val="00549F"/>
                </a:solidFill>
              </a:rPr>
              <a:t> </a:t>
            </a:r>
            <a:r>
              <a:rPr lang="de-DE" sz="1100" b="1" dirty="0" smtClean="0">
                <a:solidFill>
                  <a:srgbClr val="00549F"/>
                </a:solidFill>
              </a:rPr>
              <a:t>             </a:t>
            </a:r>
            <a:r>
              <a:rPr lang="de-DE" sz="1100" b="1" dirty="0" err="1" smtClean="0">
                <a:solidFill>
                  <a:srgbClr val="00549F"/>
                </a:solidFill>
              </a:rPr>
              <a:t>Resistiv</a:t>
            </a:r>
            <a:r>
              <a:rPr lang="de-DE" sz="1100" b="1" dirty="0" smtClean="0">
                <a:solidFill>
                  <a:srgbClr val="00549F"/>
                </a:solidFill>
              </a:rPr>
              <a:t> </a:t>
            </a:r>
            <a:r>
              <a:rPr lang="de-DE" sz="1100" b="1" dirty="0">
                <a:solidFill>
                  <a:srgbClr val="00549F"/>
                </a:solidFill>
              </a:rPr>
              <a:t>schaltende </a:t>
            </a:r>
            <a:r>
              <a:rPr lang="de-DE" sz="1100" b="1" dirty="0" err="1">
                <a:solidFill>
                  <a:srgbClr val="00549F"/>
                </a:solidFill>
              </a:rPr>
              <a:t>Chalkogenide</a:t>
            </a:r>
            <a:r>
              <a:rPr lang="de-DE" sz="1100" b="1" dirty="0">
                <a:solidFill>
                  <a:srgbClr val="00549F"/>
                </a:solidFill>
              </a:rPr>
              <a:t> für zukünftige Elektronikanwendungen: Struktur, Kinetik und</a:t>
            </a:r>
          </a:p>
          <a:p>
            <a:pPr defTabSz="1081088"/>
            <a:r>
              <a:rPr lang="de-DE" sz="1100" b="1" dirty="0">
                <a:solidFill>
                  <a:srgbClr val="00549F"/>
                </a:solidFill>
              </a:rPr>
              <a:t>SFB 917  </a:t>
            </a:r>
            <a:r>
              <a:rPr lang="de-DE" sz="1100" b="1" dirty="0" smtClean="0">
                <a:solidFill>
                  <a:srgbClr val="00549F"/>
                </a:solidFill>
              </a:rPr>
              <a:t>          Bauelementeskalierung </a:t>
            </a:r>
            <a:r>
              <a:rPr lang="de-DE" sz="1100" b="1" dirty="0">
                <a:solidFill>
                  <a:srgbClr val="00549F"/>
                </a:solidFill>
              </a:rPr>
              <a:t>– Nanoswitches</a:t>
            </a:r>
          </a:p>
          <a:p>
            <a:pPr defTabSz="1081088"/>
            <a:r>
              <a:rPr lang="de-DE" sz="1100" b="1" dirty="0">
                <a:solidFill>
                  <a:srgbClr val="004C91"/>
                </a:solidFill>
              </a:rPr>
              <a:t> </a:t>
            </a:r>
            <a:r>
              <a:rPr lang="de-DE" sz="1100" b="1" dirty="0" smtClean="0">
                <a:solidFill>
                  <a:srgbClr val="004C91"/>
                </a:solidFill>
              </a:rPr>
              <a:t>                         </a:t>
            </a:r>
            <a:r>
              <a:rPr lang="de-DE" sz="1100" b="1" dirty="0" smtClean="0">
                <a:solidFill>
                  <a:srgbClr val="000000">
                    <a:lumMod val="65000"/>
                    <a:lumOff val="35000"/>
                  </a:srgbClr>
                </a:solidFill>
              </a:rPr>
              <a:t>Sprecher</a:t>
            </a:r>
            <a:r>
              <a:rPr lang="de-DE" sz="1100" b="1" dirty="0">
                <a:solidFill>
                  <a:srgbClr val="000000">
                    <a:lumMod val="65000"/>
                    <a:lumOff val="35000"/>
                  </a:srgbClr>
                </a:solidFill>
              </a:rPr>
              <a:t>: </a:t>
            </a:r>
            <a:r>
              <a:rPr lang="de-DE" sz="1100" b="1" dirty="0" smtClean="0">
                <a:solidFill>
                  <a:srgbClr val="000000">
                    <a:lumMod val="65000"/>
                    <a:lumOff val="35000"/>
                  </a:srgbClr>
                </a:solidFill>
              </a:rPr>
              <a:t>    Prof</a:t>
            </a:r>
            <a:r>
              <a:rPr lang="de-DE" sz="1100" b="1" dirty="0">
                <a:solidFill>
                  <a:srgbClr val="000000">
                    <a:lumMod val="65000"/>
                    <a:lumOff val="35000"/>
                  </a:srgbClr>
                </a:solidFill>
              </a:rPr>
              <a:t>. Dr. </a:t>
            </a:r>
            <a:r>
              <a:rPr lang="de-DE" sz="1100" b="1" dirty="0" err="1">
                <a:solidFill>
                  <a:srgbClr val="000000">
                    <a:lumMod val="65000"/>
                    <a:lumOff val="35000"/>
                  </a:srgbClr>
                </a:solidFill>
              </a:rPr>
              <a:t>rer</a:t>
            </a:r>
            <a:r>
              <a:rPr lang="de-DE" sz="1100" b="1" dirty="0">
                <a:solidFill>
                  <a:srgbClr val="000000">
                    <a:lumMod val="65000"/>
                    <a:lumOff val="35000"/>
                  </a:srgbClr>
                </a:solidFill>
              </a:rPr>
              <a:t>. nat. Matthias </a:t>
            </a:r>
            <a:r>
              <a:rPr lang="de-DE" sz="1100" b="1" dirty="0" err="1">
                <a:solidFill>
                  <a:srgbClr val="000000">
                    <a:lumMod val="65000"/>
                    <a:lumOff val="35000"/>
                  </a:srgbClr>
                </a:solidFill>
              </a:rPr>
              <a:t>Wuttig</a:t>
            </a:r>
            <a:r>
              <a:rPr lang="de-DE" sz="1100" b="1" dirty="0">
                <a:solidFill>
                  <a:srgbClr val="000000">
                    <a:lumMod val="65000"/>
                    <a:lumOff val="35000"/>
                  </a:srgbClr>
                </a:solidFill>
              </a:rPr>
              <a:t>, Lehrstuhl für Experimentalphysik I A</a:t>
            </a:r>
            <a:endParaRPr lang="de-DE" sz="1100" b="1" dirty="0">
              <a:solidFill>
                <a:srgbClr val="00549F"/>
              </a:solidFill>
            </a:endParaRPr>
          </a:p>
          <a:p>
            <a:pPr defTabSz="1081088"/>
            <a:endParaRPr lang="de-DE" sz="1100" b="1" dirty="0">
              <a:solidFill>
                <a:srgbClr val="00549F"/>
              </a:solidFill>
            </a:endParaRPr>
          </a:p>
          <a:p>
            <a:pPr defTabSz="1081088"/>
            <a:r>
              <a:rPr lang="de-DE" sz="1100" b="1" dirty="0">
                <a:solidFill>
                  <a:srgbClr val="00549F"/>
                </a:solidFill>
              </a:rPr>
              <a:t>GRK </a:t>
            </a:r>
            <a:r>
              <a:rPr lang="de-DE" sz="1100" b="1" dirty="0" smtClean="0">
                <a:solidFill>
                  <a:srgbClr val="00549F"/>
                </a:solidFill>
              </a:rPr>
              <a:t>in</a:t>
            </a:r>
            <a:r>
              <a:rPr lang="de-DE" sz="1100" b="1" dirty="0">
                <a:solidFill>
                  <a:srgbClr val="00549F"/>
                </a:solidFill>
              </a:rPr>
              <a:t> </a:t>
            </a:r>
            <a:r>
              <a:rPr lang="de-DE" sz="1100" b="1" dirty="0" smtClean="0">
                <a:solidFill>
                  <a:srgbClr val="00549F"/>
                </a:solidFill>
              </a:rPr>
              <a:t>             Stahl </a:t>
            </a:r>
            <a:r>
              <a:rPr lang="de-DE" sz="1100" b="1" dirty="0">
                <a:solidFill>
                  <a:srgbClr val="00549F"/>
                </a:solidFill>
              </a:rPr>
              <a:t>– ab </a:t>
            </a:r>
            <a:r>
              <a:rPr lang="de-DE" sz="1100" b="1" dirty="0" err="1">
                <a:solidFill>
                  <a:srgbClr val="00549F"/>
                </a:solidFill>
              </a:rPr>
              <a:t>initio</a:t>
            </a:r>
            <a:r>
              <a:rPr lang="de-DE" sz="1100" b="1" dirty="0">
                <a:solidFill>
                  <a:srgbClr val="00549F"/>
                </a:solidFill>
              </a:rPr>
              <a:t>: Quantenmechanisch geführtes Design neuer Eisenbasis-Werkstoffe</a:t>
            </a:r>
          </a:p>
          <a:p>
            <a:pPr defTabSz="1081088"/>
            <a:r>
              <a:rPr lang="de-DE" sz="1100" b="1" dirty="0">
                <a:solidFill>
                  <a:srgbClr val="00549F"/>
                </a:solidFill>
              </a:rPr>
              <a:t>SFB </a:t>
            </a:r>
            <a:r>
              <a:rPr lang="de-DE" sz="1100" b="1" dirty="0" smtClean="0">
                <a:solidFill>
                  <a:srgbClr val="00549F"/>
                </a:solidFill>
              </a:rPr>
              <a:t>761</a:t>
            </a:r>
            <a:r>
              <a:rPr lang="de-DE" sz="1100" b="1" dirty="0">
                <a:solidFill>
                  <a:srgbClr val="004C91"/>
                </a:solidFill>
              </a:rPr>
              <a:t> </a:t>
            </a:r>
            <a:r>
              <a:rPr lang="de-DE" sz="1100" b="1" dirty="0" smtClean="0">
                <a:solidFill>
                  <a:srgbClr val="004C91"/>
                </a:solidFill>
              </a:rPr>
              <a:t>           </a:t>
            </a:r>
            <a:r>
              <a:rPr lang="de-DE" sz="1100" b="1" dirty="0" smtClean="0">
                <a:solidFill>
                  <a:srgbClr val="000000">
                    <a:lumMod val="65000"/>
                    <a:lumOff val="35000"/>
                  </a:srgbClr>
                </a:solidFill>
              </a:rPr>
              <a:t>Sprecher</a:t>
            </a:r>
            <a:r>
              <a:rPr lang="de-DE" sz="1100" b="1" dirty="0">
                <a:solidFill>
                  <a:srgbClr val="000000">
                    <a:lumMod val="65000"/>
                    <a:lumOff val="35000"/>
                  </a:srgbClr>
                </a:solidFill>
              </a:rPr>
              <a:t>: </a:t>
            </a:r>
            <a:r>
              <a:rPr lang="de-DE" sz="1100" b="1" dirty="0" smtClean="0">
                <a:solidFill>
                  <a:srgbClr val="000000">
                    <a:lumMod val="65000"/>
                    <a:lumOff val="35000"/>
                  </a:srgbClr>
                </a:solidFill>
              </a:rPr>
              <a:t>    Prof</a:t>
            </a:r>
            <a:r>
              <a:rPr lang="de-DE" sz="1100" b="1" dirty="0">
                <a:solidFill>
                  <a:srgbClr val="000000">
                    <a:lumMod val="65000"/>
                    <a:lumOff val="35000"/>
                  </a:srgbClr>
                </a:solidFill>
              </a:rPr>
              <a:t>. Dr.-Ing. Wolfgang Bleck, Lehrstuhl und Institut für Eisenhüttenkunde</a:t>
            </a:r>
          </a:p>
          <a:p>
            <a:endParaRPr lang="de-DE" sz="600" b="1" dirty="0">
              <a:solidFill>
                <a:srgbClr val="000000">
                  <a:lumMod val="65000"/>
                  <a:lumOff val="35000"/>
                </a:srgbClr>
              </a:solidFill>
            </a:endParaRPr>
          </a:p>
          <a:p>
            <a:pPr defTabSz="1081088"/>
            <a:endParaRPr lang="de-DE" sz="1100" b="1" dirty="0">
              <a:solidFill>
                <a:srgbClr val="00549F"/>
              </a:solidFill>
            </a:endParaRPr>
          </a:p>
          <a:p>
            <a:pPr defTabSz="1081088" fontAlgn="base">
              <a:spcBef>
                <a:spcPct val="0"/>
              </a:spcBef>
              <a:spcAft>
                <a:spcPct val="0"/>
              </a:spcAft>
            </a:pPr>
            <a:endParaRPr lang="de-DE" sz="1100" b="1" dirty="0" smtClean="0">
              <a:solidFill>
                <a:srgbClr val="00549F"/>
              </a:solidFill>
            </a:endParaRPr>
          </a:p>
          <a:p>
            <a:pPr defTabSz="1081088" fontAlgn="base">
              <a:spcBef>
                <a:spcPct val="0"/>
              </a:spcBef>
              <a:spcAft>
                <a:spcPct val="0"/>
              </a:spcAft>
            </a:pPr>
            <a:endParaRPr lang="de-DE" sz="1100" b="1" dirty="0" smtClean="0">
              <a:solidFill>
                <a:srgbClr val="00549F"/>
              </a:solidFill>
            </a:endParaRPr>
          </a:p>
          <a:p>
            <a:pPr fontAlgn="base">
              <a:spcBef>
                <a:spcPct val="0"/>
              </a:spcBef>
              <a:spcAft>
                <a:spcPct val="0"/>
              </a:spcAft>
            </a:pPr>
            <a:endParaRPr lang="de-DE" sz="6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a:p>
            <a:r>
              <a:rPr lang="de-DE" sz="1100" b="1" dirty="0">
                <a:solidFill>
                  <a:srgbClr val="00549F"/>
                </a:solidFill>
              </a:rPr>
              <a:t>IRTG 2150/1	</a:t>
            </a:r>
            <a:r>
              <a:rPr lang="de-DE" sz="1100" b="1" dirty="0" smtClean="0">
                <a:solidFill>
                  <a:srgbClr val="00549F"/>
                </a:solidFill>
              </a:rPr>
              <a:t>  Neuronale </a:t>
            </a:r>
            <a:r>
              <a:rPr lang="de-DE" sz="1100" b="1" dirty="0">
                <a:solidFill>
                  <a:srgbClr val="00549F"/>
                </a:solidFill>
              </a:rPr>
              <a:t>Grundlagen der Modulation von Aggression und Impulsivität im Rahmen von </a:t>
            </a:r>
            <a:r>
              <a:rPr lang="de-DE" sz="1100" b="1" dirty="0" smtClean="0">
                <a:solidFill>
                  <a:srgbClr val="00549F"/>
                </a:solidFill>
              </a:rPr>
              <a:t>		  Psychopathologie</a:t>
            </a:r>
            <a:r>
              <a:rPr lang="de-DE" sz="1100" b="1" dirty="0">
                <a:solidFill>
                  <a:srgbClr val="646567"/>
                </a:solidFill>
              </a:rPr>
              <a:t>				</a:t>
            </a:r>
          </a:p>
          <a:p>
            <a:r>
              <a:rPr lang="de-DE" sz="1100" b="1" dirty="0">
                <a:solidFill>
                  <a:srgbClr val="646567"/>
                </a:solidFill>
              </a:rPr>
              <a:t>	</a:t>
            </a:r>
            <a:r>
              <a:rPr lang="de-DE" sz="1100" b="1" dirty="0" smtClean="0">
                <a:solidFill>
                  <a:srgbClr val="646567"/>
                </a:solidFill>
              </a:rPr>
              <a:t>  </a:t>
            </a:r>
            <a:r>
              <a:rPr lang="de-DE" sz="1100" b="1" dirty="0" smtClean="0">
                <a:solidFill>
                  <a:srgbClr val="646567"/>
                </a:solidFill>
              </a:rPr>
              <a:t>Sprecherin:</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a:t>
            </a:r>
            <a:r>
              <a:rPr lang="de-DE" sz="1100" b="1" dirty="0" err="1">
                <a:solidFill>
                  <a:srgbClr val="646567"/>
                </a:solidFill>
              </a:rPr>
              <a:t>soc</a:t>
            </a:r>
            <a:r>
              <a:rPr lang="de-DE" sz="1100" b="1" dirty="0">
                <a:solidFill>
                  <a:srgbClr val="646567"/>
                </a:solidFill>
              </a:rPr>
              <a:t>. Ute Habel, Lehrstuhl für Psychiatrie, Psychotherapie und </a:t>
            </a:r>
            <a:r>
              <a:rPr lang="de-DE" sz="1100" b="1" dirty="0" smtClean="0">
                <a:solidFill>
                  <a:srgbClr val="646567"/>
                </a:solidFill>
              </a:rPr>
              <a:t>			Psychosomatik</a:t>
            </a:r>
            <a:r>
              <a:rPr lang="de-DE" sz="1100" b="1" dirty="0">
                <a:solidFill>
                  <a:srgbClr val="00549F"/>
                </a:solidFill>
              </a:rPr>
              <a:t>			</a:t>
            </a:r>
          </a:p>
          <a:p>
            <a:endParaRPr lang="de-DE" sz="1100" b="1" dirty="0" smtClean="0">
              <a:solidFill>
                <a:srgbClr val="00549F"/>
              </a:solidFill>
            </a:endParaRPr>
          </a:p>
          <a:p>
            <a:r>
              <a:rPr lang="de-DE" sz="1100" b="1" dirty="0" smtClean="0">
                <a:solidFill>
                  <a:srgbClr val="00549F"/>
                </a:solidFill>
              </a:rPr>
              <a:t>IRTG </a:t>
            </a:r>
            <a:r>
              <a:rPr lang="de-DE" sz="1100" b="1" dirty="0">
                <a:solidFill>
                  <a:srgbClr val="00549F"/>
                </a:solidFill>
              </a:rPr>
              <a:t>1628/2	</a:t>
            </a:r>
            <a:r>
              <a:rPr lang="de-DE" sz="1100" b="1" dirty="0" smtClean="0">
                <a:solidFill>
                  <a:srgbClr val="00549F"/>
                </a:solidFill>
              </a:rPr>
              <a:t>  Selektivität </a:t>
            </a:r>
            <a:r>
              <a:rPr lang="de-DE" sz="1100" b="1" dirty="0">
                <a:solidFill>
                  <a:srgbClr val="00549F"/>
                </a:solidFill>
              </a:rPr>
              <a:t>in der Chemo- und Biokatalyse				</a:t>
            </a:r>
          </a:p>
          <a:p>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Sprecher:</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Jun </a:t>
            </a:r>
            <a:r>
              <a:rPr lang="de-DE" sz="1100" b="1" dirty="0" err="1">
                <a:solidFill>
                  <a:srgbClr val="646567"/>
                </a:solidFill>
              </a:rPr>
              <a:t>Okuda</a:t>
            </a:r>
            <a:r>
              <a:rPr lang="de-DE" sz="1100" b="1" dirty="0">
                <a:solidFill>
                  <a:srgbClr val="646567"/>
                </a:solidFill>
              </a:rPr>
              <a:t>, Lehrstuhl für Metallorganische Chemie und Institut für </a:t>
            </a:r>
            <a:r>
              <a:rPr lang="de-DE" sz="1100" b="1" dirty="0" smtClean="0">
                <a:solidFill>
                  <a:srgbClr val="646567"/>
                </a:solidFill>
              </a:rPr>
              <a:t>		Anorganische </a:t>
            </a:r>
            <a:r>
              <a:rPr lang="de-DE" sz="1100" b="1" dirty="0">
                <a:solidFill>
                  <a:srgbClr val="646567"/>
                </a:solidFill>
              </a:rPr>
              <a:t>Chemie</a:t>
            </a:r>
            <a:r>
              <a:rPr lang="de-DE" sz="1100" b="1" dirty="0">
                <a:solidFill>
                  <a:srgbClr val="00549F"/>
                </a:solidFill>
              </a:rPr>
              <a:t>			</a:t>
            </a: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a:p>
            <a:pPr fontAlgn="base">
              <a:spcBef>
                <a:spcPct val="0"/>
              </a:spcBef>
              <a:spcAft>
                <a:spcPct val="0"/>
              </a:spcAft>
            </a:pPr>
            <a:endParaRPr lang="de-DE" sz="1100" b="1" dirty="0" smtClean="0">
              <a:solidFill>
                <a:srgbClr val="000000">
                  <a:lumMod val="65000"/>
                  <a:lumOff val="35000"/>
                </a:srgbClr>
              </a:solidFill>
            </a:endParaRP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Integrierte Graduiertenkollegs</a:t>
            </a:r>
            <a:r>
              <a:rPr lang="de-DE" b="1" dirty="0" smtClean="0">
                <a:solidFill>
                  <a:srgbClr val="FFFFFF"/>
                </a:solidFill>
              </a:rPr>
              <a:t>  </a:t>
            </a:r>
          </a:p>
        </p:txBody>
      </p:sp>
      <p:sp>
        <p:nvSpPr>
          <p:cNvPr id="10" name="Textfeld 9"/>
          <p:cNvSpPr txBox="1"/>
          <p:nvPr/>
        </p:nvSpPr>
        <p:spPr>
          <a:xfrm>
            <a:off x="647564" y="3501008"/>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Internationale Graduiertenkollegs</a:t>
            </a:r>
            <a:r>
              <a:rPr lang="de-DE" b="1" dirty="0" smtClean="0">
                <a:solidFill>
                  <a:srgbClr val="FFFFFF"/>
                </a:solidFill>
              </a:rPr>
              <a:t>  </a:t>
            </a:r>
          </a:p>
        </p:txBody>
      </p:sp>
    </p:spTree>
    <p:extLst>
      <p:ext uri="{BB962C8B-B14F-4D97-AF65-F5344CB8AC3E}">
        <p14:creationId xmlns:p14="http://schemas.microsoft.com/office/powerpoint/2010/main" val="18687065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Strukturierte Doktorandenprogramme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46 von 63</a:t>
            </a:r>
            <a:endParaRPr lang="de-DE" altLang="de-DE" dirty="0" smtClean="0"/>
          </a:p>
        </p:txBody>
      </p:sp>
      <p:sp>
        <p:nvSpPr>
          <p:cNvPr id="6" name="Textfeld 5"/>
          <p:cNvSpPr txBox="1"/>
          <p:nvPr/>
        </p:nvSpPr>
        <p:spPr>
          <a:xfrm>
            <a:off x="603811" y="1340767"/>
            <a:ext cx="7920000" cy="4536157"/>
          </a:xfrm>
          <a:prstGeom prst="rect">
            <a:avLst/>
          </a:prstGeom>
          <a:noFill/>
        </p:spPr>
        <p:txBody>
          <a:bodyPr wrap="square" rtlCol="0">
            <a:noAutofit/>
          </a:bodyPr>
          <a:lstStyle/>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smtClean="0">
                <a:solidFill>
                  <a:srgbClr val="00549F"/>
                </a:solidFill>
              </a:rPr>
              <a:t>NEW-MINE</a:t>
            </a:r>
            <a:r>
              <a:rPr lang="de-DE" sz="1100" b="1" dirty="0">
                <a:solidFill>
                  <a:srgbClr val="00549F"/>
                </a:solidFill>
              </a:rPr>
              <a:t>	EU Training Network </a:t>
            </a:r>
            <a:r>
              <a:rPr lang="de-DE" sz="1100" b="1" dirty="0" err="1">
                <a:solidFill>
                  <a:srgbClr val="00549F"/>
                </a:solidFill>
              </a:rPr>
              <a:t>for</a:t>
            </a:r>
            <a:r>
              <a:rPr lang="de-DE" sz="1100" b="1" dirty="0">
                <a:solidFill>
                  <a:srgbClr val="00549F"/>
                </a:solidFill>
              </a:rPr>
              <a:t> </a:t>
            </a:r>
            <a:r>
              <a:rPr lang="de-DE" sz="1100" b="1" dirty="0" err="1">
                <a:solidFill>
                  <a:srgbClr val="00549F"/>
                </a:solidFill>
              </a:rPr>
              <a:t>Resource</a:t>
            </a:r>
            <a:r>
              <a:rPr lang="de-DE" sz="1100" b="1" dirty="0">
                <a:solidFill>
                  <a:srgbClr val="00549F"/>
                </a:solidFill>
              </a:rPr>
              <a:t> </a:t>
            </a:r>
            <a:r>
              <a:rPr lang="de-DE" sz="1100" b="1" dirty="0" err="1">
                <a:solidFill>
                  <a:srgbClr val="00549F"/>
                </a:solidFill>
              </a:rPr>
              <a:t>Recovery</a:t>
            </a:r>
            <a:r>
              <a:rPr lang="de-DE" sz="1100" b="1" dirty="0">
                <a:solidFill>
                  <a:srgbClr val="00549F"/>
                </a:solidFill>
              </a:rPr>
              <a:t> </a:t>
            </a:r>
            <a:r>
              <a:rPr lang="de-DE" sz="1100" b="1" dirty="0" err="1">
                <a:solidFill>
                  <a:srgbClr val="00549F"/>
                </a:solidFill>
              </a:rPr>
              <a:t>through</a:t>
            </a:r>
            <a:r>
              <a:rPr lang="de-DE" sz="1100" b="1" dirty="0">
                <a:solidFill>
                  <a:srgbClr val="00549F"/>
                </a:solidFill>
              </a:rPr>
              <a:t> Enhanced </a:t>
            </a:r>
            <a:r>
              <a:rPr lang="de-DE" sz="1100" b="1" dirty="0" err="1">
                <a:solidFill>
                  <a:srgbClr val="00549F"/>
                </a:solidFill>
              </a:rPr>
              <a:t>Landfill</a:t>
            </a:r>
            <a:r>
              <a:rPr lang="de-DE" sz="1100" b="1" dirty="0">
                <a:solidFill>
                  <a:srgbClr val="00549F"/>
                </a:solidFill>
              </a:rPr>
              <a:t> Mining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Prof. Dr.-Ing. Thomas </a:t>
            </a:r>
            <a:r>
              <a:rPr lang="de-DE" sz="1100" b="1" dirty="0" err="1">
                <a:solidFill>
                  <a:srgbClr val="646567"/>
                </a:solidFill>
              </a:rPr>
              <a:t>Pretz</a:t>
            </a:r>
            <a:r>
              <a:rPr lang="de-DE" sz="1100" b="1" dirty="0">
                <a:solidFill>
                  <a:srgbClr val="646567"/>
                </a:solidFill>
              </a:rPr>
              <a:t>, Lehrstuhl für Aufbereitung und Recycling fester </a:t>
            </a:r>
            <a:r>
              <a:rPr lang="de-DE" sz="1100" b="1" dirty="0" smtClean="0">
                <a:solidFill>
                  <a:srgbClr val="646567"/>
                </a:solidFill>
              </a:rPr>
              <a:t>								Abfallstoffe und </a:t>
            </a:r>
            <a:r>
              <a:rPr lang="de-DE" sz="1100" b="1" dirty="0">
                <a:solidFill>
                  <a:srgbClr val="646567"/>
                </a:solidFill>
              </a:rPr>
              <a:t>Institut für Aufbereitung, Kokerei und Brikettierung</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a:t>
            </a:r>
            <a:r>
              <a:rPr lang="de-DE" sz="1100" b="1" dirty="0">
                <a:solidFill>
                  <a:srgbClr val="646567"/>
                </a:solidFill>
              </a:rPr>
              <a:t>Universität </a:t>
            </a:r>
            <a:r>
              <a:rPr lang="de-DE" sz="1100" b="1" dirty="0" smtClean="0">
                <a:solidFill>
                  <a:srgbClr val="646567"/>
                </a:solidFill>
              </a:rPr>
              <a:t>	:</a:t>
            </a:r>
            <a:r>
              <a:rPr lang="de-DE" sz="1100" b="1" dirty="0">
                <a:solidFill>
                  <a:srgbClr val="646567"/>
                </a:solidFill>
              </a:rPr>
              <a:t>	</a:t>
            </a:r>
            <a:r>
              <a:rPr lang="de-DE" sz="1100" b="1" dirty="0" err="1">
                <a:solidFill>
                  <a:srgbClr val="646567"/>
                </a:solidFill>
              </a:rPr>
              <a:t>Katholieke</a:t>
            </a:r>
            <a:r>
              <a:rPr lang="de-DE" sz="1100" b="1" dirty="0">
                <a:solidFill>
                  <a:srgbClr val="646567"/>
                </a:solidFill>
              </a:rPr>
              <a:t> </a:t>
            </a:r>
            <a:r>
              <a:rPr lang="de-DE" sz="1100" b="1" dirty="0" err="1">
                <a:solidFill>
                  <a:srgbClr val="646567"/>
                </a:solidFill>
              </a:rPr>
              <a:t>Universiteit</a:t>
            </a:r>
            <a:r>
              <a:rPr lang="de-DE" sz="1100" b="1" dirty="0">
                <a:solidFill>
                  <a:srgbClr val="646567"/>
                </a:solidFill>
              </a:rPr>
              <a:t> Leuven</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err="1" smtClean="0">
                <a:solidFill>
                  <a:srgbClr val="00549F"/>
                </a:solidFill>
              </a:rPr>
              <a:t>PAcMEN</a:t>
            </a:r>
            <a:r>
              <a:rPr lang="de-DE" sz="1100" b="1" dirty="0">
                <a:solidFill>
                  <a:srgbClr val="00549F"/>
                </a:solidFill>
              </a:rPr>
              <a:t>	</a:t>
            </a:r>
            <a:r>
              <a:rPr lang="de-DE" sz="1100" b="1" dirty="0" err="1">
                <a:solidFill>
                  <a:srgbClr val="00549F"/>
                </a:solidFill>
              </a:rPr>
              <a:t>Predictive</a:t>
            </a:r>
            <a:r>
              <a:rPr lang="de-DE" sz="1100" b="1" dirty="0">
                <a:solidFill>
                  <a:srgbClr val="00549F"/>
                </a:solidFill>
              </a:rPr>
              <a:t> </a:t>
            </a:r>
            <a:r>
              <a:rPr lang="de-DE" sz="1100" b="1" dirty="0" err="1">
                <a:solidFill>
                  <a:srgbClr val="00549F"/>
                </a:solidFill>
              </a:rPr>
              <a:t>and</a:t>
            </a:r>
            <a:r>
              <a:rPr lang="de-DE" sz="1100" b="1" dirty="0">
                <a:solidFill>
                  <a:srgbClr val="00549F"/>
                </a:solidFill>
              </a:rPr>
              <a:t> </a:t>
            </a:r>
            <a:r>
              <a:rPr lang="de-DE" sz="1100" b="1" dirty="0" err="1">
                <a:solidFill>
                  <a:srgbClr val="00549F"/>
                </a:solidFill>
              </a:rPr>
              <a:t>Accelerated</a:t>
            </a:r>
            <a:r>
              <a:rPr lang="de-DE" sz="1100" b="1" dirty="0">
                <a:solidFill>
                  <a:srgbClr val="00549F"/>
                </a:solidFill>
              </a:rPr>
              <a:t> </a:t>
            </a:r>
            <a:r>
              <a:rPr lang="de-DE" sz="1100" b="1" dirty="0" err="1">
                <a:solidFill>
                  <a:srgbClr val="00549F"/>
                </a:solidFill>
              </a:rPr>
              <a:t>Metabolic</a:t>
            </a:r>
            <a:r>
              <a:rPr lang="de-DE" sz="1100" b="1" dirty="0">
                <a:solidFill>
                  <a:srgbClr val="00549F"/>
                </a:solidFill>
              </a:rPr>
              <a:t> Engineering Network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Ulrich </a:t>
            </a:r>
            <a:r>
              <a:rPr lang="de-DE" sz="1100" b="1" dirty="0" err="1">
                <a:solidFill>
                  <a:srgbClr val="646567"/>
                </a:solidFill>
              </a:rPr>
              <a:t>Schwaneberg</a:t>
            </a:r>
            <a:r>
              <a:rPr lang="de-DE" sz="1100" b="1" dirty="0">
                <a:solidFill>
                  <a:srgbClr val="646567"/>
                </a:solidFill>
              </a:rPr>
              <a:t>, Lehrstuhl für Biotechnologie </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Universität	:</a:t>
            </a:r>
            <a:r>
              <a:rPr lang="de-DE" sz="1100" b="1" dirty="0">
                <a:solidFill>
                  <a:srgbClr val="646567"/>
                </a:solidFill>
              </a:rPr>
              <a:t>	Danmarks </a:t>
            </a:r>
            <a:r>
              <a:rPr lang="de-DE" sz="1100" b="1" dirty="0" err="1">
                <a:solidFill>
                  <a:srgbClr val="646567"/>
                </a:solidFill>
              </a:rPr>
              <a:t>Tekniske</a:t>
            </a:r>
            <a:r>
              <a:rPr lang="de-DE" sz="1100" b="1" dirty="0">
                <a:solidFill>
                  <a:srgbClr val="646567"/>
                </a:solidFill>
              </a:rPr>
              <a:t> </a:t>
            </a:r>
            <a:r>
              <a:rPr lang="de-DE" sz="1100" b="1" dirty="0" err="1">
                <a:solidFill>
                  <a:srgbClr val="646567"/>
                </a:solidFill>
              </a:rPr>
              <a:t>Universitet</a:t>
            </a:r>
            <a:endParaRPr lang="de-DE" sz="1100" b="1" dirty="0">
              <a:solidFill>
                <a:srgbClr val="646567"/>
              </a:solidFill>
            </a:endParaRP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smtClean="0">
                <a:solidFill>
                  <a:srgbClr val="00549F"/>
                </a:solidFill>
              </a:rPr>
              <a:t>Super-W</a:t>
            </a:r>
            <a:r>
              <a:rPr lang="de-DE" sz="1100" b="1" dirty="0">
                <a:solidFill>
                  <a:srgbClr val="00549F"/>
                </a:solidFill>
              </a:rPr>
              <a:t>	</a:t>
            </a:r>
            <a:r>
              <a:rPr lang="de-DE" sz="1100" b="1" dirty="0" err="1">
                <a:solidFill>
                  <a:srgbClr val="00549F"/>
                </a:solidFill>
              </a:rPr>
              <a:t>Sustainable</a:t>
            </a:r>
            <a:r>
              <a:rPr lang="de-DE" sz="1100" b="1" dirty="0">
                <a:solidFill>
                  <a:srgbClr val="00549F"/>
                </a:solidFill>
              </a:rPr>
              <a:t> </a:t>
            </a:r>
            <a:r>
              <a:rPr lang="de-DE" sz="1100" b="1" dirty="0" err="1">
                <a:solidFill>
                  <a:srgbClr val="00549F"/>
                </a:solidFill>
              </a:rPr>
              <a:t>Product</a:t>
            </a:r>
            <a:r>
              <a:rPr lang="de-DE" sz="1100" b="1" dirty="0">
                <a:solidFill>
                  <a:srgbClr val="00549F"/>
                </a:solidFill>
              </a:rPr>
              <a:t>, </a:t>
            </a:r>
            <a:r>
              <a:rPr lang="de-DE" sz="1100" b="1" dirty="0" err="1">
                <a:solidFill>
                  <a:srgbClr val="00549F"/>
                </a:solidFill>
              </a:rPr>
              <a:t>Energy</a:t>
            </a:r>
            <a:r>
              <a:rPr lang="de-DE" sz="1100" b="1" dirty="0">
                <a:solidFill>
                  <a:srgbClr val="00549F"/>
                </a:solidFill>
              </a:rPr>
              <a:t> </a:t>
            </a:r>
            <a:r>
              <a:rPr lang="de-DE" sz="1100" b="1" dirty="0" err="1">
                <a:solidFill>
                  <a:srgbClr val="00549F"/>
                </a:solidFill>
              </a:rPr>
              <a:t>and</a:t>
            </a:r>
            <a:r>
              <a:rPr lang="de-DE" sz="1100" b="1" dirty="0">
                <a:solidFill>
                  <a:srgbClr val="00549F"/>
                </a:solidFill>
              </a:rPr>
              <a:t> </a:t>
            </a:r>
            <a:r>
              <a:rPr lang="de-DE" sz="1100" b="1" dirty="0" err="1">
                <a:solidFill>
                  <a:srgbClr val="00549F"/>
                </a:solidFill>
              </a:rPr>
              <a:t>Resource</a:t>
            </a:r>
            <a:r>
              <a:rPr lang="de-DE" sz="1100" b="1" dirty="0">
                <a:solidFill>
                  <a:srgbClr val="00549F"/>
                </a:solidFill>
              </a:rPr>
              <a:t> </a:t>
            </a:r>
            <a:r>
              <a:rPr lang="de-DE" sz="1100" b="1" dirty="0" err="1">
                <a:solidFill>
                  <a:srgbClr val="00549F"/>
                </a:solidFill>
              </a:rPr>
              <a:t>Recovery</a:t>
            </a:r>
            <a:r>
              <a:rPr lang="de-DE" sz="1100" b="1" dirty="0">
                <a:solidFill>
                  <a:srgbClr val="00549F"/>
                </a:solidFill>
              </a:rPr>
              <a:t> </a:t>
            </a:r>
            <a:r>
              <a:rPr lang="de-DE" sz="1100" b="1" dirty="0" err="1">
                <a:solidFill>
                  <a:srgbClr val="00549F"/>
                </a:solidFill>
              </a:rPr>
              <a:t>from</a:t>
            </a:r>
            <a:r>
              <a:rPr lang="de-DE" sz="1100" b="1" dirty="0">
                <a:solidFill>
                  <a:srgbClr val="00549F"/>
                </a:solidFill>
              </a:rPr>
              <a:t> </a:t>
            </a:r>
            <a:r>
              <a:rPr lang="de-DE" sz="1100" b="1" dirty="0" err="1">
                <a:solidFill>
                  <a:srgbClr val="00549F"/>
                </a:solidFill>
              </a:rPr>
              <a:t>Wastewater</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Prof. Dr.-Ing. Matthias </a:t>
            </a:r>
            <a:r>
              <a:rPr lang="de-DE" sz="1100" b="1" dirty="0" err="1">
                <a:solidFill>
                  <a:srgbClr val="646567"/>
                </a:solidFill>
              </a:rPr>
              <a:t>Wessling</a:t>
            </a:r>
            <a:r>
              <a:rPr lang="de-DE" sz="1100" b="1" dirty="0">
                <a:solidFill>
                  <a:srgbClr val="646567"/>
                </a:solidFill>
              </a:rPr>
              <a:t>, Institutsleiter AVT Aachener </a:t>
            </a:r>
            <a:r>
              <a:rPr lang="de-DE" sz="1100" b="1" dirty="0" smtClean="0">
                <a:solidFill>
                  <a:srgbClr val="646567"/>
                </a:solidFill>
              </a:rPr>
              <a:t>	</a:t>
            </a:r>
            <a:r>
              <a:rPr lang="de-DE" sz="1100" b="1" dirty="0">
                <a:solidFill>
                  <a:srgbClr val="646567"/>
                </a:solidFill>
              </a:rPr>
              <a:t>	</a:t>
            </a:r>
            <a:br>
              <a:rPr lang="de-DE" sz="1100" b="1" dirty="0">
                <a:solidFill>
                  <a:srgbClr val="646567"/>
                </a:solidFill>
              </a:rPr>
            </a:br>
            <a:r>
              <a:rPr lang="de-DE" sz="1100" b="1" dirty="0" smtClean="0">
                <a:solidFill>
                  <a:srgbClr val="646567"/>
                </a:solidFill>
              </a:rPr>
              <a:t>							Verfahrenstechnik</a:t>
            </a:r>
            <a:endParaRPr lang="de-DE" sz="1100" b="1" dirty="0">
              <a:solidFill>
                <a:srgbClr val="646567"/>
              </a:solidFill>
            </a:endParaRP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a:t>
            </a:r>
            <a:r>
              <a:rPr lang="de-DE" sz="1100" b="1" dirty="0">
                <a:solidFill>
                  <a:srgbClr val="646567"/>
                </a:solidFill>
              </a:rPr>
              <a:t>Universität 	</a:t>
            </a:r>
            <a:r>
              <a:rPr lang="de-DE" sz="1100" b="1" dirty="0" smtClean="0">
                <a:solidFill>
                  <a:srgbClr val="646567"/>
                </a:solidFill>
              </a:rPr>
              <a:t>:	</a:t>
            </a:r>
            <a:r>
              <a:rPr lang="de-DE" sz="1100" b="1" dirty="0" err="1" smtClean="0">
                <a:solidFill>
                  <a:srgbClr val="646567"/>
                </a:solidFill>
              </a:rPr>
              <a:t>Universiteit</a:t>
            </a:r>
            <a:r>
              <a:rPr lang="de-DE" sz="1100" b="1" dirty="0" smtClean="0">
                <a:solidFill>
                  <a:srgbClr val="646567"/>
                </a:solidFill>
              </a:rPr>
              <a:t> </a:t>
            </a:r>
            <a:r>
              <a:rPr lang="de-DE" sz="1100" b="1" dirty="0">
                <a:solidFill>
                  <a:srgbClr val="646567"/>
                </a:solidFill>
              </a:rPr>
              <a:t>Gent</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err="1" smtClean="0">
                <a:solidFill>
                  <a:srgbClr val="00549F"/>
                </a:solidFill>
              </a:rPr>
              <a:t>InCeM</a:t>
            </a:r>
            <a:r>
              <a:rPr lang="de-DE" sz="1100" b="1" dirty="0">
                <a:solidFill>
                  <a:srgbClr val="00549F"/>
                </a:solidFill>
              </a:rPr>
              <a:t>	Research Training Network on Integrated </a:t>
            </a:r>
            <a:r>
              <a:rPr lang="de-DE" sz="1100" b="1" dirty="0" err="1">
                <a:solidFill>
                  <a:srgbClr val="00549F"/>
                </a:solidFill>
              </a:rPr>
              <a:t>Component</a:t>
            </a:r>
            <a:r>
              <a:rPr lang="de-DE" sz="1100" b="1" dirty="0">
                <a:solidFill>
                  <a:srgbClr val="00549F"/>
                </a:solidFill>
              </a:rPr>
              <a:t> </a:t>
            </a:r>
            <a:r>
              <a:rPr lang="de-DE" sz="1100" b="1" dirty="0" err="1">
                <a:solidFill>
                  <a:srgbClr val="00549F"/>
                </a:solidFill>
              </a:rPr>
              <a:t>Cycling</a:t>
            </a:r>
            <a:r>
              <a:rPr lang="de-DE" sz="1100" b="1" dirty="0">
                <a:solidFill>
                  <a:srgbClr val="00549F"/>
                </a:solidFill>
              </a:rPr>
              <a:t> in </a:t>
            </a:r>
            <a:r>
              <a:rPr lang="de-DE" sz="1100" b="1" dirty="0" err="1">
                <a:solidFill>
                  <a:srgbClr val="00549F"/>
                </a:solidFill>
              </a:rPr>
              <a:t>Epithelial</a:t>
            </a:r>
            <a:r>
              <a:rPr lang="de-DE" sz="1100" b="1" dirty="0">
                <a:solidFill>
                  <a:srgbClr val="00549F"/>
                </a:solidFill>
              </a:rPr>
              <a:t> </a:t>
            </a:r>
            <a:r>
              <a:rPr lang="de-DE" sz="1100" b="1" dirty="0" err="1">
                <a:solidFill>
                  <a:srgbClr val="00549F"/>
                </a:solidFill>
              </a:rPr>
              <a:t>Cell</a:t>
            </a:r>
            <a:r>
              <a:rPr lang="de-DE" sz="1100" b="1" dirty="0">
                <a:solidFill>
                  <a:srgbClr val="00549F"/>
                </a:solidFill>
              </a:rPr>
              <a:t> </a:t>
            </a:r>
            <a:r>
              <a:rPr lang="de-DE" sz="1100" b="1" dirty="0" err="1">
                <a:solidFill>
                  <a:srgbClr val="00549F"/>
                </a:solidFill>
              </a:rPr>
              <a:t>Motility</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a:solidFill>
                  <a:srgbClr val="646567"/>
                </a:solidFill>
              </a:rPr>
              <a:t>UKA </a:t>
            </a:r>
            <a:r>
              <a:rPr lang="de-DE" sz="1100" b="1" dirty="0" smtClean="0">
                <a:solidFill>
                  <a:srgbClr val="646567"/>
                </a:solidFill>
              </a:rPr>
              <a:t>Koordinator:</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Dr. med. Rudolf </a:t>
            </a:r>
            <a:r>
              <a:rPr lang="de-DE" sz="1100" b="1" dirty="0" err="1">
                <a:solidFill>
                  <a:srgbClr val="646567"/>
                </a:solidFill>
              </a:rPr>
              <a:t>Leube</a:t>
            </a:r>
            <a:r>
              <a:rPr lang="de-DE" sz="1100" b="1" dirty="0">
                <a:solidFill>
                  <a:srgbClr val="646567"/>
                </a:solidFill>
              </a:rPr>
              <a:t>, Lehrstuhl für Molekulare und Zelluläre Anatomie</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Universität:	 </a:t>
            </a:r>
            <a:r>
              <a:rPr lang="de-DE" sz="1100" b="1" dirty="0">
                <a:solidFill>
                  <a:srgbClr val="646567"/>
                </a:solidFill>
              </a:rPr>
              <a:t>	Universitätsklinikum Aachen</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smtClean="0">
                <a:solidFill>
                  <a:srgbClr val="00549F"/>
                </a:solidFill>
              </a:rPr>
              <a:t>LISTEN</a:t>
            </a:r>
            <a:r>
              <a:rPr lang="de-DE" sz="1100" b="1" dirty="0">
                <a:solidFill>
                  <a:srgbClr val="00549F"/>
                </a:solidFill>
              </a:rPr>
              <a:t>	Hands-</a:t>
            </a:r>
            <a:r>
              <a:rPr lang="de-DE" sz="1100" b="1" dirty="0" err="1">
                <a:solidFill>
                  <a:srgbClr val="00549F"/>
                </a:solidFill>
              </a:rPr>
              <a:t>free</a:t>
            </a:r>
            <a:r>
              <a:rPr lang="de-DE" sz="1100" b="1" dirty="0">
                <a:solidFill>
                  <a:srgbClr val="00549F"/>
                </a:solidFill>
              </a:rPr>
              <a:t> Voice-</a:t>
            </a:r>
            <a:r>
              <a:rPr lang="de-DE" sz="1100" b="1" dirty="0" err="1">
                <a:solidFill>
                  <a:srgbClr val="00549F"/>
                </a:solidFill>
              </a:rPr>
              <a:t>enabled</a:t>
            </a:r>
            <a:r>
              <a:rPr lang="de-DE" sz="1100" b="1" dirty="0">
                <a:solidFill>
                  <a:srgbClr val="00549F"/>
                </a:solidFill>
              </a:rPr>
              <a:t> Interface </a:t>
            </a:r>
            <a:r>
              <a:rPr lang="de-DE" sz="1100" b="1" dirty="0" err="1">
                <a:solidFill>
                  <a:srgbClr val="00549F"/>
                </a:solidFill>
              </a:rPr>
              <a:t>to</a:t>
            </a:r>
            <a:r>
              <a:rPr lang="de-DE" sz="1100" b="1" dirty="0">
                <a:solidFill>
                  <a:srgbClr val="00549F"/>
                </a:solidFill>
              </a:rPr>
              <a:t> Web </a:t>
            </a:r>
            <a:r>
              <a:rPr lang="de-DE" sz="1100" b="1" dirty="0" err="1">
                <a:solidFill>
                  <a:srgbClr val="00549F"/>
                </a:solidFill>
              </a:rPr>
              <a:t>Applications</a:t>
            </a:r>
            <a:r>
              <a:rPr lang="de-DE" sz="1100" b="1" dirty="0">
                <a:solidFill>
                  <a:srgbClr val="00549F"/>
                </a:solidFill>
              </a:rPr>
              <a:t> </a:t>
            </a:r>
            <a:r>
              <a:rPr lang="de-DE" sz="1100" b="1" dirty="0" err="1">
                <a:solidFill>
                  <a:srgbClr val="00549F"/>
                </a:solidFill>
              </a:rPr>
              <a:t>for</a:t>
            </a:r>
            <a:r>
              <a:rPr lang="de-DE" sz="1100" b="1" dirty="0">
                <a:solidFill>
                  <a:srgbClr val="00549F"/>
                </a:solidFill>
              </a:rPr>
              <a:t> Smart Home Environments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Prof. Dr.-Ing. Hermann Ney, Lehrstuhl für Informatik 6</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Universität:	 </a:t>
            </a:r>
            <a:r>
              <a:rPr lang="de-DE" sz="1100" b="1" dirty="0">
                <a:solidFill>
                  <a:srgbClr val="646567"/>
                </a:solidFill>
              </a:rPr>
              <a:t>	</a:t>
            </a:r>
            <a:r>
              <a:rPr lang="de-DE" sz="1100" b="1" dirty="0" err="1">
                <a:solidFill>
                  <a:srgbClr val="646567"/>
                </a:solidFill>
              </a:rPr>
              <a:t>Foundation</a:t>
            </a:r>
            <a:r>
              <a:rPr lang="de-DE" sz="1100" b="1" dirty="0">
                <a:solidFill>
                  <a:srgbClr val="646567"/>
                </a:solidFill>
              </a:rPr>
              <a:t> </a:t>
            </a:r>
            <a:r>
              <a:rPr lang="de-DE" sz="1100" b="1" dirty="0" err="1">
                <a:solidFill>
                  <a:srgbClr val="646567"/>
                </a:solidFill>
              </a:rPr>
              <a:t>for</a:t>
            </a:r>
            <a:r>
              <a:rPr lang="de-DE" sz="1100" b="1" dirty="0">
                <a:solidFill>
                  <a:srgbClr val="646567"/>
                </a:solidFill>
              </a:rPr>
              <a:t> Research </a:t>
            </a:r>
            <a:r>
              <a:rPr lang="de-DE" sz="1100" b="1" dirty="0" err="1">
                <a:solidFill>
                  <a:srgbClr val="646567"/>
                </a:solidFill>
              </a:rPr>
              <a:t>and</a:t>
            </a:r>
            <a:r>
              <a:rPr lang="de-DE" sz="1100" b="1" dirty="0">
                <a:solidFill>
                  <a:srgbClr val="646567"/>
                </a:solidFill>
              </a:rPr>
              <a:t> Technology Hellas</a:t>
            </a: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r>
              <a:rPr lang="de-DE" dirty="0">
                <a:solidFill>
                  <a:srgbClr val="FFFFFF"/>
                </a:solidFill>
              </a:rPr>
              <a:t>Marie-Curie-Ausbildungsnetzwerke mit Beteiligung der RWTH Aachen</a:t>
            </a:r>
            <a:endParaRPr lang="de-DE" b="1" dirty="0" smtClean="0">
              <a:solidFill>
                <a:srgbClr val="FFFFFF"/>
              </a:solidFill>
            </a:endParaRPr>
          </a:p>
        </p:txBody>
      </p:sp>
    </p:spTree>
    <p:extLst>
      <p:ext uri="{BB962C8B-B14F-4D97-AF65-F5344CB8AC3E}">
        <p14:creationId xmlns:p14="http://schemas.microsoft.com/office/powerpoint/2010/main" val="7158686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Strukturierte Doktorandenprogramme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47 von 63</a:t>
            </a:r>
            <a:endParaRPr lang="de-DE" altLang="de-DE" dirty="0" smtClean="0"/>
          </a:p>
        </p:txBody>
      </p:sp>
      <p:sp>
        <p:nvSpPr>
          <p:cNvPr id="6" name="Textfeld 5"/>
          <p:cNvSpPr txBox="1"/>
          <p:nvPr/>
        </p:nvSpPr>
        <p:spPr>
          <a:xfrm>
            <a:off x="613336" y="1340767"/>
            <a:ext cx="7920000" cy="4536157"/>
          </a:xfrm>
          <a:prstGeom prst="rect">
            <a:avLst/>
          </a:prstGeom>
          <a:noFill/>
        </p:spPr>
        <p:txBody>
          <a:bodyPr wrap="square" rtlCol="0">
            <a:noAutofit/>
          </a:bodyPr>
          <a:lstStyle/>
          <a:p>
            <a:pPr marL="989013" indent="-989013" defTabSz="249238">
              <a:tabLst>
                <a:tab pos="1081088" algn="l"/>
              </a:tabLst>
            </a:pPr>
            <a:endParaRPr lang="de-DE" sz="1100" b="1" dirty="0">
              <a:solidFill>
                <a:srgbClr val="00549F"/>
              </a:solidFill>
            </a:endParaRPr>
          </a:p>
          <a:p>
            <a:pPr marL="989013" indent="-989013" defTabSz="249238">
              <a:tabLst>
                <a:tab pos="1081088" algn="l"/>
              </a:tabLst>
            </a:pPr>
            <a:r>
              <a:rPr lang="de-DE" sz="1100" b="1" dirty="0" smtClean="0">
                <a:solidFill>
                  <a:srgbClr val="00549F"/>
                </a:solidFill>
              </a:rPr>
              <a:t>HPC-LEAP</a:t>
            </a:r>
            <a:r>
              <a:rPr lang="de-DE" sz="1100" b="1" dirty="0">
                <a:solidFill>
                  <a:srgbClr val="00549F"/>
                </a:solidFill>
              </a:rPr>
              <a:t>	High Performance Computing </a:t>
            </a:r>
            <a:r>
              <a:rPr lang="de-DE" sz="1100" b="1" dirty="0" err="1">
                <a:solidFill>
                  <a:srgbClr val="00549F"/>
                </a:solidFill>
              </a:rPr>
              <a:t>for</a:t>
            </a:r>
            <a:r>
              <a:rPr lang="de-DE" sz="1100" b="1" dirty="0">
                <a:solidFill>
                  <a:srgbClr val="00549F"/>
                </a:solidFill>
              </a:rPr>
              <a:t> Life </a:t>
            </a:r>
            <a:r>
              <a:rPr lang="de-DE" sz="1100" b="1" dirty="0" err="1">
                <a:solidFill>
                  <a:srgbClr val="00549F"/>
                </a:solidFill>
              </a:rPr>
              <a:t>sciences</a:t>
            </a:r>
            <a:r>
              <a:rPr lang="de-DE" sz="1100" b="1" dirty="0">
                <a:solidFill>
                  <a:srgbClr val="00549F"/>
                </a:solidFill>
              </a:rPr>
              <a:t>, Engineering </a:t>
            </a:r>
            <a:r>
              <a:rPr lang="de-DE" sz="1100" b="1" dirty="0" err="1">
                <a:solidFill>
                  <a:srgbClr val="00549F"/>
                </a:solidFill>
              </a:rPr>
              <a:t>and</a:t>
            </a:r>
            <a:r>
              <a:rPr lang="de-DE" sz="1100" b="1" dirty="0">
                <a:solidFill>
                  <a:srgbClr val="00549F"/>
                </a:solidFill>
              </a:rPr>
              <a:t> </a:t>
            </a:r>
            <a:r>
              <a:rPr lang="de-DE" sz="1100" b="1" dirty="0" err="1">
                <a:solidFill>
                  <a:srgbClr val="00549F"/>
                </a:solidFill>
              </a:rPr>
              <a:t>Physics</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Prof. Paolo </a:t>
            </a:r>
            <a:r>
              <a:rPr lang="de-DE" sz="1100" b="1" dirty="0" err="1">
                <a:solidFill>
                  <a:srgbClr val="646567"/>
                </a:solidFill>
              </a:rPr>
              <a:t>Carloni</a:t>
            </a:r>
            <a:r>
              <a:rPr lang="de-DE" sz="1100" b="1" dirty="0">
                <a:solidFill>
                  <a:srgbClr val="646567"/>
                </a:solidFill>
              </a:rPr>
              <a:t>, </a:t>
            </a:r>
            <a:r>
              <a:rPr lang="de-DE" sz="1100" b="1" dirty="0" err="1">
                <a:solidFill>
                  <a:srgbClr val="646567"/>
                </a:solidFill>
              </a:rPr>
              <a:t>Ph</a:t>
            </a:r>
            <a:r>
              <a:rPr lang="de-DE" sz="1100" b="1" dirty="0">
                <a:solidFill>
                  <a:srgbClr val="646567"/>
                </a:solidFill>
              </a:rPr>
              <a:t>. D., Lehrstuhl für Theoretische Biophysik</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a:t>
            </a:r>
            <a:r>
              <a:rPr lang="de-DE" sz="1100" b="1" dirty="0">
                <a:solidFill>
                  <a:srgbClr val="646567"/>
                </a:solidFill>
              </a:rPr>
              <a:t>Universität </a:t>
            </a:r>
            <a:r>
              <a:rPr lang="de-DE" sz="1100" b="1" dirty="0" smtClean="0">
                <a:solidFill>
                  <a:srgbClr val="646567"/>
                </a:solidFill>
              </a:rPr>
              <a:t>:</a:t>
            </a:r>
            <a:r>
              <a:rPr lang="de-DE" sz="1100" b="1" dirty="0">
                <a:solidFill>
                  <a:srgbClr val="646567"/>
                </a:solidFill>
              </a:rPr>
              <a:t>	The </a:t>
            </a:r>
            <a:r>
              <a:rPr lang="de-DE" sz="1100" b="1" dirty="0" err="1">
                <a:solidFill>
                  <a:srgbClr val="646567"/>
                </a:solidFill>
              </a:rPr>
              <a:t>Cyprus</a:t>
            </a:r>
            <a:r>
              <a:rPr lang="de-DE" sz="1100" b="1" dirty="0">
                <a:solidFill>
                  <a:srgbClr val="646567"/>
                </a:solidFill>
              </a:rPr>
              <a:t> Institute</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err="1" smtClean="0">
                <a:solidFill>
                  <a:srgbClr val="00549F"/>
                </a:solidFill>
              </a:rPr>
              <a:t>ModComp</a:t>
            </a:r>
            <a:r>
              <a:rPr lang="de-DE" sz="1100" b="1" dirty="0" smtClean="0">
                <a:solidFill>
                  <a:srgbClr val="00549F"/>
                </a:solidFill>
              </a:rPr>
              <a:t>-</a:t>
            </a:r>
            <a:r>
              <a:rPr lang="de-DE" sz="1100" b="1" dirty="0">
                <a:solidFill>
                  <a:srgbClr val="00549F"/>
                </a:solidFill>
              </a:rPr>
              <a:t>	</a:t>
            </a:r>
            <a:r>
              <a:rPr lang="de-DE" sz="1100" b="1" dirty="0" err="1">
                <a:solidFill>
                  <a:srgbClr val="00549F"/>
                </a:solidFill>
              </a:rPr>
              <a:t>Modelling</a:t>
            </a:r>
            <a:r>
              <a:rPr lang="de-DE" sz="1100" b="1" dirty="0">
                <a:solidFill>
                  <a:srgbClr val="00549F"/>
                </a:solidFill>
              </a:rPr>
              <a:t> </a:t>
            </a:r>
            <a:r>
              <a:rPr lang="de-DE" sz="1100" b="1" dirty="0" err="1">
                <a:solidFill>
                  <a:srgbClr val="00549F"/>
                </a:solidFill>
              </a:rPr>
              <a:t>and</a:t>
            </a:r>
            <a:r>
              <a:rPr lang="de-DE" sz="1100" b="1" dirty="0">
                <a:solidFill>
                  <a:srgbClr val="00549F"/>
                </a:solidFill>
              </a:rPr>
              <a:t> </a:t>
            </a:r>
            <a:r>
              <a:rPr lang="de-DE" sz="1100" b="1" dirty="0" err="1">
                <a:solidFill>
                  <a:srgbClr val="00549F"/>
                </a:solidFill>
              </a:rPr>
              <a:t>Computation</a:t>
            </a:r>
            <a:r>
              <a:rPr lang="de-DE" sz="1100" b="1" dirty="0">
                <a:solidFill>
                  <a:srgbClr val="00549F"/>
                </a:solidFill>
              </a:rPr>
              <a:t> </a:t>
            </a:r>
            <a:r>
              <a:rPr lang="de-DE" sz="1100" b="1" dirty="0" err="1">
                <a:solidFill>
                  <a:srgbClr val="00549F"/>
                </a:solidFill>
              </a:rPr>
              <a:t>of</a:t>
            </a:r>
            <a:r>
              <a:rPr lang="de-DE" sz="1100" b="1" dirty="0">
                <a:solidFill>
                  <a:srgbClr val="00549F"/>
                </a:solidFill>
              </a:rPr>
              <a:t> Shocks </a:t>
            </a:r>
            <a:r>
              <a:rPr lang="de-DE" sz="1100" b="1" dirty="0" err="1">
                <a:solidFill>
                  <a:srgbClr val="00549F"/>
                </a:solidFill>
              </a:rPr>
              <a:t>and</a:t>
            </a:r>
            <a:r>
              <a:rPr lang="de-DE" sz="1100" b="1" dirty="0">
                <a:solidFill>
                  <a:srgbClr val="00549F"/>
                </a:solidFill>
              </a:rPr>
              <a:t> Interfaces	</a:t>
            </a:r>
          </a:p>
          <a:p>
            <a:pPr marL="989013" indent="-989013" defTabSz="249238">
              <a:tabLst>
                <a:tab pos="1081088" algn="l"/>
              </a:tabLst>
            </a:pPr>
            <a:r>
              <a:rPr lang="de-DE" sz="1100" b="1" dirty="0" smtClean="0">
                <a:solidFill>
                  <a:srgbClr val="00549F"/>
                </a:solidFill>
              </a:rPr>
              <a:t>Shock</a:t>
            </a: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Wolfgang Dahmen, Lehrstuhl für Mathematik und Institut für </a:t>
            </a:r>
            <a:r>
              <a:rPr lang="de-DE" sz="1100" b="1" dirty="0" smtClean="0">
                <a:solidFill>
                  <a:srgbClr val="646567"/>
                </a:solidFill>
              </a:rPr>
              <a:t>								Geometrie und </a:t>
            </a:r>
            <a:r>
              <a:rPr lang="de-DE" sz="1100" b="1" dirty="0">
                <a:solidFill>
                  <a:srgbClr val="646567"/>
                </a:solidFill>
              </a:rPr>
              <a:t>Praktische Mathematik</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Universität:	 </a:t>
            </a:r>
            <a:r>
              <a:rPr lang="de-DE" sz="1100" b="1" dirty="0">
                <a:solidFill>
                  <a:srgbClr val="646567"/>
                </a:solidFill>
              </a:rPr>
              <a:t>	University </a:t>
            </a:r>
            <a:r>
              <a:rPr lang="de-DE" sz="1100" b="1" dirty="0" err="1">
                <a:solidFill>
                  <a:srgbClr val="646567"/>
                </a:solidFill>
              </a:rPr>
              <a:t>of</a:t>
            </a:r>
            <a:r>
              <a:rPr lang="de-DE" sz="1100" b="1" dirty="0">
                <a:solidFill>
                  <a:srgbClr val="646567"/>
                </a:solidFill>
              </a:rPr>
              <a:t> Sussex</a:t>
            </a:r>
          </a:p>
          <a:p>
            <a:pPr marL="989013" indent="-989013" defTabSz="249238">
              <a:tabLst>
                <a:tab pos="1081088" algn="l"/>
              </a:tabLst>
            </a:pPr>
            <a:endParaRPr lang="de-DE" sz="1100" b="1" dirty="0" smtClean="0">
              <a:solidFill>
                <a:srgbClr val="646567"/>
              </a:solidFill>
            </a:endParaRPr>
          </a:p>
          <a:p>
            <a:pPr marL="989013" indent="-989013" defTabSz="249238">
              <a:tabLst>
                <a:tab pos="1081088" algn="l"/>
              </a:tabLst>
            </a:pPr>
            <a:r>
              <a:rPr lang="de-DE" sz="1100" b="1" dirty="0" err="1" smtClean="0">
                <a:solidFill>
                  <a:srgbClr val="00549F"/>
                </a:solidFill>
              </a:rPr>
              <a:t>ModLife</a:t>
            </a:r>
            <a:r>
              <a:rPr lang="de-DE" sz="1100" b="1" dirty="0">
                <a:solidFill>
                  <a:srgbClr val="00549F"/>
                </a:solidFill>
              </a:rPr>
              <a:t>	</a:t>
            </a:r>
            <a:r>
              <a:rPr lang="de-DE" sz="1100" b="1" dirty="0" err="1">
                <a:solidFill>
                  <a:srgbClr val="00549F"/>
                </a:solidFill>
              </a:rPr>
              <a:t>Advancing</a:t>
            </a:r>
            <a:r>
              <a:rPr lang="de-DE" sz="1100" b="1" dirty="0">
                <a:solidFill>
                  <a:srgbClr val="00549F"/>
                </a:solidFill>
              </a:rPr>
              <a:t> </a:t>
            </a:r>
            <a:r>
              <a:rPr lang="de-DE" sz="1100" b="1" dirty="0" err="1">
                <a:solidFill>
                  <a:srgbClr val="00549F"/>
                </a:solidFill>
              </a:rPr>
              <a:t>Modelling</a:t>
            </a:r>
            <a:r>
              <a:rPr lang="de-DE" sz="1100" b="1" dirty="0">
                <a:solidFill>
                  <a:srgbClr val="00549F"/>
                </a:solidFill>
              </a:rPr>
              <a:t> </a:t>
            </a:r>
            <a:r>
              <a:rPr lang="de-DE" sz="1100" b="1" dirty="0" err="1">
                <a:solidFill>
                  <a:srgbClr val="00549F"/>
                </a:solidFill>
              </a:rPr>
              <a:t>for</a:t>
            </a:r>
            <a:r>
              <a:rPr lang="de-DE" sz="1100" b="1" dirty="0">
                <a:solidFill>
                  <a:srgbClr val="00549F"/>
                </a:solidFill>
              </a:rPr>
              <a:t> </a:t>
            </a:r>
            <a:r>
              <a:rPr lang="de-DE" sz="1100" b="1" dirty="0" err="1">
                <a:solidFill>
                  <a:srgbClr val="00549F"/>
                </a:solidFill>
              </a:rPr>
              <a:t>Process-Product</a:t>
            </a:r>
            <a:r>
              <a:rPr lang="de-DE" sz="1100" b="1" dirty="0">
                <a:solidFill>
                  <a:srgbClr val="00549F"/>
                </a:solidFill>
              </a:rPr>
              <a:t> Innovation, </a:t>
            </a:r>
            <a:r>
              <a:rPr lang="de-DE" sz="1100" b="1" dirty="0" err="1">
                <a:solidFill>
                  <a:srgbClr val="00549F"/>
                </a:solidFill>
              </a:rPr>
              <a:t>Optimization</a:t>
            </a:r>
            <a:r>
              <a:rPr lang="de-DE" sz="1100" b="1" dirty="0">
                <a:solidFill>
                  <a:srgbClr val="00549F"/>
                </a:solidFill>
              </a:rPr>
              <a:t>, Monitoring </a:t>
            </a:r>
            <a:r>
              <a:rPr lang="de-DE" sz="1100" b="1" dirty="0" err="1">
                <a:solidFill>
                  <a:srgbClr val="00549F"/>
                </a:solidFill>
              </a:rPr>
              <a:t>and</a:t>
            </a:r>
            <a:r>
              <a:rPr lang="de-DE" sz="1100" b="1" dirty="0">
                <a:solidFill>
                  <a:srgbClr val="00549F"/>
                </a:solidFill>
              </a:rPr>
              <a:t> Control in Life Science Industries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Prof. Alexander </a:t>
            </a:r>
            <a:r>
              <a:rPr lang="de-DE" sz="1100" b="1" dirty="0" err="1">
                <a:solidFill>
                  <a:srgbClr val="646567"/>
                </a:solidFill>
              </a:rPr>
              <a:t>Mitsos</a:t>
            </a:r>
            <a:r>
              <a:rPr lang="de-DE" sz="1100" b="1" dirty="0">
                <a:solidFill>
                  <a:srgbClr val="646567"/>
                </a:solidFill>
              </a:rPr>
              <a:t>, </a:t>
            </a:r>
            <a:r>
              <a:rPr lang="de-DE" sz="1100" b="1" dirty="0" err="1">
                <a:solidFill>
                  <a:srgbClr val="646567"/>
                </a:solidFill>
              </a:rPr>
              <a:t>Ph</a:t>
            </a:r>
            <a:r>
              <a:rPr lang="de-DE" sz="1100" b="1" dirty="0">
                <a:solidFill>
                  <a:srgbClr val="646567"/>
                </a:solidFill>
              </a:rPr>
              <a:t>. D., Lehrstuhl für Systemverfahrenstechnik</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Universität:</a:t>
            </a:r>
            <a:r>
              <a:rPr lang="de-DE" sz="1100" b="1" dirty="0">
                <a:solidFill>
                  <a:srgbClr val="646567"/>
                </a:solidFill>
              </a:rPr>
              <a:t>	</a:t>
            </a:r>
            <a:r>
              <a:rPr lang="de-DE" sz="1100" b="1" dirty="0" smtClean="0">
                <a:solidFill>
                  <a:srgbClr val="646567"/>
                </a:solidFill>
              </a:rPr>
              <a:t>	Danmarks </a:t>
            </a:r>
            <a:r>
              <a:rPr lang="de-DE" sz="1100" b="1" dirty="0" err="1">
                <a:solidFill>
                  <a:srgbClr val="646567"/>
                </a:solidFill>
              </a:rPr>
              <a:t>Tekniske</a:t>
            </a:r>
            <a:r>
              <a:rPr lang="de-DE" sz="1100" b="1" dirty="0">
                <a:solidFill>
                  <a:srgbClr val="646567"/>
                </a:solidFill>
              </a:rPr>
              <a:t> </a:t>
            </a:r>
            <a:r>
              <a:rPr lang="de-DE" sz="1100" b="1" dirty="0" err="1">
                <a:solidFill>
                  <a:srgbClr val="646567"/>
                </a:solidFill>
              </a:rPr>
              <a:t>Universitet</a:t>
            </a:r>
            <a:endParaRPr lang="de-DE" sz="1100" b="1" dirty="0">
              <a:solidFill>
                <a:srgbClr val="646567"/>
              </a:solidFill>
            </a:endParaRP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smtClean="0">
                <a:solidFill>
                  <a:srgbClr val="00549F"/>
                </a:solidFill>
              </a:rPr>
              <a:t>REDMUD</a:t>
            </a:r>
            <a:r>
              <a:rPr lang="de-DE" sz="1100" b="1" dirty="0">
                <a:solidFill>
                  <a:srgbClr val="00549F"/>
                </a:solidFill>
              </a:rPr>
              <a:t>	European Training Network </a:t>
            </a:r>
            <a:r>
              <a:rPr lang="de-DE" sz="1100" b="1" dirty="0" err="1">
                <a:solidFill>
                  <a:srgbClr val="00549F"/>
                </a:solidFill>
              </a:rPr>
              <a:t>for</a:t>
            </a:r>
            <a:r>
              <a:rPr lang="de-DE" sz="1100" b="1" dirty="0">
                <a:solidFill>
                  <a:srgbClr val="00549F"/>
                </a:solidFill>
              </a:rPr>
              <a:t> Zero-</a:t>
            </a:r>
            <a:r>
              <a:rPr lang="de-DE" sz="1100" b="1" dirty="0" err="1">
                <a:solidFill>
                  <a:srgbClr val="00549F"/>
                </a:solidFill>
              </a:rPr>
              <a:t>waste</a:t>
            </a:r>
            <a:r>
              <a:rPr lang="de-DE" sz="1100" b="1" dirty="0">
                <a:solidFill>
                  <a:srgbClr val="00549F"/>
                </a:solidFill>
              </a:rPr>
              <a:t> Valorisation </a:t>
            </a:r>
            <a:r>
              <a:rPr lang="de-DE" sz="1100" b="1" dirty="0" err="1">
                <a:solidFill>
                  <a:srgbClr val="00549F"/>
                </a:solidFill>
              </a:rPr>
              <a:t>of</a:t>
            </a:r>
            <a:r>
              <a:rPr lang="de-DE" sz="1100" b="1" dirty="0">
                <a:solidFill>
                  <a:srgbClr val="00549F"/>
                </a:solidFill>
              </a:rPr>
              <a:t> Bauxite </a:t>
            </a:r>
            <a:r>
              <a:rPr lang="de-DE" sz="1100" b="1" dirty="0" err="1">
                <a:solidFill>
                  <a:srgbClr val="00549F"/>
                </a:solidFill>
              </a:rPr>
              <a:t>Residue</a:t>
            </a:r>
            <a:r>
              <a:rPr lang="de-DE" sz="1100" b="1" dirty="0">
                <a:solidFill>
                  <a:srgbClr val="00549F"/>
                </a:solidFill>
              </a:rPr>
              <a:t> (</a:t>
            </a:r>
            <a:r>
              <a:rPr lang="de-DE" sz="1100" b="1" dirty="0" err="1">
                <a:solidFill>
                  <a:srgbClr val="00549F"/>
                </a:solidFill>
              </a:rPr>
              <a:t>Red</a:t>
            </a:r>
            <a:r>
              <a:rPr lang="de-DE" sz="1100" b="1" dirty="0">
                <a:solidFill>
                  <a:srgbClr val="00549F"/>
                </a:solidFill>
              </a:rPr>
              <a:t> </a:t>
            </a:r>
            <a:r>
              <a:rPr lang="de-DE" sz="1100" b="1" dirty="0" err="1">
                <a:solidFill>
                  <a:srgbClr val="00549F"/>
                </a:solidFill>
              </a:rPr>
              <a:t>Mud</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Prof. Dr.-Ing. Dr. h. c. (UA) Karl Bernhard Friedrich, Lehrstuhl für </a:t>
            </a:r>
            <a:r>
              <a:rPr lang="de-DE" sz="1100" b="1" dirty="0" smtClean="0">
                <a:solidFill>
                  <a:srgbClr val="646567"/>
                </a:solidFill>
              </a:rPr>
              <a:t>											Metallurgische </a:t>
            </a:r>
            <a:r>
              <a:rPr lang="de-DE" sz="1100" b="1" dirty="0">
                <a:solidFill>
                  <a:srgbClr val="646567"/>
                </a:solidFill>
              </a:rPr>
              <a:t>Prozesstechnik </a:t>
            </a:r>
            <a:r>
              <a:rPr lang="de-DE" sz="1100" b="1" dirty="0" smtClean="0">
                <a:solidFill>
                  <a:srgbClr val="646567"/>
                </a:solidFill>
              </a:rPr>
              <a:t>und </a:t>
            </a:r>
            <a:r>
              <a:rPr lang="de-DE" sz="1100" b="1" dirty="0">
                <a:solidFill>
                  <a:srgbClr val="646567"/>
                </a:solidFill>
              </a:rPr>
              <a:t>Metallrecycling und Institut für </a:t>
            </a:r>
            <a:r>
              <a:rPr lang="de-DE" sz="1100" b="1" dirty="0" smtClean="0">
                <a:solidFill>
                  <a:srgbClr val="646567"/>
                </a:solidFill>
              </a:rPr>
              <a:t>											Metallhüttenkunde </a:t>
            </a:r>
            <a:r>
              <a:rPr lang="de-DE" sz="1100" b="1" dirty="0">
                <a:solidFill>
                  <a:srgbClr val="646567"/>
                </a:solidFill>
              </a:rPr>
              <a:t>und Elektrometallurgie</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Koord.Universität</a:t>
            </a:r>
            <a:r>
              <a:rPr lang="de-DE" sz="1100" b="1" dirty="0" smtClean="0">
                <a:solidFill>
                  <a:srgbClr val="646567"/>
                </a:solidFill>
              </a:rPr>
              <a:t>:	 </a:t>
            </a:r>
            <a:r>
              <a:rPr lang="de-DE" sz="1100" b="1" dirty="0">
                <a:solidFill>
                  <a:srgbClr val="646567"/>
                </a:solidFill>
              </a:rPr>
              <a:t>	KU Leuven</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err="1" smtClean="0">
                <a:solidFill>
                  <a:srgbClr val="00549F"/>
                </a:solidFill>
              </a:rPr>
              <a:t>iCare</a:t>
            </a:r>
            <a:r>
              <a:rPr lang="de-DE" sz="1100" b="1" dirty="0">
                <a:solidFill>
                  <a:srgbClr val="00549F"/>
                </a:solidFill>
              </a:rPr>
              <a:t>	</a:t>
            </a:r>
            <a:r>
              <a:rPr lang="de-DE" sz="1100" b="1" dirty="0" err="1">
                <a:solidFill>
                  <a:srgbClr val="00549F"/>
                </a:solidFill>
              </a:rPr>
              <a:t>Improving</a:t>
            </a:r>
            <a:r>
              <a:rPr lang="de-DE" sz="1100" b="1" dirty="0">
                <a:solidFill>
                  <a:srgbClr val="00549F"/>
                </a:solidFill>
              </a:rPr>
              <a:t> </a:t>
            </a:r>
            <a:r>
              <a:rPr lang="de-DE" sz="1100" b="1" dirty="0" err="1">
                <a:solidFill>
                  <a:srgbClr val="00549F"/>
                </a:solidFill>
              </a:rPr>
              <a:t>Children's</a:t>
            </a:r>
            <a:r>
              <a:rPr lang="de-DE" sz="1100" b="1" dirty="0">
                <a:solidFill>
                  <a:srgbClr val="00549F"/>
                </a:solidFill>
              </a:rPr>
              <a:t> </a:t>
            </a:r>
            <a:r>
              <a:rPr lang="de-DE" sz="1100" b="1" dirty="0" err="1">
                <a:solidFill>
                  <a:srgbClr val="00549F"/>
                </a:solidFill>
              </a:rPr>
              <a:t>Auditory</a:t>
            </a:r>
            <a:r>
              <a:rPr lang="de-DE" sz="1100" b="1" dirty="0">
                <a:solidFill>
                  <a:srgbClr val="00549F"/>
                </a:solidFill>
              </a:rPr>
              <a:t> Rehabilitation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Koordinatorin:</a:t>
            </a:r>
            <a:r>
              <a:rPr lang="de-DE" sz="1100" b="1" dirty="0">
                <a:solidFill>
                  <a:srgbClr val="646567"/>
                </a:solidFill>
              </a:rPr>
              <a:t>	Prof. Dr.-Ing. Janina Fels, Institut für Technische Akustik</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Universität: </a:t>
            </a:r>
            <a:r>
              <a:rPr lang="de-DE" sz="1100" b="1" dirty="0">
                <a:solidFill>
                  <a:srgbClr val="646567"/>
                </a:solidFill>
              </a:rPr>
              <a:t>	KU Leuven - University Leuven </a:t>
            </a:r>
            <a:r>
              <a:rPr lang="de-DE" sz="1100" b="1" dirty="0" err="1">
                <a:solidFill>
                  <a:srgbClr val="646567"/>
                </a:solidFill>
              </a:rPr>
              <a:t>ExpORL</a:t>
            </a:r>
            <a:r>
              <a:rPr lang="de-DE" sz="1100" b="1" dirty="0">
                <a:solidFill>
                  <a:srgbClr val="646567"/>
                </a:solidFill>
              </a:rPr>
              <a:t>, </a:t>
            </a:r>
            <a:r>
              <a:rPr lang="de-DE" sz="1100" b="1" dirty="0" err="1">
                <a:solidFill>
                  <a:srgbClr val="646567"/>
                </a:solidFill>
              </a:rPr>
              <a:t>Dept</a:t>
            </a:r>
            <a:r>
              <a:rPr lang="de-DE" sz="1100" b="1" dirty="0">
                <a:solidFill>
                  <a:srgbClr val="646567"/>
                </a:solidFill>
              </a:rPr>
              <a:t> </a:t>
            </a:r>
            <a:r>
              <a:rPr lang="de-DE" sz="1100" b="1" dirty="0" err="1">
                <a:solidFill>
                  <a:srgbClr val="646567"/>
                </a:solidFill>
              </a:rPr>
              <a:t>Neurosciences</a:t>
            </a:r>
            <a:endParaRPr lang="de-DE" sz="1100" b="1" dirty="0">
              <a:solidFill>
                <a:srgbClr val="646567"/>
              </a:solidFill>
            </a:endParaRP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r>
              <a:rPr lang="de-DE" dirty="0">
                <a:solidFill>
                  <a:srgbClr val="FFFFFF"/>
                </a:solidFill>
              </a:rPr>
              <a:t>Marie-Curie-Ausbildungsnetzwerke mit Beteiligung der RWTH Aachen</a:t>
            </a:r>
            <a:endParaRPr lang="de-DE" b="1" dirty="0" smtClean="0">
              <a:solidFill>
                <a:srgbClr val="FFFFFF"/>
              </a:solidFill>
            </a:endParaRPr>
          </a:p>
        </p:txBody>
      </p:sp>
    </p:spTree>
    <p:extLst>
      <p:ext uri="{BB962C8B-B14F-4D97-AF65-F5344CB8AC3E}">
        <p14:creationId xmlns:p14="http://schemas.microsoft.com/office/powerpoint/2010/main" val="34842167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Strukturierte Doktorandenprogramme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48 von 63</a:t>
            </a:r>
            <a:endParaRPr lang="de-DE" altLang="de-DE" dirty="0" smtClean="0"/>
          </a:p>
        </p:txBody>
      </p:sp>
      <p:sp>
        <p:nvSpPr>
          <p:cNvPr id="6" name="Textfeld 5"/>
          <p:cNvSpPr txBox="1"/>
          <p:nvPr/>
        </p:nvSpPr>
        <p:spPr>
          <a:xfrm>
            <a:off x="613336" y="1340767"/>
            <a:ext cx="7920000" cy="4536157"/>
          </a:xfrm>
          <a:prstGeom prst="rect">
            <a:avLst/>
          </a:prstGeom>
          <a:noFill/>
        </p:spPr>
        <p:txBody>
          <a:bodyPr wrap="square" rtlCol="0">
            <a:noAutofit/>
          </a:bodyPr>
          <a:lstStyle/>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smtClean="0">
                <a:solidFill>
                  <a:srgbClr val="00549F"/>
                </a:solidFill>
              </a:rPr>
              <a:t>INTERAQCT</a:t>
            </a:r>
            <a:r>
              <a:rPr lang="de-DE" sz="1100" b="1" dirty="0">
                <a:solidFill>
                  <a:srgbClr val="00549F"/>
                </a:solidFill>
              </a:rPr>
              <a:t>	International Network </a:t>
            </a:r>
            <a:r>
              <a:rPr lang="de-DE" sz="1100" b="1" dirty="0" err="1">
                <a:solidFill>
                  <a:srgbClr val="00549F"/>
                </a:solidFill>
              </a:rPr>
              <a:t>for</a:t>
            </a:r>
            <a:r>
              <a:rPr lang="de-DE" sz="1100" b="1" dirty="0">
                <a:solidFill>
                  <a:srgbClr val="00549F"/>
                </a:solidFill>
              </a:rPr>
              <a:t> </a:t>
            </a:r>
            <a:r>
              <a:rPr lang="de-DE" sz="1100" b="1" dirty="0" err="1">
                <a:solidFill>
                  <a:srgbClr val="00549F"/>
                </a:solidFill>
              </a:rPr>
              <a:t>the</a:t>
            </a:r>
            <a:r>
              <a:rPr lang="de-DE" sz="1100" b="1" dirty="0">
                <a:solidFill>
                  <a:srgbClr val="00549F"/>
                </a:solidFill>
              </a:rPr>
              <a:t> Training </a:t>
            </a:r>
            <a:r>
              <a:rPr lang="de-DE" sz="1100" b="1" dirty="0" err="1">
                <a:solidFill>
                  <a:srgbClr val="00549F"/>
                </a:solidFill>
              </a:rPr>
              <a:t>of</a:t>
            </a:r>
            <a:r>
              <a:rPr lang="de-DE" sz="1100" b="1" dirty="0">
                <a:solidFill>
                  <a:srgbClr val="00549F"/>
                </a:solidFill>
              </a:rPr>
              <a:t> Early-stage Researchers on </a:t>
            </a:r>
            <a:r>
              <a:rPr lang="de-DE" sz="1100" b="1" dirty="0" err="1">
                <a:solidFill>
                  <a:srgbClr val="00549F"/>
                </a:solidFill>
              </a:rPr>
              <a:t>Advanced</a:t>
            </a:r>
            <a:r>
              <a:rPr lang="de-DE" sz="1100" b="1" dirty="0">
                <a:solidFill>
                  <a:srgbClr val="00549F"/>
                </a:solidFill>
              </a:rPr>
              <a:t> Quality Control Through </a:t>
            </a:r>
            <a:r>
              <a:rPr lang="de-DE" sz="1100" b="1" dirty="0" err="1">
                <a:solidFill>
                  <a:srgbClr val="00549F"/>
                </a:solidFill>
              </a:rPr>
              <a:t>Computed</a:t>
            </a:r>
            <a:r>
              <a:rPr lang="de-DE" sz="1100" b="1" dirty="0">
                <a:solidFill>
                  <a:srgbClr val="00549F"/>
                </a:solidFill>
              </a:rPr>
              <a:t> </a:t>
            </a:r>
            <a:r>
              <a:rPr lang="de-DE" sz="1100" b="1" dirty="0" err="1">
                <a:solidFill>
                  <a:srgbClr val="00549F"/>
                </a:solidFill>
              </a:rPr>
              <a:t>Tomography</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a:t>
            </a:r>
            <a:r>
              <a:rPr lang="de-DE" sz="1100" b="1" dirty="0" smtClean="0">
                <a:solidFill>
                  <a:srgbClr val="646567"/>
                </a:solidFill>
              </a:rPr>
              <a:t>Prof</a:t>
            </a:r>
            <a:r>
              <a:rPr lang="de-DE" sz="1100" b="1" dirty="0">
                <a:solidFill>
                  <a:srgbClr val="646567"/>
                </a:solidFill>
              </a:rPr>
              <a:t>. Dr.-Ing. Robert Schmitt, Werkzeugmaschinenlabor WZL der RWTH </a:t>
            </a:r>
            <a:r>
              <a:rPr lang="de-DE" sz="1100" b="1" dirty="0" smtClean="0">
                <a:solidFill>
                  <a:srgbClr val="646567"/>
                </a:solidFill>
              </a:rPr>
              <a:t>									Aachen</a:t>
            </a:r>
            <a:endParaRPr lang="de-DE" sz="1100" b="1" dirty="0">
              <a:solidFill>
                <a:srgbClr val="646567"/>
              </a:solidFill>
            </a:endParaRP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Koord.Universität</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	KU </a:t>
            </a:r>
            <a:r>
              <a:rPr lang="de-DE" sz="1100" b="1" dirty="0">
                <a:solidFill>
                  <a:srgbClr val="646567"/>
                </a:solidFill>
              </a:rPr>
              <a:t>Leuven - </a:t>
            </a:r>
            <a:r>
              <a:rPr lang="de-DE" sz="1100" b="1" dirty="0" err="1">
                <a:solidFill>
                  <a:srgbClr val="646567"/>
                </a:solidFill>
              </a:rPr>
              <a:t>Faculty</a:t>
            </a:r>
            <a:r>
              <a:rPr lang="de-DE" sz="1100" b="1" dirty="0">
                <a:solidFill>
                  <a:srgbClr val="646567"/>
                </a:solidFill>
              </a:rPr>
              <a:t> </a:t>
            </a:r>
            <a:r>
              <a:rPr lang="de-DE" sz="1100" b="1" dirty="0" err="1">
                <a:solidFill>
                  <a:srgbClr val="646567"/>
                </a:solidFill>
              </a:rPr>
              <a:t>of</a:t>
            </a:r>
            <a:r>
              <a:rPr lang="de-DE" sz="1100" b="1" dirty="0">
                <a:solidFill>
                  <a:srgbClr val="646567"/>
                </a:solidFill>
              </a:rPr>
              <a:t> Engineering Technology Campus Group T</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err="1" smtClean="0">
                <a:solidFill>
                  <a:srgbClr val="00549F"/>
                </a:solidFill>
              </a:rPr>
              <a:t>SuBiCat</a:t>
            </a:r>
            <a:r>
              <a:rPr lang="de-DE" sz="1100" b="1" dirty="0">
                <a:solidFill>
                  <a:srgbClr val="00549F"/>
                </a:solidFill>
              </a:rPr>
              <a:t>	</a:t>
            </a:r>
            <a:r>
              <a:rPr lang="de-DE" sz="1100" b="1" dirty="0" err="1">
                <a:solidFill>
                  <a:srgbClr val="00549F"/>
                </a:solidFill>
              </a:rPr>
              <a:t>Sustainable</a:t>
            </a:r>
            <a:r>
              <a:rPr lang="de-DE" sz="1100" b="1" dirty="0">
                <a:solidFill>
                  <a:srgbClr val="00549F"/>
                </a:solidFill>
              </a:rPr>
              <a:t> </a:t>
            </a:r>
            <a:r>
              <a:rPr lang="de-DE" sz="1100" b="1" dirty="0" err="1">
                <a:solidFill>
                  <a:srgbClr val="00549F"/>
                </a:solidFill>
              </a:rPr>
              <a:t>Biomass</a:t>
            </a:r>
            <a:r>
              <a:rPr lang="de-DE" sz="1100" b="1" dirty="0">
                <a:solidFill>
                  <a:srgbClr val="00549F"/>
                </a:solidFill>
              </a:rPr>
              <a:t> </a:t>
            </a:r>
            <a:r>
              <a:rPr lang="de-DE" sz="1100" b="1" dirty="0" err="1">
                <a:solidFill>
                  <a:srgbClr val="00549F"/>
                </a:solidFill>
              </a:rPr>
              <a:t>Conversions</a:t>
            </a:r>
            <a:r>
              <a:rPr lang="de-DE" sz="1100" b="1" dirty="0">
                <a:solidFill>
                  <a:srgbClr val="00549F"/>
                </a:solidFill>
              </a:rPr>
              <a:t> </a:t>
            </a:r>
            <a:r>
              <a:rPr lang="de-DE" sz="1100" b="1" dirty="0" err="1">
                <a:solidFill>
                  <a:srgbClr val="00549F"/>
                </a:solidFill>
              </a:rPr>
              <a:t>by</a:t>
            </a:r>
            <a:r>
              <a:rPr lang="de-DE" sz="1100" b="1" dirty="0">
                <a:solidFill>
                  <a:srgbClr val="00549F"/>
                </a:solidFill>
              </a:rPr>
              <a:t> </a:t>
            </a:r>
            <a:r>
              <a:rPr lang="de-DE" sz="1100" b="1" dirty="0" err="1">
                <a:solidFill>
                  <a:srgbClr val="00549F"/>
                </a:solidFill>
              </a:rPr>
              <a:t>Highly</a:t>
            </a:r>
            <a:r>
              <a:rPr lang="de-DE" sz="1100" b="1" dirty="0">
                <a:solidFill>
                  <a:srgbClr val="00549F"/>
                </a:solidFill>
              </a:rPr>
              <a:t> </a:t>
            </a:r>
            <a:r>
              <a:rPr lang="de-DE" sz="1100" b="1" dirty="0" err="1">
                <a:solidFill>
                  <a:srgbClr val="00549F"/>
                </a:solidFill>
              </a:rPr>
              <a:t>Efficient</a:t>
            </a:r>
            <a:r>
              <a:rPr lang="de-DE" sz="1100" b="1" dirty="0">
                <a:solidFill>
                  <a:srgbClr val="00549F"/>
                </a:solidFill>
              </a:rPr>
              <a:t> </a:t>
            </a:r>
            <a:r>
              <a:rPr lang="de-DE" sz="1100" b="1" dirty="0" err="1">
                <a:solidFill>
                  <a:srgbClr val="00549F"/>
                </a:solidFill>
              </a:rPr>
              <a:t>Catalytic</a:t>
            </a:r>
            <a:r>
              <a:rPr lang="de-DE" sz="1100" b="1" dirty="0">
                <a:solidFill>
                  <a:srgbClr val="00549F"/>
                </a:solidFill>
              </a:rPr>
              <a:t> </a:t>
            </a:r>
            <a:r>
              <a:rPr lang="de-DE" sz="1100" b="1" dirty="0" err="1">
                <a:solidFill>
                  <a:srgbClr val="00549F"/>
                </a:solidFill>
              </a:rPr>
              <a:t>Processes</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Walter Leitner, Lehrstuhl für Technische Chemie und </a:t>
            </a:r>
            <a:r>
              <a:rPr lang="de-DE" sz="1100" b="1" dirty="0" smtClean="0">
                <a:solidFill>
                  <a:srgbClr val="646567"/>
                </a:solidFill>
              </a:rPr>
              <a:t>										Petrolchemie </a:t>
            </a:r>
            <a:endParaRPr lang="de-DE" sz="1100" b="1" dirty="0">
              <a:solidFill>
                <a:srgbClr val="646567"/>
              </a:solidFill>
            </a:endParaRP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a:t>
            </a:r>
            <a:r>
              <a:rPr lang="de-DE" sz="1100" b="1" dirty="0">
                <a:solidFill>
                  <a:srgbClr val="646567"/>
                </a:solidFill>
              </a:rPr>
              <a:t>Universität </a:t>
            </a:r>
            <a:r>
              <a:rPr lang="de-DE" sz="1100" b="1" dirty="0" smtClean="0">
                <a:solidFill>
                  <a:srgbClr val="646567"/>
                </a:solidFill>
              </a:rPr>
              <a:t>:</a:t>
            </a:r>
            <a:r>
              <a:rPr lang="de-DE" sz="1100" b="1" dirty="0">
                <a:solidFill>
                  <a:srgbClr val="646567"/>
                </a:solidFill>
              </a:rPr>
              <a:t>	University </a:t>
            </a:r>
            <a:r>
              <a:rPr lang="de-DE" sz="1100" b="1" dirty="0" err="1">
                <a:solidFill>
                  <a:srgbClr val="646567"/>
                </a:solidFill>
              </a:rPr>
              <a:t>of</a:t>
            </a:r>
            <a:r>
              <a:rPr lang="de-DE" sz="1100" b="1" dirty="0">
                <a:solidFill>
                  <a:srgbClr val="646567"/>
                </a:solidFill>
              </a:rPr>
              <a:t> St. Andrews</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smtClean="0">
                <a:solidFill>
                  <a:srgbClr val="00549F"/>
                </a:solidFill>
              </a:rPr>
              <a:t>PROVISION</a:t>
            </a:r>
            <a:r>
              <a:rPr lang="de-DE" sz="1100" b="1" dirty="0">
                <a:solidFill>
                  <a:srgbClr val="00549F"/>
                </a:solidFill>
              </a:rPr>
              <a:t>	</a:t>
            </a:r>
            <a:r>
              <a:rPr lang="de-DE" sz="1100" b="1" dirty="0" err="1">
                <a:solidFill>
                  <a:srgbClr val="00549F"/>
                </a:solidFill>
              </a:rPr>
              <a:t>Perceptually</a:t>
            </a:r>
            <a:r>
              <a:rPr lang="de-DE" sz="1100" b="1" dirty="0">
                <a:solidFill>
                  <a:srgbClr val="00549F"/>
                </a:solidFill>
              </a:rPr>
              <a:t> </a:t>
            </a:r>
            <a:r>
              <a:rPr lang="de-DE" sz="1100" b="1" dirty="0" err="1">
                <a:solidFill>
                  <a:srgbClr val="00549F"/>
                </a:solidFill>
              </a:rPr>
              <a:t>Optimised</a:t>
            </a:r>
            <a:r>
              <a:rPr lang="de-DE" sz="1100" b="1" dirty="0">
                <a:solidFill>
                  <a:srgbClr val="00549F"/>
                </a:solidFill>
              </a:rPr>
              <a:t> Video </a:t>
            </a:r>
            <a:r>
              <a:rPr lang="de-DE" sz="1100" b="1" dirty="0" err="1">
                <a:solidFill>
                  <a:srgbClr val="00549F"/>
                </a:solidFill>
              </a:rPr>
              <a:t>Compression</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Prof. Dr.-Ing. Jens-Rainer Ohm, Lehrstuhl und Institut für Nachrichtentechnik</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Universität: </a:t>
            </a:r>
            <a:r>
              <a:rPr lang="de-DE" sz="1100" b="1" dirty="0">
                <a:solidFill>
                  <a:srgbClr val="646567"/>
                </a:solidFill>
              </a:rPr>
              <a:t>	Fraunhofer Heinrich Hertz Institut</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smtClean="0">
                <a:solidFill>
                  <a:srgbClr val="00549F"/>
                </a:solidFill>
              </a:rPr>
              <a:t>SPINOGRAPH</a:t>
            </a:r>
            <a:r>
              <a:rPr lang="de-DE" sz="1100" b="1" dirty="0">
                <a:solidFill>
                  <a:srgbClr val="00549F"/>
                </a:solidFill>
              </a:rPr>
              <a:t>	</a:t>
            </a:r>
            <a:r>
              <a:rPr lang="de-DE" sz="1100" b="1" dirty="0" err="1">
                <a:solidFill>
                  <a:srgbClr val="00549F"/>
                </a:solidFill>
              </a:rPr>
              <a:t>Spintronics</a:t>
            </a:r>
            <a:r>
              <a:rPr lang="de-DE" sz="1100" b="1" dirty="0">
                <a:solidFill>
                  <a:srgbClr val="00549F"/>
                </a:solidFill>
              </a:rPr>
              <a:t> in </a:t>
            </a:r>
            <a:r>
              <a:rPr lang="de-DE" sz="1100" b="1" dirty="0" err="1">
                <a:solidFill>
                  <a:srgbClr val="00549F"/>
                </a:solidFill>
              </a:rPr>
              <a:t>Graphene</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a:t>
            </a:r>
            <a:r>
              <a:rPr lang="de-DE" sz="1100" b="1" dirty="0" smtClean="0">
                <a:solidFill>
                  <a:srgbClr val="646567"/>
                </a:solidFill>
              </a:rPr>
              <a:t>Prof</a:t>
            </a:r>
            <a:r>
              <a:rPr lang="de-DE" sz="1100" b="1" dirty="0">
                <a:solidFill>
                  <a:srgbClr val="646567"/>
                </a:solidFill>
              </a:rPr>
              <a:t>. Dr. Christoph Stampfer, Lehrstuhl für </a:t>
            </a:r>
            <a:r>
              <a:rPr lang="de-DE" sz="1100" b="1" dirty="0" smtClean="0">
                <a:solidFill>
                  <a:srgbClr val="646567"/>
                </a:solidFill>
              </a:rPr>
              <a:t>Experimentalphysik</a:t>
            </a:r>
            <a:br>
              <a:rPr lang="de-DE" sz="1100" b="1" dirty="0" smtClean="0">
                <a:solidFill>
                  <a:srgbClr val="646567"/>
                </a:solidFill>
              </a:rPr>
            </a:br>
            <a:r>
              <a:rPr lang="de-DE" sz="1100" b="1" dirty="0" smtClean="0">
                <a:solidFill>
                  <a:srgbClr val="646567"/>
                </a:solidFill>
              </a:rPr>
              <a:t>							(Festkörperphysik</a:t>
            </a:r>
            <a:r>
              <a:rPr lang="de-DE" sz="1100" b="1" dirty="0">
                <a:solidFill>
                  <a:srgbClr val="646567"/>
                </a:solidFill>
              </a:rPr>
              <a:t>) </a:t>
            </a:r>
            <a:r>
              <a:rPr lang="de-DE" sz="1100" b="1" dirty="0" smtClean="0">
                <a:solidFill>
                  <a:srgbClr val="646567"/>
                </a:solidFill>
              </a:rPr>
              <a:t>und II</a:t>
            </a:r>
            <a:r>
              <a:rPr lang="de-DE" sz="1100" b="1" dirty="0">
                <a:solidFill>
                  <a:srgbClr val="646567"/>
                </a:solidFill>
              </a:rPr>
              <a:t>. Physikalisches Institut</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Universität: </a:t>
            </a:r>
            <a:r>
              <a:rPr lang="de-DE" sz="1100" b="1" dirty="0">
                <a:solidFill>
                  <a:srgbClr val="646567"/>
                </a:solidFill>
              </a:rPr>
              <a:t>	INL - International </a:t>
            </a:r>
            <a:r>
              <a:rPr lang="de-DE" sz="1100" b="1" dirty="0" err="1">
                <a:solidFill>
                  <a:srgbClr val="646567"/>
                </a:solidFill>
              </a:rPr>
              <a:t>Iberian</a:t>
            </a:r>
            <a:r>
              <a:rPr lang="de-DE" sz="1100" b="1" dirty="0">
                <a:solidFill>
                  <a:srgbClr val="646567"/>
                </a:solidFill>
              </a:rPr>
              <a:t> Nanotechnology Laboratory</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err="1" smtClean="0">
                <a:solidFill>
                  <a:srgbClr val="00549F"/>
                </a:solidFill>
              </a:rPr>
              <a:t>aboutFLOW</a:t>
            </a:r>
            <a:r>
              <a:rPr lang="de-DE" sz="1100" b="1" dirty="0">
                <a:solidFill>
                  <a:srgbClr val="00549F"/>
                </a:solidFill>
              </a:rPr>
              <a:t>	</a:t>
            </a:r>
            <a:r>
              <a:rPr lang="de-DE" sz="1100" b="1" dirty="0" err="1">
                <a:solidFill>
                  <a:srgbClr val="00549F"/>
                </a:solidFill>
              </a:rPr>
              <a:t>Adjungiertenbasierte</a:t>
            </a:r>
            <a:r>
              <a:rPr lang="de-DE" sz="1100" b="1" dirty="0">
                <a:solidFill>
                  <a:srgbClr val="00549F"/>
                </a:solidFill>
              </a:rPr>
              <a:t> Optimierung von industriellen und </a:t>
            </a:r>
            <a:r>
              <a:rPr lang="de-DE" sz="1100" b="1" dirty="0" err="1">
                <a:solidFill>
                  <a:srgbClr val="00549F"/>
                </a:solidFill>
              </a:rPr>
              <a:t>instationären</a:t>
            </a:r>
            <a:r>
              <a:rPr lang="de-DE" sz="1100" b="1" dirty="0">
                <a:solidFill>
                  <a:srgbClr val="00549F"/>
                </a:solidFill>
              </a:rPr>
              <a:t> Strömungen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a:t>
            </a:r>
            <a:r>
              <a:rPr lang="de-DE" sz="1100" b="1" dirty="0" smtClean="0">
                <a:solidFill>
                  <a:srgbClr val="646567"/>
                </a:solidFill>
              </a:rPr>
              <a:t>Prof</a:t>
            </a:r>
            <a:r>
              <a:rPr lang="de-DE" sz="1100" b="1" dirty="0">
                <a:solidFill>
                  <a:srgbClr val="646567"/>
                </a:solidFill>
              </a:rPr>
              <a:t>. Dr. </a:t>
            </a:r>
            <a:r>
              <a:rPr lang="de-DE" sz="1100" b="1" dirty="0" err="1">
                <a:solidFill>
                  <a:srgbClr val="646567"/>
                </a:solidFill>
              </a:rPr>
              <a:t>rer</a:t>
            </a:r>
            <a:r>
              <a:rPr lang="de-DE" sz="1100" b="1" dirty="0">
                <a:solidFill>
                  <a:srgbClr val="646567"/>
                </a:solidFill>
              </a:rPr>
              <a:t>. nat. Uwe Naumann, Lehr- und Forschungsgebiet Informatik </a:t>
            </a:r>
            <a:r>
              <a:rPr lang="de-DE" sz="1100" b="1" dirty="0" smtClean="0">
                <a:solidFill>
                  <a:srgbClr val="646567"/>
                </a:solidFill>
              </a:rPr>
              <a:t>12</a:t>
            </a:r>
            <a:endParaRPr lang="de-DE" sz="1100" b="1" dirty="0">
              <a:solidFill>
                <a:srgbClr val="646567"/>
              </a:solidFill>
            </a:endParaRPr>
          </a:p>
          <a:p>
            <a:pPr marL="989013" indent="-989013" defTabSz="249238">
              <a:tabLst>
                <a:tab pos="1081088" algn="l"/>
              </a:tabLst>
            </a:pPr>
            <a:r>
              <a:rPr lang="de-DE" sz="1100" b="1" dirty="0">
                <a:solidFill>
                  <a:srgbClr val="646567"/>
                </a:solidFill>
              </a:rPr>
              <a:t>	</a:t>
            </a:r>
            <a:r>
              <a:rPr lang="de-DE" sz="1100" b="1" dirty="0" smtClean="0">
                <a:solidFill>
                  <a:srgbClr val="646567"/>
                </a:solidFill>
              </a:rPr>
              <a:t>							(</a:t>
            </a:r>
            <a:r>
              <a:rPr lang="de-DE" sz="1100" b="1" dirty="0">
                <a:solidFill>
                  <a:srgbClr val="646567"/>
                </a:solidFill>
              </a:rPr>
              <a:t>Software und Werkzeuge für </a:t>
            </a:r>
            <a:r>
              <a:rPr lang="de-DE" sz="1100" b="1" dirty="0" err="1">
                <a:solidFill>
                  <a:srgbClr val="646567"/>
                </a:solidFill>
              </a:rPr>
              <a:t>Computational</a:t>
            </a:r>
            <a:r>
              <a:rPr lang="de-DE" sz="1100" b="1" dirty="0">
                <a:solidFill>
                  <a:srgbClr val="646567"/>
                </a:solidFill>
              </a:rPr>
              <a:t> Engineering) </a:t>
            </a:r>
          </a:p>
          <a:p>
            <a:pPr marL="989013" indent="-989013" defTabSz="249238">
              <a:tabLst>
                <a:tab pos="1081088" algn="l"/>
              </a:tabLst>
            </a:pPr>
            <a:r>
              <a:rPr lang="de-DE" sz="1100" b="1" dirty="0">
                <a:solidFill>
                  <a:srgbClr val="646567"/>
                </a:solidFill>
              </a:rPr>
              <a:t>	</a:t>
            </a:r>
            <a:r>
              <a:rPr lang="de-DE" sz="1100" b="1" dirty="0" err="1" smtClean="0">
                <a:solidFill>
                  <a:srgbClr val="646567"/>
                </a:solidFill>
              </a:rPr>
              <a:t>Koord</a:t>
            </a:r>
            <a:r>
              <a:rPr lang="de-DE" sz="1100" b="1" dirty="0" smtClean="0">
                <a:solidFill>
                  <a:srgbClr val="646567"/>
                </a:solidFill>
              </a:rPr>
              <a:t>. Universität: </a:t>
            </a:r>
            <a:r>
              <a:rPr lang="de-DE" sz="1100" b="1" dirty="0">
                <a:solidFill>
                  <a:srgbClr val="646567"/>
                </a:solidFill>
              </a:rPr>
              <a:t>	Queen Mary </a:t>
            </a:r>
            <a:r>
              <a:rPr lang="de-DE" sz="1100" b="1" dirty="0" err="1">
                <a:solidFill>
                  <a:srgbClr val="646567"/>
                </a:solidFill>
              </a:rPr>
              <a:t>and</a:t>
            </a:r>
            <a:r>
              <a:rPr lang="de-DE" sz="1100" b="1" dirty="0">
                <a:solidFill>
                  <a:srgbClr val="646567"/>
                </a:solidFill>
              </a:rPr>
              <a:t> </a:t>
            </a:r>
            <a:r>
              <a:rPr lang="de-DE" sz="1100" b="1" dirty="0" err="1">
                <a:solidFill>
                  <a:srgbClr val="646567"/>
                </a:solidFill>
              </a:rPr>
              <a:t>Westfield</a:t>
            </a:r>
            <a:r>
              <a:rPr lang="de-DE" sz="1100" b="1" dirty="0">
                <a:solidFill>
                  <a:srgbClr val="646567"/>
                </a:solidFill>
              </a:rPr>
              <a:t> College, University </a:t>
            </a:r>
            <a:r>
              <a:rPr lang="de-DE" sz="1100" b="1" dirty="0" err="1">
                <a:solidFill>
                  <a:srgbClr val="646567"/>
                </a:solidFill>
              </a:rPr>
              <a:t>of</a:t>
            </a:r>
            <a:r>
              <a:rPr lang="de-DE" sz="1100" b="1" dirty="0">
                <a:solidFill>
                  <a:srgbClr val="646567"/>
                </a:solidFill>
              </a:rPr>
              <a:t> London</a:t>
            </a: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r>
              <a:rPr lang="de-DE" dirty="0">
                <a:solidFill>
                  <a:srgbClr val="FFFFFF"/>
                </a:solidFill>
              </a:rPr>
              <a:t>Marie-Curie-Ausbildungsnetzwerke mit Beteiligung der RWTH Aachen</a:t>
            </a:r>
            <a:endParaRPr lang="de-DE" b="1" dirty="0" smtClean="0">
              <a:solidFill>
                <a:srgbClr val="FFFFFF"/>
              </a:solidFill>
            </a:endParaRPr>
          </a:p>
        </p:txBody>
      </p:sp>
    </p:spTree>
    <p:extLst>
      <p:ext uri="{BB962C8B-B14F-4D97-AF65-F5344CB8AC3E}">
        <p14:creationId xmlns:p14="http://schemas.microsoft.com/office/powerpoint/2010/main" val="25955257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Strukturierte Doktorandenprogramme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49 von 63</a:t>
            </a:r>
            <a:endParaRPr lang="de-DE" altLang="de-DE" dirty="0" smtClean="0"/>
          </a:p>
        </p:txBody>
      </p:sp>
      <p:sp>
        <p:nvSpPr>
          <p:cNvPr id="6" name="Textfeld 5"/>
          <p:cNvSpPr txBox="1"/>
          <p:nvPr/>
        </p:nvSpPr>
        <p:spPr>
          <a:xfrm>
            <a:off x="613336" y="1340767"/>
            <a:ext cx="7920000" cy="4536157"/>
          </a:xfrm>
          <a:prstGeom prst="rect">
            <a:avLst/>
          </a:prstGeom>
          <a:noFill/>
        </p:spPr>
        <p:txBody>
          <a:bodyPr wrap="square" rtlCol="0">
            <a:noAutofit/>
          </a:bodyPr>
          <a:lstStyle/>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smtClean="0">
                <a:solidFill>
                  <a:srgbClr val="00549F"/>
                </a:solidFill>
              </a:rPr>
              <a:t>ACCESS!			Welche Mobilität können/wollen/müssen/dürfen/werden wir uns zukünftig leisten?				</a:t>
            </a:r>
          </a:p>
          <a:p>
            <a:pPr marL="989013" indent="-989013" defTabSz="249238">
              <a:tabLst>
                <a:tab pos="1081088" algn="l"/>
              </a:tabLst>
            </a:pPr>
            <a:r>
              <a:rPr lang="de-DE" sz="1100" b="1" dirty="0" smtClean="0">
                <a:solidFill>
                  <a:srgbClr val="00549F"/>
                </a:solidFill>
              </a:rPr>
              <a:t>			</a:t>
            </a:r>
            <a:r>
              <a:rPr lang="de-DE" sz="1100" b="1" dirty="0" smtClean="0">
                <a:solidFill>
                  <a:srgbClr val="646567"/>
                </a:solidFill>
              </a:rPr>
              <a:t>Sprecherin	:	Prof. Dr. </a:t>
            </a:r>
            <a:r>
              <a:rPr lang="de-DE" sz="1100" b="1" dirty="0" err="1" smtClean="0">
                <a:solidFill>
                  <a:srgbClr val="646567"/>
                </a:solidFill>
              </a:rPr>
              <a:t>rer</a:t>
            </a:r>
            <a:r>
              <a:rPr lang="de-DE" sz="1100" b="1" dirty="0" smtClean="0">
                <a:solidFill>
                  <a:srgbClr val="646567"/>
                </a:solidFill>
              </a:rPr>
              <a:t>. pol. Grit Walther, Lehrstuhl für </a:t>
            </a:r>
            <a:r>
              <a:rPr lang="de-DE" sz="1100" b="1" dirty="0" err="1" smtClean="0">
                <a:solidFill>
                  <a:srgbClr val="646567"/>
                </a:solidFill>
              </a:rPr>
              <a:t>Operations</a:t>
            </a:r>
            <a:r>
              <a:rPr lang="de-DE" sz="1100" b="1" dirty="0" smtClean="0">
                <a:solidFill>
                  <a:srgbClr val="646567"/>
                </a:solidFill>
              </a:rPr>
              <a:t> Management</a:t>
            </a:r>
            <a:r>
              <a:rPr lang="de-DE" sz="1100" b="1" dirty="0" smtClean="0">
                <a:solidFill>
                  <a:srgbClr val="00549F"/>
                </a:solidFill>
              </a:rPr>
              <a:t>			</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smtClean="0">
                <a:solidFill>
                  <a:srgbClr val="00549F"/>
                </a:solidFill>
              </a:rPr>
              <a:t>VERBUND.NRW		Ressourceneffizienzsteigerung beim Einsatz von Verbundwerkstoffen und -konstruktionen im 			Bauwesen				</a:t>
            </a:r>
          </a:p>
          <a:p>
            <a:pPr marL="989013" indent="-989013" defTabSz="249238">
              <a:tabLst>
                <a:tab pos="1081088" algn="l"/>
              </a:tabLst>
            </a:pPr>
            <a:r>
              <a:rPr lang="de-DE" sz="1100" b="1" dirty="0" smtClean="0">
                <a:solidFill>
                  <a:srgbClr val="00549F"/>
                </a:solidFill>
              </a:rPr>
              <a:t>			</a:t>
            </a:r>
            <a:r>
              <a:rPr lang="de-DE" sz="1100" b="1" dirty="0" smtClean="0">
                <a:solidFill>
                  <a:srgbClr val="646567"/>
                </a:solidFill>
              </a:rPr>
              <a:t>Sprecher:		Prof. Dr.-Ing. Peter Georg Quicker, Lehr- und Forschungsgebiet Technologie der 							Energierohstoffe	</a:t>
            </a:r>
          </a:p>
          <a:p>
            <a:pPr marL="989013" indent="-989013" defTabSz="249238">
              <a:tabLst>
                <a:tab pos="1081088" algn="l"/>
              </a:tabLst>
            </a:pPr>
            <a:endParaRPr lang="de-DE" sz="1100" b="1" dirty="0">
              <a:solidFill>
                <a:srgbClr val="646567"/>
              </a:solidFill>
            </a:endParaRPr>
          </a:p>
          <a:p>
            <a:pPr marL="989013" indent="-989013" defTabSz="249238">
              <a:tabLst>
                <a:tab pos="1081088" algn="l"/>
              </a:tabLst>
            </a:pPr>
            <a:endParaRPr lang="de-DE" sz="1100" b="1" dirty="0" smtClean="0">
              <a:solidFill>
                <a:srgbClr val="646567"/>
              </a:solidFill>
            </a:endParaRPr>
          </a:p>
          <a:p>
            <a:pPr marL="989013" indent="-989013" defTabSz="249238">
              <a:tabLst>
                <a:tab pos="1081088" algn="l"/>
              </a:tabLst>
            </a:pPr>
            <a:endParaRPr lang="de-DE" sz="1100" b="1" dirty="0">
              <a:solidFill>
                <a:srgbClr val="646567"/>
              </a:solidFill>
            </a:endParaRPr>
          </a:p>
          <a:p>
            <a:pPr marL="989013" indent="-989013" defTabSz="249238">
              <a:tabLst>
                <a:tab pos="1081088" algn="l"/>
              </a:tabLst>
            </a:pPr>
            <a:endParaRPr lang="de-DE" sz="1100" b="1" dirty="0" smtClean="0">
              <a:solidFill>
                <a:srgbClr val="646567"/>
              </a:solidFill>
            </a:endParaRPr>
          </a:p>
          <a:p>
            <a:pPr marL="989013" indent="-989013" defTabSz="249238">
              <a:tabLst>
                <a:tab pos="1081088" algn="l"/>
              </a:tabLst>
            </a:pPr>
            <a:endParaRPr lang="de-DE" sz="1100" b="1" dirty="0">
              <a:solidFill>
                <a:srgbClr val="646567"/>
              </a:solidFill>
            </a:endParaRPr>
          </a:p>
          <a:p>
            <a:pPr marL="989013" indent="-989013" defTabSz="249238">
              <a:tabLst>
                <a:tab pos="1081088" algn="l"/>
              </a:tabLst>
            </a:pPr>
            <a:r>
              <a:rPr lang="de-DE" sz="1100" b="1" dirty="0">
                <a:solidFill>
                  <a:srgbClr val="00549F"/>
                </a:solidFill>
              </a:rPr>
              <a:t>GRS</a:t>
            </a:r>
            <a:r>
              <a:rPr lang="de-DE" sz="1100" b="1" dirty="0">
                <a:solidFill>
                  <a:srgbClr val="646567"/>
                </a:solidFill>
              </a:rPr>
              <a:t>	</a:t>
            </a:r>
            <a:r>
              <a:rPr lang="de-DE" sz="1100" b="1" dirty="0" smtClean="0">
                <a:solidFill>
                  <a:srgbClr val="646567"/>
                </a:solidFill>
              </a:rPr>
              <a:t>		</a:t>
            </a:r>
            <a:r>
              <a:rPr lang="de-DE" sz="1100" b="1" dirty="0" smtClean="0">
                <a:solidFill>
                  <a:srgbClr val="00549F"/>
                </a:solidFill>
              </a:rPr>
              <a:t>German </a:t>
            </a:r>
            <a:r>
              <a:rPr lang="de-DE" sz="1100" b="1" dirty="0">
                <a:solidFill>
                  <a:srgbClr val="00549F"/>
                </a:solidFill>
              </a:rPr>
              <a:t>Research School </a:t>
            </a:r>
            <a:r>
              <a:rPr lang="de-DE" sz="1100" b="1" dirty="0" err="1">
                <a:solidFill>
                  <a:srgbClr val="00549F"/>
                </a:solidFill>
              </a:rPr>
              <a:t>for</a:t>
            </a:r>
            <a:r>
              <a:rPr lang="de-DE" sz="1100" b="1" dirty="0">
                <a:solidFill>
                  <a:srgbClr val="00549F"/>
                </a:solidFill>
              </a:rPr>
              <a:t> Simulation </a:t>
            </a:r>
            <a:r>
              <a:rPr lang="de-DE" sz="1100" b="1" dirty="0" err="1">
                <a:solidFill>
                  <a:srgbClr val="00549F"/>
                </a:solidFill>
              </a:rPr>
              <a:t>Sciences</a:t>
            </a:r>
            <a:r>
              <a:rPr lang="de-DE" sz="1100" b="1" dirty="0">
                <a:solidFill>
                  <a:srgbClr val="00549F"/>
                </a:solidFill>
              </a:rPr>
              <a:t> </a:t>
            </a:r>
            <a:r>
              <a:rPr lang="de-DE" sz="1100" b="1" dirty="0">
                <a:solidFill>
                  <a:srgbClr val="646567"/>
                </a:solidFill>
              </a:rPr>
              <a:t>				</a:t>
            </a:r>
          </a:p>
          <a:p>
            <a:pPr marL="989013" indent="-989013" defTabSz="249238">
              <a:tabLst>
                <a:tab pos="1081088" algn="l"/>
              </a:tabLst>
            </a:pPr>
            <a:r>
              <a:rPr lang="de-DE" sz="1100" b="1" dirty="0">
                <a:solidFill>
                  <a:srgbClr val="646567"/>
                </a:solidFill>
              </a:rPr>
              <a:t>	</a:t>
            </a:r>
            <a:r>
              <a:rPr lang="de-DE" sz="1100" b="1" dirty="0" smtClean="0">
                <a:solidFill>
                  <a:srgbClr val="646567"/>
                </a:solidFill>
              </a:rPr>
              <a:t>		Sprecher:</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Marek Behr, </a:t>
            </a:r>
            <a:r>
              <a:rPr lang="de-DE" sz="1100" b="1" dirty="0" err="1">
                <a:solidFill>
                  <a:srgbClr val="646567"/>
                </a:solidFill>
              </a:rPr>
              <a:t>Ph</a:t>
            </a:r>
            <a:r>
              <a:rPr lang="de-DE" sz="1100" b="1" dirty="0">
                <a:solidFill>
                  <a:srgbClr val="646567"/>
                </a:solidFill>
              </a:rPr>
              <a:t>. D., Lehrstuhl für Computergestützte Analyse technischer </a:t>
            </a:r>
            <a:r>
              <a:rPr lang="de-DE" sz="1100" b="1" dirty="0" smtClean="0">
                <a:solidFill>
                  <a:srgbClr val="646567"/>
                </a:solidFill>
              </a:rPr>
              <a:t>							Systeme</a:t>
            </a:r>
            <a:r>
              <a:rPr lang="de-DE" sz="1100" b="1" dirty="0">
                <a:solidFill>
                  <a:srgbClr val="646567"/>
                </a:solidFill>
              </a:rPr>
              <a:t>			</a:t>
            </a:r>
          </a:p>
          <a:p>
            <a:pPr marL="989013" indent="-989013" defTabSz="249238">
              <a:tabLst>
                <a:tab pos="1081088" algn="l"/>
              </a:tabLst>
            </a:pPr>
            <a:r>
              <a:rPr lang="de-DE" sz="1100" b="1" dirty="0" smtClean="0">
                <a:solidFill>
                  <a:srgbClr val="646567"/>
                </a:solidFill>
              </a:rPr>
              <a:t>	</a:t>
            </a:r>
            <a:r>
              <a:rPr lang="de-DE" sz="1100" b="1" dirty="0" smtClean="0">
                <a:solidFill>
                  <a:srgbClr val="00549F"/>
                </a:solidFill>
              </a:rPr>
              <a:t>	</a:t>
            </a:r>
            <a:endParaRPr lang="de-DE" sz="1100" b="1" dirty="0">
              <a:solidFill>
                <a:srgbClr val="00549F"/>
              </a:solidFill>
            </a:endParaRP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r>
              <a:rPr lang="de-DE" dirty="0">
                <a:solidFill>
                  <a:srgbClr val="FFFFFF"/>
                </a:solidFill>
              </a:rPr>
              <a:t>NRW Forschungsschule</a:t>
            </a:r>
            <a:endParaRPr lang="de-DE" b="1" dirty="0" smtClean="0">
              <a:solidFill>
                <a:srgbClr val="FFFFFF"/>
              </a:solidFill>
            </a:endParaRPr>
          </a:p>
        </p:txBody>
      </p:sp>
      <p:sp>
        <p:nvSpPr>
          <p:cNvPr id="9" name="Textfeld 8"/>
          <p:cNvSpPr txBox="1"/>
          <p:nvPr/>
        </p:nvSpPr>
        <p:spPr>
          <a:xfrm>
            <a:off x="611560" y="2960988"/>
            <a:ext cx="7920000" cy="360000"/>
          </a:xfrm>
          <a:prstGeom prst="rect">
            <a:avLst/>
          </a:prstGeom>
          <a:solidFill>
            <a:srgbClr val="00549F"/>
          </a:solidFill>
          <a:effectLst/>
        </p:spPr>
        <p:txBody>
          <a:bodyPr wrap="square" rtlCol="0">
            <a:noAutofit/>
          </a:bodyPr>
          <a:lstStyle/>
          <a:p>
            <a:r>
              <a:rPr lang="de-DE" dirty="0" smtClean="0">
                <a:solidFill>
                  <a:srgbClr val="FFFFFF"/>
                </a:solidFill>
              </a:rPr>
              <a:t>Weitere Programme</a:t>
            </a:r>
            <a:endParaRPr lang="de-DE" b="1" dirty="0" smtClean="0">
              <a:solidFill>
                <a:srgbClr val="FFFFFF"/>
              </a:solidFill>
            </a:endParaRPr>
          </a:p>
        </p:txBody>
      </p:sp>
    </p:spTree>
    <p:extLst>
      <p:ext uri="{BB962C8B-B14F-4D97-AF65-F5344CB8AC3E}">
        <p14:creationId xmlns:p14="http://schemas.microsoft.com/office/powerpoint/2010/main" val="28861086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txBox="1">
            <a:spLocks/>
          </p:cNvSpPr>
          <p:nvPr/>
        </p:nvSpPr>
        <p:spPr bwMode="auto">
          <a:xfrm>
            <a:off x="287338" y="2514600"/>
            <a:ext cx="8316912"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3200" b="1">
                <a:solidFill>
                  <a:srgbClr val="00549F"/>
                </a:solidFill>
                <a:latin typeface="+mj-lt"/>
                <a:ea typeface="+mj-ea"/>
                <a:cs typeface="+mj-cs"/>
              </a:defRPr>
            </a:lvl1pPr>
            <a:lvl2pPr algn="l" rtl="0" eaLnBrk="1" fontAlgn="base" hangingPunct="1">
              <a:spcBef>
                <a:spcPct val="0"/>
              </a:spcBef>
              <a:spcAft>
                <a:spcPct val="0"/>
              </a:spcAft>
              <a:defRPr sz="2800" b="1">
                <a:solidFill>
                  <a:srgbClr val="00549F"/>
                </a:solidFill>
                <a:latin typeface="Arial" charset="0"/>
                <a:ea typeface="ヒラギノ角ゴ Pro W3" pitchFamily="1" charset="-128"/>
              </a:defRPr>
            </a:lvl2pPr>
            <a:lvl3pPr algn="l" rtl="0" eaLnBrk="1" fontAlgn="base" hangingPunct="1">
              <a:spcBef>
                <a:spcPct val="0"/>
              </a:spcBef>
              <a:spcAft>
                <a:spcPct val="0"/>
              </a:spcAft>
              <a:defRPr sz="2800" b="1">
                <a:solidFill>
                  <a:srgbClr val="00549F"/>
                </a:solidFill>
                <a:latin typeface="Arial" charset="0"/>
                <a:ea typeface="ヒラギノ角ゴ Pro W3" pitchFamily="1" charset="-128"/>
              </a:defRPr>
            </a:lvl3pPr>
            <a:lvl4pPr algn="l" rtl="0" eaLnBrk="1" fontAlgn="base" hangingPunct="1">
              <a:spcBef>
                <a:spcPct val="0"/>
              </a:spcBef>
              <a:spcAft>
                <a:spcPct val="0"/>
              </a:spcAft>
              <a:defRPr sz="2800" b="1">
                <a:solidFill>
                  <a:srgbClr val="00549F"/>
                </a:solidFill>
                <a:latin typeface="Arial" charset="0"/>
                <a:ea typeface="ヒラギノ角ゴ Pro W3" pitchFamily="1" charset="-128"/>
              </a:defRPr>
            </a:lvl4pPr>
            <a:lvl5pPr algn="l" rtl="0" eaLnBrk="1" fontAlgn="base" hangingPunct="1">
              <a:spcBef>
                <a:spcPct val="0"/>
              </a:spcBef>
              <a:spcAft>
                <a:spcPct val="0"/>
              </a:spcAft>
              <a:defRPr sz="2800" b="1">
                <a:solidFill>
                  <a:srgbClr val="00549F"/>
                </a:solidFill>
                <a:latin typeface="Arial" charset="0"/>
                <a:ea typeface="ヒラギノ角ゴ Pro W3" pitchFamily="1" charset="-128"/>
              </a:defRPr>
            </a:lvl5pPr>
            <a:lvl6pPr marL="457200" algn="l" rtl="0" eaLnBrk="1" fontAlgn="base" hangingPunct="1">
              <a:spcBef>
                <a:spcPct val="0"/>
              </a:spcBef>
              <a:spcAft>
                <a:spcPct val="0"/>
              </a:spcAft>
              <a:defRPr sz="2800" b="1">
                <a:solidFill>
                  <a:srgbClr val="00549F"/>
                </a:solidFill>
                <a:latin typeface="Arial" charset="0"/>
                <a:ea typeface="ヒラギノ角ゴ Pro W3" pitchFamily="1" charset="-128"/>
              </a:defRPr>
            </a:lvl6pPr>
            <a:lvl7pPr marL="914400" algn="l" rtl="0" eaLnBrk="1" fontAlgn="base" hangingPunct="1">
              <a:spcBef>
                <a:spcPct val="0"/>
              </a:spcBef>
              <a:spcAft>
                <a:spcPct val="0"/>
              </a:spcAft>
              <a:defRPr sz="2800" b="1">
                <a:solidFill>
                  <a:srgbClr val="00549F"/>
                </a:solidFill>
                <a:latin typeface="Arial" charset="0"/>
                <a:ea typeface="ヒラギノ角ゴ Pro W3" pitchFamily="1" charset="-128"/>
              </a:defRPr>
            </a:lvl7pPr>
            <a:lvl8pPr marL="1371600" algn="l" rtl="0" eaLnBrk="1" fontAlgn="base" hangingPunct="1">
              <a:spcBef>
                <a:spcPct val="0"/>
              </a:spcBef>
              <a:spcAft>
                <a:spcPct val="0"/>
              </a:spcAft>
              <a:defRPr sz="2800" b="1">
                <a:solidFill>
                  <a:srgbClr val="00549F"/>
                </a:solidFill>
                <a:latin typeface="Arial" charset="0"/>
                <a:ea typeface="ヒラギノ角ゴ Pro W3" pitchFamily="1" charset="-128"/>
              </a:defRPr>
            </a:lvl8pPr>
            <a:lvl9pPr marL="1828800" algn="l" rtl="0" eaLnBrk="1" fontAlgn="base" hangingPunct="1">
              <a:spcBef>
                <a:spcPct val="0"/>
              </a:spcBef>
              <a:spcAft>
                <a:spcPct val="0"/>
              </a:spcAft>
              <a:defRPr sz="2800" b="1">
                <a:solidFill>
                  <a:srgbClr val="00549F"/>
                </a:solidFill>
                <a:latin typeface="Arial" charset="0"/>
                <a:ea typeface="ヒラギノ角ゴ Pro W3" pitchFamily="1" charset="-128"/>
              </a:defRPr>
            </a:lvl9pPr>
          </a:lstStyle>
          <a:p>
            <a:pPr lvl="0">
              <a:defRPr/>
            </a:pPr>
            <a:r>
              <a:rPr lang="de-DE" kern="0" dirty="0"/>
              <a:t>Struktur und Organisation</a:t>
            </a:r>
          </a:p>
        </p:txBody>
      </p:sp>
    </p:spTree>
    <p:extLst>
      <p:ext uri="{BB962C8B-B14F-4D97-AF65-F5344CB8AC3E}">
        <p14:creationId xmlns:p14="http://schemas.microsoft.com/office/powerpoint/2010/main" val="8900850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RWTH-koordinierte EU </a:t>
            </a:r>
            <a:r>
              <a:rPr lang="de-DE" dirty="0" smtClean="0"/>
              <a:t>Projekte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50 von 63</a:t>
            </a:r>
            <a:endParaRPr lang="de-DE" altLang="de-DE" dirty="0" smtClean="0"/>
          </a:p>
        </p:txBody>
      </p:sp>
      <p:sp>
        <p:nvSpPr>
          <p:cNvPr id="6" name="Textfeld 5"/>
          <p:cNvSpPr txBox="1"/>
          <p:nvPr/>
        </p:nvSpPr>
        <p:spPr>
          <a:xfrm>
            <a:off x="617537" y="1340768"/>
            <a:ext cx="8239126" cy="4644516"/>
          </a:xfrm>
          <a:prstGeom prst="rect">
            <a:avLst/>
          </a:prstGeom>
          <a:noFill/>
        </p:spPr>
        <p:txBody>
          <a:bodyPr wrap="square" rtlCol="0">
            <a:noAutofit/>
          </a:bodyPr>
          <a:lstStyle/>
          <a:p>
            <a:pPr marL="1077913" indent="-1077913"/>
            <a:endParaRPr lang="de-DE" sz="1100" b="1" dirty="0" smtClean="0">
              <a:solidFill>
                <a:srgbClr val="00549F"/>
              </a:solidFill>
            </a:endParaRPr>
          </a:p>
          <a:p>
            <a:pPr marL="989013" indent="-989013" defTabSz="249238">
              <a:tabLst>
                <a:tab pos="1081088" algn="l"/>
              </a:tabLst>
            </a:pPr>
            <a:r>
              <a:rPr lang="de-DE" sz="1100" b="1" dirty="0">
                <a:solidFill>
                  <a:srgbClr val="00549F"/>
                </a:solidFill>
              </a:rPr>
              <a:t>Bots2ReC	</a:t>
            </a:r>
            <a:r>
              <a:rPr lang="de-DE" sz="1100" b="1" dirty="0" err="1">
                <a:solidFill>
                  <a:srgbClr val="00549F"/>
                </a:solidFill>
              </a:rPr>
              <a:t>Robots</a:t>
            </a:r>
            <a:r>
              <a:rPr lang="de-DE" sz="1100" b="1" dirty="0">
                <a:solidFill>
                  <a:srgbClr val="00549F"/>
                </a:solidFill>
              </a:rPr>
              <a:t> </a:t>
            </a:r>
            <a:r>
              <a:rPr lang="de-DE" sz="1100" b="1" dirty="0" err="1">
                <a:solidFill>
                  <a:srgbClr val="00549F"/>
                </a:solidFill>
              </a:rPr>
              <a:t>to</a:t>
            </a:r>
            <a:r>
              <a:rPr lang="de-DE" sz="1100" b="1" dirty="0">
                <a:solidFill>
                  <a:srgbClr val="00549F"/>
                </a:solidFill>
              </a:rPr>
              <a:t> Re-</a:t>
            </a:r>
            <a:r>
              <a:rPr lang="de-DE" sz="1100" b="1" dirty="0" err="1">
                <a:solidFill>
                  <a:srgbClr val="00549F"/>
                </a:solidFill>
              </a:rPr>
              <a:t>Construction</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a:solidFill>
                  <a:srgbClr val="646567"/>
                </a:solidFill>
              </a:rPr>
              <a:t>RWTH </a:t>
            </a:r>
            <a:r>
              <a:rPr lang="de-DE" sz="1100" b="1" dirty="0" smtClean="0">
                <a:solidFill>
                  <a:srgbClr val="646567"/>
                </a:solidFill>
              </a:rPr>
              <a:t>Koordinator:</a:t>
            </a:r>
            <a:r>
              <a:rPr lang="de-DE" sz="1100" b="1" dirty="0">
                <a:solidFill>
                  <a:srgbClr val="646567"/>
                </a:solidFill>
              </a:rPr>
              <a:t>	Prof. Dr.-Ing. h. c. Burkhard </a:t>
            </a:r>
            <a:r>
              <a:rPr lang="de-DE" sz="1100" b="1" dirty="0" err="1" smtClean="0">
                <a:solidFill>
                  <a:srgbClr val="646567"/>
                </a:solidFill>
              </a:rPr>
              <a:t>Corves</a:t>
            </a:r>
            <a:r>
              <a:rPr lang="de-DE" sz="1100" b="1" dirty="0" smtClean="0">
                <a:solidFill>
                  <a:srgbClr val="646567"/>
                </a:solidFill>
              </a:rPr>
              <a:t>, Lehrstuhl </a:t>
            </a:r>
            <a:r>
              <a:rPr lang="de-DE" sz="1100" b="1" dirty="0">
                <a:solidFill>
                  <a:srgbClr val="646567"/>
                </a:solidFill>
              </a:rPr>
              <a:t>und Institut für Getriebetechnik </a:t>
            </a:r>
            <a:r>
              <a:rPr lang="de-DE" sz="1100" b="1" dirty="0" smtClean="0">
                <a:solidFill>
                  <a:srgbClr val="646567"/>
                </a:solidFill>
              </a:rPr>
              <a:t>	</a:t>
            </a:r>
            <a:r>
              <a:rPr lang="de-DE" sz="1100" b="1" dirty="0">
                <a:solidFill>
                  <a:srgbClr val="646567"/>
                </a:solidFill>
              </a:rPr>
              <a:t/>
            </a:r>
            <a:br>
              <a:rPr lang="de-DE" sz="1100" b="1" dirty="0">
                <a:solidFill>
                  <a:srgbClr val="646567"/>
                </a:solidFill>
              </a:rPr>
            </a:br>
            <a:r>
              <a:rPr lang="de-DE" sz="1100" b="1" dirty="0" smtClean="0">
                <a:solidFill>
                  <a:srgbClr val="646567"/>
                </a:solidFill>
              </a:rPr>
              <a:t>                                       und </a:t>
            </a:r>
            <a:r>
              <a:rPr lang="de-DE" sz="1100" b="1" dirty="0">
                <a:solidFill>
                  <a:srgbClr val="646567"/>
                </a:solidFill>
              </a:rPr>
              <a:t>Maschinendynamik</a:t>
            </a:r>
          </a:p>
          <a:p>
            <a:pPr marL="989013" indent="-989013" defTabSz="249238">
              <a:tabLst>
                <a:tab pos="1081088" algn="l"/>
              </a:tabLst>
            </a:pPr>
            <a:r>
              <a:rPr lang="de-DE" sz="1100" b="1" dirty="0">
                <a:solidFill>
                  <a:srgbClr val="646567"/>
                </a:solidFill>
              </a:rPr>
              <a:t>	</a:t>
            </a:r>
            <a:endParaRPr lang="de-DE" sz="1100" b="1" dirty="0">
              <a:solidFill>
                <a:srgbClr val="00549F"/>
              </a:solidFill>
            </a:endParaRPr>
          </a:p>
          <a:p>
            <a:pPr marL="989013" indent="-989013" defTabSz="249238">
              <a:tabLst>
                <a:tab pos="1081088" algn="l"/>
              </a:tabLst>
            </a:pPr>
            <a:r>
              <a:rPr lang="de-DE" sz="1100" b="1" dirty="0" smtClean="0">
                <a:solidFill>
                  <a:srgbClr val="00549F"/>
                </a:solidFill>
              </a:rPr>
              <a:t>Residue2Heat	</a:t>
            </a:r>
            <a:r>
              <a:rPr lang="de-DE" sz="1100" b="1" dirty="0" err="1" smtClean="0">
                <a:solidFill>
                  <a:srgbClr val="00549F"/>
                </a:solidFill>
              </a:rPr>
              <a:t>Renewable</a:t>
            </a:r>
            <a:r>
              <a:rPr lang="de-DE" sz="1100" b="1" dirty="0" smtClean="0">
                <a:solidFill>
                  <a:srgbClr val="00549F"/>
                </a:solidFill>
              </a:rPr>
              <a:t> </a:t>
            </a:r>
            <a:r>
              <a:rPr lang="de-DE" sz="1100" b="1" dirty="0" err="1">
                <a:solidFill>
                  <a:srgbClr val="00549F"/>
                </a:solidFill>
              </a:rPr>
              <a:t>residential</a:t>
            </a:r>
            <a:r>
              <a:rPr lang="de-DE" sz="1100" b="1" dirty="0">
                <a:solidFill>
                  <a:srgbClr val="00549F"/>
                </a:solidFill>
              </a:rPr>
              <a:t> </a:t>
            </a:r>
            <a:r>
              <a:rPr lang="de-DE" sz="1100" b="1" dirty="0" err="1">
                <a:solidFill>
                  <a:srgbClr val="00549F"/>
                </a:solidFill>
              </a:rPr>
              <a:t>heating</a:t>
            </a:r>
            <a:r>
              <a:rPr lang="de-DE" sz="1100" b="1" dirty="0">
                <a:solidFill>
                  <a:srgbClr val="00549F"/>
                </a:solidFill>
              </a:rPr>
              <a:t> </a:t>
            </a:r>
            <a:r>
              <a:rPr lang="de-DE" sz="1100" b="1" dirty="0" err="1">
                <a:solidFill>
                  <a:srgbClr val="00549F"/>
                </a:solidFill>
              </a:rPr>
              <a:t>with</a:t>
            </a:r>
            <a:r>
              <a:rPr lang="de-DE" sz="1100" b="1" dirty="0">
                <a:solidFill>
                  <a:srgbClr val="00549F"/>
                </a:solidFill>
              </a:rPr>
              <a:t> fast </a:t>
            </a:r>
            <a:r>
              <a:rPr lang="de-DE" sz="1100" b="1" dirty="0" err="1">
                <a:solidFill>
                  <a:srgbClr val="00549F"/>
                </a:solidFill>
              </a:rPr>
              <a:t>pyrolysis</a:t>
            </a:r>
            <a:r>
              <a:rPr lang="de-DE" sz="1100" b="1" dirty="0">
                <a:solidFill>
                  <a:srgbClr val="00549F"/>
                </a:solidFill>
              </a:rPr>
              <a:t> bio-</a:t>
            </a:r>
            <a:r>
              <a:rPr lang="de-DE" sz="1100" b="1" dirty="0" err="1">
                <a:solidFill>
                  <a:srgbClr val="00549F"/>
                </a:solidFill>
              </a:rPr>
              <a:t>oil</a:t>
            </a:r>
            <a:r>
              <a:rPr lang="de-DE" sz="1100" b="1" dirty="0">
                <a:solidFill>
                  <a:srgbClr val="00549F"/>
                </a:solidFill>
              </a:rPr>
              <a:t> </a:t>
            </a:r>
            <a:endParaRPr lang="de-DE" sz="1100" b="1" dirty="0" smtClean="0">
              <a:solidFill>
                <a:srgbClr val="00549F"/>
              </a:solidFill>
            </a:endParaRPr>
          </a:p>
          <a:p>
            <a:pPr marL="989013" indent="-989013" defTabSz="249238">
              <a:tabLst>
                <a:tab pos="1081088" algn="l"/>
              </a:tabLst>
            </a:pPr>
            <a:r>
              <a:rPr lang="de-DE" sz="1100" b="1" dirty="0" smtClean="0">
                <a:solidFill>
                  <a:srgbClr val="00549F"/>
                </a:solidFill>
              </a:rPr>
              <a:t>	</a:t>
            </a:r>
            <a:r>
              <a:rPr lang="de-DE" sz="1100" b="1" dirty="0" smtClean="0">
                <a:solidFill>
                  <a:srgbClr val="646567"/>
                </a:solidFill>
              </a:rPr>
              <a:t>Koordinator: 			Prof</a:t>
            </a:r>
            <a:r>
              <a:rPr lang="de-DE" sz="1100" b="1" dirty="0">
                <a:solidFill>
                  <a:srgbClr val="646567"/>
                </a:solidFill>
              </a:rPr>
              <a:t>. Dr.-Ing. Herbert </a:t>
            </a:r>
            <a:r>
              <a:rPr lang="de-DE" sz="1100" b="1" dirty="0" smtClean="0">
                <a:solidFill>
                  <a:srgbClr val="646567"/>
                </a:solidFill>
              </a:rPr>
              <a:t>Pfeifer, Lehrstuhl </a:t>
            </a:r>
            <a:r>
              <a:rPr lang="de-DE" sz="1100" b="1" dirty="0">
                <a:solidFill>
                  <a:srgbClr val="646567"/>
                </a:solidFill>
              </a:rPr>
              <a:t>für Hochtemperaturtechnik und Institut </a:t>
            </a:r>
            <a:r>
              <a:rPr lang="de-DE" sz="1100" b="1" dirty="0" smtClean="0">
                <a:solidFill>
                  <a:srgbClr val="646567"/>
                </a:solidFill>
              </a:rPr>
              <a:t>	</a:t>
            </a:r>
            <a:r>
              <a:rPr lang="de-DE" sz="1100" b="1" dirty="0">
                <a:solidFill>
                  <a:srgbClr val="646567"/>
                </a:solidFill>
              </a:rPr>
              <a:t/>
            </a:r>
            <a:br>
              <a:rPr lang="de-DE" sz="1100" b="1" dirty="0">
                <a:solidFill>
                  <a:srgbClr val="646567"/>
                </a:solidFill>
              </a:rPr>
            </a:br>
            <a:r>
              <a:rPr lang="de-DE" sz="1100" b="1" dirty="0" smtClean="0">
                <a:solidFill>
                  <a:srgbClr val="646567"/>
                </a:solidFill>
              </a:rPr>
              <a:t>                                       für </a:t>
            </a:r>
            <a:r>
              <a:rPr lang="de-DE" sz="1100" b="1" dirty="0">
                <a:solidFill>
                  <a:srgbClr val="646567"/>
                </a:solidFill>
              </a:rPr>
              <a:t>Industrieofenbau und </a:t>
            </a:r>
            <a:r>
              <a:rPr lang="de-DE" sz="1100" b="1" dirty="0" smtClean="0">
                <a:solidFill>
                  <a:srgbClr val="646567"/>
                </a:solidFill>
              </a:rPr>
              <a:t>Wärmetechnik</a:t>
            </a:r>
          </a:p>
          <a:p>
            <a:pPr marL="989013" indent="-989013" defTabSz="249238">
              <a:tabLst>
                <a:tab pos="1081088" algn="l"/>
              </a:tabLst>
            </a:pPr>
            <a:endParaRPr lang="de-DE" sz="1100" b="1" dirty="0">
              <a:solidFill>
                <a:srgbClr val="00549F"/>
              </a:solidFill>
            </a:endParaRPr>
          </a:p>
          <a:p>
            <a:pPr marL="989013" indent="-989013" defTabSz="249238">
              <a:tabLst>
                <a:tab pos="1081088" algn="l"/>
              </a:tabLst>
            </a:pPr>
            <a:r>
              <a:rPr lang="de-DE" sz="1100" b="1" dirty="0">
                <a:solidFill>
                  <a:srgbClr val="00549F"/>
                </a:solidFill>
              </a:rPr>
              <a:t>ADMS</a:t>
            </a:r>
            <a:r>
              <a:rPr lang="de-DE" sz="1100" b="1" dirty="0" smtClean="0">
                <a:solidFill>
                  <a:srgbClr val="00549F"/>
                </a:solidFill>
              </a:rPr>
              <a:t>	</a:t>
            </a:r>
            <a:r>
              <a:rPr lang="en-US" sz="1100" b="1" dirty="0" err="1">
                <a:solidFill>
                  <a:srgbClr val="00549F"/>
                </a:solidFill>
              </a:rPr>
              <a:t>SmartGrid</a:t>
            </a:r>
            <a:r>
              <a:rPr lang="en-US" sz="1100" b="1" dirty="0">
                <a:solidFill>
                  <a:srgbClr val="00549F"/>
                </a:solidFill>
              </a:rPr>
              <a:t> Active Distribution Management System to accommodate</a:t>
            </a:r>
          </a:p>
          <a:p>
            <a:pPr marL="989013" indent="-989013" defTabSz="249238">
              <a:tabLst>
                <a:tab pos="1081088" algn="l"/>
              </a:tabLst>
            </a:pPr>
            <a:r>
              <a:rPr lang="en-US" sz="1100" b="1" dirty="0" smtClean="0">
                <a:solidFill>
                  <a:srgbClr val="00549F"/>
                </a:solidFill>
              </a:rPr>
              <a:t>	Renewable </a:t>
            </a:r>
            <a:r>
              <a:rPr lang="en-US" sz="1100" b="1" dirty="0">
                <a:solidFill>
                  <a:srgbClr val="00549F"/>
                </a:solidFill>
              </a:rPr>
              <a:t>Energy Sources and Low Carbon Emissions</a:t>
            </a:r>
            <a:r>
              <a:rPr lang="de-DE" sz="1100" b="1" dirty="0" smtClean="0">
                <a:solidFill>
                  <a:srgbClr val="00549F"/>
                </a:solidFill>
              </a:rPr>
              <a:t>	</a:t>
            </a:r>
          </a:p>
          <a:p>
            <a:pPr marL="989013" indent="-989013" defTabSz="249238">
              <a:tabLst>
                <a:tab pos="1081088" algn="l"/>
              </a:tabLst>
            </a:pPr>
            <a:r>
              <a:rPr lang="de-DE" sz="1100" b="1" dirty="0" smtClean="0">
                <a:solidFill>
                  <a:srgbClr val="00549F"/>
                </a:solidFill>
              </a:rPr>
              <a:t>	</a:t>
            </a:r>
            <a:r>
              <a:rPr lang="de-DE" sz="1100" b="1" dirty="0" smtClean="0">
                <a:solidFill>
                  <a:srgbClr val="646567"/>
                </a:solidFill>
              </a:rPr>
              <a:t>Koordinator:			</a:t>
            </a:r>
            <a:r>
              <a:rPr lang="en-US" sz="1100" b="1" dirty="0" smtClean="0">
                <a:solidFill>
                  <a:srgbClr val="646567"/>
                </a:solidFill>
              </a:rPr>
              <a:t>Prof</a:t>
            </a:r>
            <a:r>
              <a:rPr lang="en-US" sz="1100" b="1" dirty="0">
                <a:solidFill>
                  <a:srgbClr val="646567"/>
                </a:solidFill>
              </a:rPr>
              <a:t>. Antonello Monti, Ph. D., </a:t>
            </a:r>
            <a:r>
              <a:rPr lang="en-US" sz="1100" b="1" dirty="0" err="1">
                <a:solidFill>
                  <a:srgbClr val="646567"/>
                </a:solidFill>
              </a:rPr>
              <a:t>Lehrstuhl</a:t>
            </a:r>
            <a:r>
              <a:rPr lang="en-US" sz="1100" b="1" dirty="0">
                <a:solidFill>
                  <a:srgbClr val="646567"/>
                </a:solidFill>
              </a:rPr>
              <a:t> </a:t>
            </a:r>
            <a:r>
              <a:rPr lang="en-US" sz="1100" b="1" dirty="0" err="1">
                <a:solidFill>
                  <a:srgbClr val="646567"/>
                </a:solidFill>
              </a:rPr>
              <a:t>für</a:t>
            </a:r>
            <a:r>
              <a:rPr lang="en-US" sz="1100" b="1" dirty="0">
                <a:solidFill>
                  <a:srgbClr val="646567"/>
                </a:solidFill>
              </a:rPr>
              <a:t> Automation of Complex Power Systems</a:t>
            </a:r>
            <a:endParaRPr lang="de-DE" sz="1100" b="1" dirty="0" smtClean="0">
              <a:solidFill>
                <a:srgbClr val="00549F"/>
              </a:solidFill>
            </a:endParaRP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a:solidFill>
                  <a:srgbClr val="00549F"/>
                </a:solidFill>
              </a:rPr>
              <a:t>THALEA II</a:t>
            </a:r>
            <a:r>
              <a:rPr lang="de-DE" sz="1100" b="1" dirty="0" smtClean="0">
                <a:solidFill>
                  <a:srgbClr val="00549F"/>
                </a:solidFill>
              </a:rPr>
              <a:t>	</a:t>
            </a:r>
            <a:r>
              <a:rPr lang="en-US" sz="1100" b="1" dirty="0" err="1">
                <a:solidFill>
                  <a:srgbClr val="00549F"/>
                </a:solidFill>
              </a:rPr>
              <a:t>Telemonitoring</a:t>
            </a:r>
            <a:r>
              <a:rPr lang="en-US" sz="1100" b="1" dirty="0">
                <a:solidFill>
                  <a:srgbClr val="00549F"/>
                </a:solidFill>
              </a:rPr>
              <a:t> and Telemedicine for Hospitals Assisted ICT for Life saving comorbid</a:t>
            </a:r>
          </a:p>
          <a:p>
            <a:pPr marL="989013" indent="-989013" defTabSz="249238">
              <a:tabLst>
                <a:tab pos="1081088" algn="l"/>
              </a:tabLst>
            </a:pPr>
            <a:r>
              <a:rPr lang="en-US" sz="1100" b="1" dirty="0" smtClean="0">
                <a:solidFill>
                  <a:srgbClr val="00549F"/>
                </a:solidFill>
              </a:rPr>
              <a:t>	patients </a:t>
            </a:r>
            <a:r>
              <a:rPr lang="en-US" sz="1100" b="1" dirty="0">
                <a:solidFill>
                  <a:srgbClr val="00549F"/>
                </a:solidFill>
              </a:rPr>
              <a:t>in Europe as part of a Patient personalized care program of </a:t>
            </a:r>
            <a:r>
              <a:rPr lang="en-US" sz="1100" b="1" dirty="0" smtClean="0">
                <a:solidFill>
                  <a:srgbClr val="00549F"/>
                </a:solidFill>
              </a:rPr>
              <a:t>the EU</a:t>
            </a:r>
            <a:r>
              <a:rPr lang="de-DE" sz="1100" b="1" dirty="0" smtClean="0">
                <a:solidFill>
                  <a:srgbClr val="00549F"/>
                </a:solidFill>
              </a:rPr>
              <a:t>	</a:t>
            </a:r>
          </a:p>
          <a:p>
            <a:pPr marL="989013" indent="-989013" defTabSz="249238">
              <a:tabLst>
                <a:tab pos="1081088" algn="l"/>
              </a:tabLst>
            </a:pPr>
            <a:r>
              <a:rPr lang="de-DE" sz="1100" b="1" dirty="0" smtClean="0">
                <a:solidFill>
                  <a:srgbClr val="00549F"/>
                </a:solidFill>
              </a:rPr>
              <a:t>	</a:t>
            </a:r>
            <a:r>
              <a:rPr lang="de-DE" sz="1100" b="1" dirty="0" smtClean="0">
                <a:solidFill>
                  <a:srgbClr val="646567"/>
                </a:solidFill>
              </a:rPr>
              <a:t>Koordinator: 			Prof</a:t>
            </a:r>
            <a:r>
              <a:rPr lang="de-DE" sz="1100" b="1" dirty="0">
                <a:solidFill>
                  <a:srgbClr val="646567"/>
                </a:solidFill>
              </a:rPr>
              <a:t>. Dr. med. Gernot Marx, Lehrstuhl für Anästhesiologie Schwerpunkt </a:t>
            </a:r>
            <a:br>
              <a:rPr lang="de-DE" sz="1100" b="1" dirty="0">
                <a:solidFill>
                  <a:srgbClr val="646567"/>
                </a:solidFill>
              </a:rPr>
            </a:br>
            <a:r>
              <a:rPr lang="de-DE" sz="1100" b="1" dirty="0" smtClean="0">
                <a:solidFill>
                  <a:srgbClr val="646567"/>
                </a:solidFill>
              </a:rPr>
              <a:t>                                       Operative </a:t>
            </a:r>
            <a:r>
              <a:rPr lang="de-DE" sz="1100" b="1" dirty="0">
                <a:solidFill>
                  <a:srgbClr val="646567"/>
                </a:solidFill>
              </a:rPr>
              <a:t>Intensivmedizin</a:t>
            </a:r>
            <a:endParaRPr lang="de-DE" sz="1100" b="1" dirty="0" smtClean="0">
              <a:solidFill>
                <a:srgbClr val="00549F"/>
              </a:solidFill>
            </a:endParaRP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a:solidFill>
                  <a:srgbClr val="00549F"/>
                </a:solidFill>
              </a:rPr>
              <a:t>P4SB</a:t>
            </a:r>
            <a:r>
              <a:rPr lang="de-DE" sz="1100" b="1" dirty="0" smtClean="0">
                <a:solidFill>
                  <a:srgbClr val="00549F"/>
                </a:solidFill>
              </a:rPr>
              <a:t>	</a:t>
            </a:r>
            <a:r>
              <a:rPr lang="en-US" sz="1100" b="1" dirty="0">
                <a:solidFill>
                  <a:srgbClr val="00549F"/>
                </a:solidFill>
              </a:rPr>
              <a:t>From Plastic waste to Plastic value using Pseudomonas putida </a:t>
            </a:r>
            <a:r>
              <a:rPr lang="en-US" sz="1100" b="1" dirty="0" smtClean="0">
                <a:solidFill>
                  <a:srgbClr val="00549F"/>
                </a:solidFill>
              </a:rPr>
              <a:t>Synthetic Biology</a:t>
            </a:r>
            <a:r>
              <a:rPr lang="de-DE" sz="1100" b="1" dirty="0" smtClean="0">
                <a:solidFill>
                  <a:srgbClr val="00549F"/>
                </a:solidFill>
              </a:rPr>
              <a:t>	</a:t>
            </a:r>
          </a:p>
          <a:p>
            <a:pPr marL="989013" indent="-989013" defTabSz="249238">
              <a:tabLst>
                <a:tab pos="1081088" algn="l"/>
              </a:tabLst>
            </a:pPr>
            <a:r>
              <a:rPr lang="de-DE" sz="1100" b="1" dirty="0" smtClean="0">
                <a:solidFill>
                  <a:srgbClr val="00549F"/>
                </a:solidFill>
              </a:rPr>
              <a:t>	</a:t>
            </a:r>
            <a:r>
              <a:rPr lang="de-DE" sz="1100" b="1" dirty="0" smtClean="0">
                <a:solidFill>
                  <a:srgbClr val="646567"/>
                </a:solidFill>
              </a:rPr>
              <a:t>Koordinator: 			Prof</a:t>
            </a:r>
            <a:r>
              <a:rPr lang="de-DE" sz="1100" b="1" dirty="0">
                <a:solidFill>
                  <a:srgbClr val="646567"/>
                </a:solidFill>
              </a:rPr>
              <a:t>. Dr.-Ing. Lars Blank, Lehrstuhl für Angewandte Mikrobiologie</a:t>
            </a:r>
            <a:endParaRPr lang="de-DE" sz="1100" b="1" dirty="0" smtClean="0">
              <a:solidFill>
                <a:srgbClr val="000000">
                  <a:lumMod val="65000"/>
                  <a:lumOff val="35000"/>
                </a:srgbClr>
              </a:solidFill>
            </a:endParaRPr>
          </a:p>
          <a:p>
            <a:pPr marL="1165225" indent="-1165225" fontAlgn="base">
              <a:spcBef>
                <a:spcPct val="0"/>
              </a:spcBef>
              <a:spcAft>
                <a:spcPct val="0"/>
              </a:spcAft>
            </a:pPr>
            <a:endParaRPr lang="de-DE" sz="1100" b="1" dirty="0">
              <a:solidFill>
                <a:srgbClr val="000000">
                  <a:lumMod val="65000"/>
                  <a:lumOff val="35000"/>
                </a:srgbClr>
              </a:solidFill>
            </a:endParaRPr>
          </a:p>
          <a:p>
            <a:pPr marL="989013" indent="-989013" defTabSz="249238">
              <a:tabLst>
                <a:tab pos="1081088" algn="l"/>
              </a:tabLst>
            </a:pPr>
            <a:r>
              <a:rPr lang="de-DE" sz="1100" b="1" dirty="0" err="1">
                <a:solidFill>
                  <a:srgbClr val="00549F"/>
                </a:solidFill>
              </a:rPr>
              <a:t>SynPath</a:t>
            </a:r>
            <a:r>
              <a:rPr lang="de-DE" sz="1100" b="1" dirty="0">
                <a:solidFill>
                  <a:srgbClr val="00549F"/>
                </a:solidFill>
              </a:rPr>
              <a:t>	</a:t>
            </a:r>
            <a:r>
              <a:rPr lang="en-US" sz="1100" b="1" dirty="0">
                <a:solidFill>
                  <a:srgbClr val="00549F"/>
                </a:solidFill>
              </a:rPr>
              <a:t>Synthetic biochemical pathways for efficient production of novel biofuels</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smtClean="0">
                <a:solidFill>
                  <a:srgbClr val="646567"/>
                </a:solidFill>
              </a:rPr>
              <a:t>Koordinator:                 Prof</a:t>
            </a:r>
            <a:r>
              <a:rPr lang="de-DE" sz="1100" b="1" dirty="0">
                <a:solidFill>
                  <a:srgbClr val="646567"/>
                </a:solidFill>
              </a:rPr>
              <a:t>. Dr.-Ing. Lars Blank, Lehrstuhl für Angewandte Mikrobiologie</a:t>
            </a:r>
            <a:endParaRPr lang="de-DE" sz="1100" b="1" dirty="0">
              <a:solidFill>
                <a:srgbClr val="000000">
                  <a:lumMod val="65000"/>
                  <a:lumOff val="35000"/>
                </a:srgbClr>
              </a:solidFill>
            </a:endParaRPr>
          </a:p>
          <a:p>
            <a:pPr marL="1165225" indent="-1165225" fontAlgn="base">
              <a:spcBef>
                <a:spcPct val="0"/>
              </a:spcBef>
              <a:spcAft>
                <a:spcPct val="0"/>
              </a:spcAft>
            </a:pPr>
            <a:endParaRPr lang="de-DE" sz="1100" b="1" dirty="0">
              <a:solidFill>
                <a:srgbClr val="000000">
                  <a:lumMod val="65000"/>
                  <a:lumOff val="35000"/>
                </a:srgbClr>
              </a:solidFill>
            </a:endParaRPr>
          </a:p>
          <a:p>
            <a:pPr marL="989013" indent="-989013" defTabSz="249238">
              <a:tabLst>
                <a:tab pos="1081088" algn="l"/>
              </a:tabLst>
            </a:pPr>
            <a:r>
              <a:rPr lang="de-DE" sz="1100" b="1" dirty="0">
                <a:solidFill>
                  <a:srgbClr val="00549F"/>
                </a:solidFill>
              </a:rPr>
              <a:t>IDEAL	</a:t>
            </a:r>
            <a:r>
              <a:rPr lang="en-US" sz="1100" b="1" dirty="0">
                <a:solidFill>
                  <a:srgbClr val="00549F"/>
                </a:solidFill>
              </a:rPr>
              <a:t>Integrated Design and Analysis of Small Population Group Trials</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smtClean="0">
                <a:solidFill>
                  <a:srgbClr val="646567"/>
                </a:solidFill>
              </a:rPr>
              <a:t>Koordinator:                 Prof</a:t>
            </a:r>
            <a:r>
              <a:rPr lang="de-DE" sz="1100" b="1" dirty="0">
                <a:solidFill>
                  <a:srgbClr val="646567"/>
                </a:solidFill>
              </a:rPr>
              <a:t>. Dr. </a:t>
            </a:r>
            <a:r>
              <a:rPr lang="de-DE" sz="1100" b="1" dirty="0" err="1">
                <a:solidFill>
                  <a:srgbClr val="646567"/>
                </a:solidFill>
              </a:rPr>
              <a:t>rer</a:t>
            </a:r>
            <a:r>
              <a:rPr lang="de-DE" sz="1100" b="1" dirty="0">
                <a:solidFill>
                  <a:srgbClr val="646567"/>
                </a:solidFill>
              </a:rPr>
              <a:t>. nat. Ralf-Dieter Hilgers, Lehr- und Forschungsgebiet </a:t>
            </a:r>
            <a:r>
              <a:rPr lang="de-DE" sz="1100" b="1" dirty="0" smtClean="0">
                <a:solidFill>
                  <a:srgbClr val="646567"/>
                </a:solidFill>
              </a:rPr>
              <a:t>Medizinische</a:t>
            </a:r>
            <a:br>
              <a:rPr lang="de-DE" sz="1100" b="1" dirty="0" smtClean="0">
                <a:solidFill>
                  <a:srgbClr val="646567"/>
                </a:solidFill>
              </a:rPr>
            </a:br>
            <a:r>
              <a:rPr lang="de-DE" sz="1100" b="1" dirty="0" smtClean="0">
                <a:solidFill>
                  <a:srgbClr val="646567"/>
                </a:solidFill>
              </a:rPr>
              <a:t>                                       Statistik</a:t>
            </a:r>
            <a:endParaRPr lang="de-DE" sz="1100" b="1" dirty="0">
              <a:solidFill>
                <a:srgbClr val="000000">
                  <a:lumMod val="65000"/>
                  <a:lumOff val="35000"/>
                </a:srgbClr>
              </a:solidFill>
            </a:endParaRPr>
          </a:p>
          <a:p>
            <a:pPr marL="1077913" indent="-1077913" fontAlgn="base">
              <a:spcBef>
                <a:spcPct val="0"/>
              </a:spcBef>
              <a:spcAft>
                <a:spcPct val="0"/>
              </a:spcAft>
            </a:pPr>
            <a:endParaRPr lang="de-DE" sz="1100" b="1" dirty="0" smtClean="0">
              <a:solidFill>
                <a:srgbClr val="000000">
                  <a:lumMod val="65000"/>
                  <a:lumOff val="35000"/>
                </a:srgbClr>
              </a:solidFill>
            </a:endParaRPr>
          </a:p>
          <a:p>
            <a:pPr marL="1077913" indent="-1077913" fontAlgn="base">
              <a:spcBef>
                <a:spcPct val="0"/>
              </a:spcBef>
              <a:spcAft>
                <a:spcPct val="0"/>
              </a:spcAft>
            </a:pPr>
            <a:endParaRPr lang="de-DE" sz="1100" b="1" dirty="0">
              <a:solidFill>
                <a:srgbClr val="000000">
                  <a:lumMod val="65000"/>
                  <a:lumOff val="35000"/>
                </a:srgbClr>
              </a:solidFill>
            </a:endParaRPr>
          </a:p>
          <a:p>
            <a:pPr marL="1077913" indent="-1077913" fontAlgn="base">
              <a:spcBef>
                <a:spcPct val="0"/>
              </a:spcBef>
              <a:spcAft>
                <a:spcPct val="0"/>
              </a:spcAft>
            </a:pPr>
            <a:r>
              <a:rPr lang="de-DE" sz="1100" b="1" dirty="0">
                <a:solidFill>
                  <a:srgbClr val="000000">
                    <a:lumMod val="65000"/>
                    <a:lumOff val="35000"/>
                  </a:srgbClr>
                </a:solidFill>
              </a:rPr>
              <a:t>	  </a:t>
            </a:r>
          </a:p>
          <a:p>
            <a:pPr marL="1165225" indent="-1165225" fontAlgn="base">
              <a:spcBef>
                <a:spcPct val="0"/>
              </a:spcBef>
              <a:spcAft>
                <a:spcPct val="0"/>
              </a:spcAft>
            </a:pPr>
            <a:endParaRPr lang="de-DE" sz="1100" b="1" dirty="0" smtClean="0">
              <a:solidFill>
                <a:srgbClr val="000000">
                  <a:lumMod val="65000"/>
                  <a:lumOff val="35000"/>
                </a:srgbClr>
              </a:solidFill>
            </a:endParaRPr>
          </a:p>
          <a:p>
            <a:pPr marL="1077913" indent="-1077913" fontAlgn="base">
              <a:spcBef>
                <a:spcPct val="0"/>
              </a:spcBef>
              <a:spcAft>
                <a:spcPct val="0"/>
              </a:spcAft>
            </a:pPr>
            <a:endParaRPr lang="de-DE" sz="1100" b="1" dirty="0">
              <a:solidFill>
                <a:srgbClr val="000000">
                  <a:lumMod val="65000"/>
                  <a:lumOff val="35000"/>
                </a:srgbClr>
              </a:solidFill>
            </a:endParaRP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RWTH-koordinierte </a:t>
            </a:r>
            <a:r>
              <a:rPr lang="de-DE" smtClean="0">
                <a:solidFill>
                  <a:srgbClr val="FFFFFF"/>
                </a:solidFill>
              </a:rPr>
              <a:t>EU Projekte</a:t>
            </a:r>
            <a:endParaRPr lang="de-DE" b="1" dirty="0" smtClean="0">
              <a:solidFill>
                <a:srgbClr val="FFFFFF"/>
              </a:solidFill>
            </a:endParaRPr>
          </a:p>
        </p:txBody>
      </p:sp>
    </p:spTree>
    <p:extLst>
      <p:ext uri="{BB962C8B-B14F-4D97-AF65-F5344CB8AC3E}">
        <p14:creationId xmlns:p14="http://schemas.microsoft.com/office/powerpoint/2010/main" val="7680706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RWTH-koordinierte EU </a:t>
            </a:r>
            <a:r>
              <a:rPr lang="de-DE" dirty="0" smtClean="0"/>
              <a:t>Projekte</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51 von 63</a:t>
            </a:r>
            <a:endParaRPr lang="de-DE" altLang="de-DE" dirty="0" smtClean="0"/>
          </a:p>
        </p:txBody>
      </p:sp>
      <p:sp>
        <p:nvSpPr>
          <p:cNvPr id="6" name="Textfeld 5"/>
          <p:cNvSpPr txBox="1"/>
          <p:nvPr/>
        </p:nvSpPr>
        <p:spPr>
          <a:xfrm>
            <a:off x="617537" y="1340768"/>
            <a:ext cx="8239126" cy="4644516"/>
          </a:xfrm>
          <a:prstGeom prst="rect">
            <a:avLst/>
          </a:prstGeom>
          <a:noFill/>
        </p:spPr>
        <p:txBody>
          <a:bodyPr wrap="square" rtlCol="0">
            <a:noAutofit/>
          </a:bodyPr>
          <a:lstStyle/>
          <a:p>
            <a:pPr marL="1077913" indent="-1077913"/>
            <a:endParaRPr lang="de-DE" sz="1100" b="1" dirty="0" smtClean="0">
              <a:solidFill>
                <a:srgbClr val="00549F"/>
              </a:solidFill>
            </a:endParaRPr>
          </a:p>
          <a:p>
            <a:pPr marL="989013" indent="-989013" defTabSz="249238">
              <a:tabLst>
                <a:tab pos="1081088" algn="l"/>
              </a:tabLst>
            </a:pPr>
            <a:r>
              <a:rPr lang="de-DE" sz="1100" b="1" dirty="0">
                <a:solidFill>
                  <a:srgbClr val="00549F"/>
                </a:solidFill>
              </a:rPr>
              <a:t>RASIMAS	Regional </a:t>
            </a:r>
            <a:r>
              <a:rPr lang="de-DE" sz="1100" b="1" dirty="0" err="1">
                <a:solidFill>
                  <a:srgbClr val="00549F"/>
                </a:solidFill>
              </a:rPr>
              <a:t>Anaesthesia</a:t>
            </a:r>
            <a:r>
              <a:rPr lang="de-DE" sz="1100" b="1" dirty="0">
                <a:solidFill>
                  <a:srgbClr val="00549F"/>
                </a:solidFill>
              </a:rPr>
              <a:t> Simulator </a:t>
            </a:r>
            <a:r>
              <a:rPr lang="de-DE" sz="1100" b="1" dirty="0" err="1">
                <a:solidFill>
                  <a:srgbClr val="00549F"/>
                </a:solidFill>
              </a:rPr>
              <a:t>and</a:t>
            </a:r>
            <a:r>
              <a:rPr lang="de-DE" sz="1100" b="1" dirty="0">
                <a:solidFill>
                  <a:srgbClr val="00549F"/>
                </a:solidFill>
              </a:rPr>
              <a:t> </a:t>
            </a:r>
            <a:r>
              <a:rPr lang="de-DE" sz="1100" b="1" dirty="0" err="1" smtClean="0">
                <a:solidFill>
                  <a:srgbClr val="00549F"/>
                </a:solidFill>
              </a:rPr>
              <a:t>Assistant</a:t>
            </a:r>
            <a:endParaRPr lang="de-DE" sz="1100" b="1" dirty="0" smtClean="0">
              <a:solidFill>
                <a:srgbClr val="00549F"/>
              </a:solidFill>
            </a:endParaRPr>
          </a:p>
          <a:p>
            <a:pPr marL="989013" indent="-989013" defTabSz="249238">
              <a:tabLst>
                <a:tab pos="1081088" algn="l"/>
              </a:tabLst>
            </a:pPr>
            <a:r>
              <a:rPr lang="de-DE" sz="1100" b="1" dirty="0">
                <a:solidFill>
                  <a:srgbClr val="00549F"/>
                </a:solidFill>
              </a:rPr>
              <a:t>	</a:t>
            </a:r>
            <a:r>
              <a:rPr lang="de-DE" sz="1100" b="1" dirty="0" smtClean="0">
                <a:solidFill>
                  <a:srgbClr val="646567"/>
                </a:solidFill>
              </a:rPr>
              <a:t>Koordinator:                 </a:t>
            </a:r>
            <a:r>
              <a:rPr lang="de-DE" sz="1100" b="1" dirty="0" err="1">
                <a:solidFill>
                  <a:srgbClr val="646567"/>
                </a:solidFill>
              </a:rPr>
              <a:t>apl</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Thomas </a:t>
            </a:r>
            <a:r>
              <a:rPr lang="de-DE" sz="1100" b="1" dirty="0" err="1">
                <a:solidFill>
                  <a:srgbClr val="646567"/>
                </a:solidFill>
              </a:rPr>
              <a:t>Deserno</a:t>
            </a:r>
            <a:r>
              <a:rPr lang="de-DE" sz="1100" b="1" dirty="0">
                <a:solidFill>
                  <a:srgbClr val="646567"/>
                </a:solidFill>
              </a:rPr>
              <a:t>, Lehrstuhl für Medizinische </a:t>
            </a:r>
            <a:r>
              <a:rPr lang="de-DE" sz="1100" b="1" dirty="0" smtClean="0">
                <a:solidFill>
                  <a:srgbClr val="646567"/>
                </a:solidFill>
              </a:rPr>
              <a:t>Informatik</a:t>
            </a:r>
          </a:p>
          <a:p>
            <a:pPr marL="989013" indent="-989013" defTabSz="249238">
              <a:tabLst>
                <a:tab pos="1081088" algn="l"/>
              </a:tabLst>
            </a:pPr>
            <a:r>
              <a:rPr lang="de-DE" sz="1100" b="1" dirty="0">
                <a:solidFill>
                  <a:srgbClr val="646567"/>
                </a:solidFill>
              </a:rPr>
              <a:t>	</a:t>
            </a:r>
            <a:endParaRPr lang="de-DE" sz="1100" b="1" dirty="0">
              <a:solidFill>
                <a:srgbClr val="00549F"/>
              </a:solidFill>
            </a:endParaRPr>
          </a:p>
          <a:p>
            <a:pPr marL="989013" indent="-989013" defTabSz="249238">
              <a:tabLst>
                <a:tab pos="1081088" algn="l"/>
              </a:tabLst>
            </a:pPr>
            <a:r>
              <a:rPr lang="de-DE" sz="1100" b="1" dirty="0">
                <a:solidFill>
                  <a:srgbClr val="00549F"/>
                </a:solidFill>
              </a:rPr>
              <a:t>TETRACOM</a:t>
            </a:r>
            <a:r>
              <a:rPr lang="de-DE" sz="1100" b="1" dirty="0" smtClean="0">
                <a:solidFill>
                  <a:srgbClr val="00549F"/>
                </a:solidFill>
              </a:rPr>
              <a:t>	</a:t>
            </a:r>
            <a:r>
              <a:rPr lang="en-US" sz="1100" b="1" dirty="0">
                <a:solidFill>
                  <a:srgbClr val="00549F"/>
                </a:solidFill>
              </a:rPr>
              <a:t>Technology Transfer in Computing Systems</a:t>
            </a:r>
            <a:endParaRPr lang="de-DE" sz="1100" b="1" dirty="0" smtClean="0">
              <a:solidFill>
                <a:srgbClr val="00549F"/>
              </a:solidFill>
            </a:endParaRPr>
          </a:p>
          <a:p>
            <a:pPr marL="989013" indent="-989013" defTabSz="249238">
              <a:tabLst>
                <a:tab pos="1081088" algn="l"/>
              </a:tabLst>
            </a:pPr>
            <a:r>
              <a:rPr lang="de-DE" sz="1100" b="1" dirty="0" smtClean="0">
                <a:solidFill>
                  <a:srgbClr val="00549F"/>
                </a:solidFill>
              </a:rPr>
              <a:t>	</a:t>
            </a:r>
            <a:r>
              <a:rPr lang="de-DE" sz="1100" b="1" dirty="0" smtClean="0">
                <a:solidFill>
                  <a:srgbClr val="646567"/>
                </a:solidFill>
              </a:rPr>
              <a:t>Koordinator:                 </a:t>
            </a:r>
            <a:r>
              <a:rPr lang="de-DE" sz="1100" b="1" dirty="0">
                <a:solidFill>
                  <a:srgbClr val="646567"/>
                </a:solidFill>
              </a:rPr>
              <a:t>Prof. Dr. </a:t>
            </a:r>
            <a:r>
              <a:rPr lang="de-DE" sz="1100" b="1" dirty="0" err="1">
                <a:solidFill>
                  <a:srgbClr val="646567"/>
                </a:solidFill>
              </a:rPr>
              <a:t>rer</a:t>
            </a:r>
            <a:r>
              <a:rPr lang="de-DE" sz="1100" b="1" dirty="0">
                <a:solidFill>
                  <a:srgbClr val="646567"/>
                </a:solidFill>
              </a:rPr>
              <a:t>. nat. Rainer </a:t>
            </a:r>
            <a:r>
              <a:rPr lang="de-DE" sz="1100" b="1" dirty="0" err="1">
                <a:solidFill>
                  <a:srgbClr val="646567"/>
                </a:solidFill>
              </a:rPr>
              <a:t>Leupers</a:t>
            </a:r>
            <a:r>
              <a:rPr lang="de-DE" sz="1100" b="1" dirty="0">
                <a:solidFill>
                  <a:srgbClr val="646567"/>
                </a:solidFill>
              </a:rPr>
              <a:t>, Lehrstuhl für Software für Systeme auf </a:t>
            </a:r>
            <a:r>
              <a:rPr lang="de-DE" sz="1100" b="1" dirty="0" smtClean="0">
                <a:solidFill>
                  <a:srgbClr val="646567"/>
                </a:solidFill>
              </a:rPr>
              <a:t>Silizium</a:t>
            </a:r>
          </a:p>
          <a:p>
            <a:pPr marL="989013" indent="-989013" defTabSz="249238">
              <a:tabLst>
                <a:tab pos="1081088" algn="l"/>
              </a:tabLst>
            </a:pPr>
            <a:endParaRPr lang="de-DE" sz="1100" b="1" dirty="0">
              <a:solidFill>
                <a:srgbClr val="00549F"/>
              </a:solidFill>
            </a:endParaRPr>
          </a:p>
          <a:p>
            <a:pPr marL="989013" indent="-989013" defTabSz="249238">
              <a:tabLst>
                <a:tab pos="1081088" algn="l"/>
              </a:tabLst>
            </a:pPr>
            <a:r>
              <a:rPr lang="de-DE" sz="1100" b="1" dirty="0">
                <a:solidFill>
                  <a:srgbClr val="00549F"/>
                </a:solidFill>
              </a:rPr>
              <a:t>Big Pipes	</a:t>
            </a:r>
            <a:r>
              <a:rPr lang="en-US" sz="1100" b="1" dirty="0">
                <a:solidFill>
                  <a:srgbClr val="00549F"/>
                </a:solidFill>
              </a:rPr>
              <a:t>Broadband Integrated and Green Photonic Interconnects for High-Performance</a:t>
            </a:r>
          </a:p>
          <a:p>
            <a:pPr marL="989013" indent="-989013" defTabSz="249238">
              <a:tabLst>
                <a:tab pos="1081088" algn="l"/>
              </a:tabLst>
            </a:pPr>
            <a:r>
              <a:rPr lang="en-US" sz="1100" b="1" dirty="0" smtClean="0">
                <a:solidFill>
                  <a:srgbClr val="00549F"/>
                </a:solidFill>
              </a:rPr>
              <a:t>	Computing </a:t>
            </a:r>
            <a:r>
              <a:rPr lang="en-US" sz="1100" b="1" dirty="0">
                <a:solidFill>
                  <a:srgbClr val="00549F"/>
                </a:solidFill>
              </a:rPr>
              <a:t>and Enterprise Systems</a:t>
            </a:r>
            <a:endParaRPr lang="de-DE" sz="1100" b="1" dirty="0">
              <a:solidFill>
                <a:srgbClr val="00549F"/>
              </a:solidFill>
            </a:endParaRPr>
          </a:p>
          <a:p>
            <a:pPr marL="989013" indent="-989013" defTabSz="249238">
              <a:tabLst>
                <a:tab pos="1081088" algn="l"/>
              </a:tabLst>
            </a:pPr>
            <a:r>
              <a:rPr lang="de-DE" sz="1100" b="1" dirty="0">
                <a:solidFill>
                  <a:srgbClr val="00549F"/>
                </a:solidFill>
              </a:rPr>
              <a:t>	</a:t>
            </a:r>
            <a:r>
              <a:rPr lang="de-DE" sz="1100" b="1" dirty="0" smtClean="0">
                <a:solidFill>
                  <a:srgbClr val="646567"/>
                </a:solidFill>
              </a:rPr>
              <a:t>Koordinator:                  Prof</a:t>
            </a:r>
            <a:r>
              <a:rPr lang="de-DE" sz="1100" b="1" dirty="0">
                <a:solidFill>
                  <a:srgbClr val="646567"/>
                </a:solidFill>
              </a:rPr>
              <a:t>. Dr.-Ing. Jeremy Witzens, Lehrstuhl für Integrierte </a:t>
            </a:r>
            <a:r>
              <a:rPr lang="de-DE" sz="1100" b="1" dirty="0" err="1">
                <a:solidFill>
                  <a:srgbClr val="646567"/>
                </a:solidFill>
              </a:rPr>
              <a:t>Photonik</a:t>
            </a:r>
            <a:endParaRPr lang="de-DE" sz="1100" b="1" dirty="0">
              <a:solidFill>
                <a:srgbClr val="646567"/>
              </a:solidFill>
            </a:endParaRP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a:solidFill>
                  <a:srgbClr val="00549F"/>
                </a:solidFill>
              </a:rPr>
              <a:t>IMMARS</a:t>
            </a:r>
            <a:r>
              <a:rPr lang="de-DE" sz="1100" b="1" dirty="0" smtClean="0">
                <a:solidFill>
                  <a:srgbClr val="00549F"/>
                </a:solidFill>
              </a:rPr>
              <a:t>	</a:t>
            </a:r>
            <a:r>
              <a:rPr lang="en-US" sz="1100" b="1" dirty="0">
                <a:solidFill>
                  <a:srgbClr val="00549F"/>
                </a:solidFill>
              </a:rPr>
              <a:t>Integrated Material Modelling for Abrasion Resistant </a:t>
            </a:r>
            <a:r>
              <a:rPr lang="en-US" sz="1100" b="1" dirty="0" smtClean="0">
                <a:solidFill>
                  <a:srgbClr val="00549F"/>
                </a:solidFill>
              </a:rPr>
              <a:t>Steels</a:t>
            </a:r>
          </a:p>
          <a:p>
            <a:pPr marL="989013" indent="-989013" defTabSz="249238">
              <a:tabLst>
                <a:tab pos="1081088" algn="l"/>
              </a:tabLst>
            </a:pPr>
            <a:r>
              <a:rPr lang="de-DE" sz="1100" b="1" dirty="0" smtClean="0">
                <a:solidFill>
                  <a:srgbClr val="00549F"/>
                </a:solidFill>
              </a:rPr>
              <a:t>	</a:t>
            </a:r>
            <a:r>
              <a:rPr lang="de-DE" sz="1100" b="1" dirty="0" smtClean="0">
                <a:solidFill>
                  <a:srgbClr val="646567"/>
                </a:solidFill>
              </a:rPr>
              <a:t>Koordinator:                 </a:t>
            </a:r>
            <a:r>
              <a:rPr lang="de-DE" sz="1100" b="1" dirty="0">
                <a:solidFill>
                  <a:srgbClr val="646567"/>
                </a:solidFill>
              </a:rPr>
              <a:t>Prof. Dr.-Ing. Wolfgang Bleck, Lehrstuhl und Institut für </a:t>
            </a:r>
            <a:r>
              <a:rPr lang="de-DE" sz="1100" b="1" dirty="0" smtClean="0">
                <a:solidFill>
                  <a:srgbClr val="646567"/>
                </a:solidFill>
              </a:rPr>
              <a:t>Eisenhüttenkunde</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a:solidFill>
                  <a:srgbClr val="00549F"/>
                </a:solidFill>
              </a:rPr>
              <a:t>MATCH</a:t>
            </a:r>
            <a:r>
              <a:rPr lang="de-DE" sz="1100" b="1" dirty="0" smtClean="0">
                <a:solidFill>
                  <a:srgbClr val="00549F"/>
                </a:solidFill>
              </a:rPr>
              <a:t>	</a:t>
            </a:r>
            <a:r>
              <a:rPr lang="en-US" sz="1100" b="1" dirty="0">
                <a:solidFill>
                  <a:srgbClr val="00549F"/>
                </a:solidFill>
              </a:rPr>
              <a:t>Material Choice for Seismic Resistant Structures</a:t>
            </a:r>
            <a:r>
              <a:rPr lang="de-DE" sz="1100" b="1" dirty="0" smtClean="0">
                <a:solidFill>
                  <a:srgbClr val="00549F"/>
                </a:solidFill>
              </a:rPr>
              <a:t>	</a:t>
            </a:r>
          </a:p>
          <a:p>
            <a:pPr marL="989013" indent="-989013" defTabSz="249238">
              <a:tabLst>
                <a:tab pos="1081088" algn="l"/>
              </a:tabLst>
            </a:pPr>
            <a:r>
              <a:rPr lang="de-DE" sz="1100" b="1" dirty="0" smtClean="0">
                <a:solidFill>
                  <a:srgbClr val="00549F"/>
                </a:solidFill>
              </a:rPr>
              <a:t>	</a:t>
            </a:r>
            <a:r>
              <a:rPr lang="de-DE" sz="1100" b="1" dirty="0" smtClean="0">
                <a:solidFill>
                  <a:srgbClr val="646567"/>
                </a:solidFill>
              </a:rPr>
              <a:t>Koordinator:                 </a:t>
            </a:r>
            <a:r>
              <a:rPr lang="de-DE" sz="1100" b="1" dirty="0">
                <a:solidFill>
                  <a:srgbClr val="646567"/>
                </a:solidFill>
              </a:rPr>
              <a:t>Prof. Dr.-Ing. Markus Feldmann, Lehrstuhl für Stahl- und Leichtmetallbau </a:t>
            </a:r>
            <a:r>
              <a:rPr lang="de-DE" sz="1100" b="1" dirty="0" smtClean="0">
                <a:solidFill>
                  <a:srgbClr val="646567"/>
                </a:solidFill>
              </a:rPr>
              <a:t>und </a:t>
            </a:r>
            <a:br>
              <a:rPr lang="de-DE" sz="1100" b="1" dirty="0" smtClean="0">
                <a:solidFill>
                  <a:srgbClr val="646567"/>
                </a:solidFill>
              </a:rPr>
            </a:br>
            <a:r>
              <a:rPr lang="de-DE" sz="1100" b="1" dirty="0" smtClean="0">
                <a:solidFill>
                  <a:srgbClr val="646567"/>
                </a:solidFill>
              </a:rPr>
              <a:t>                                       Institut für Stahlbau</a:t>
            </a:r>
            <a:endParaRPr lang="de-DE" sz="1100" b="1" dirty="0">
              <a:solidFill>
                <a:srgbClr val="000000">
                  <a:lumMod val="65000"/>
                  <a:lumOff val="35000"/>
                </a:srgbClr>
              </a:solidFill>
            </a:endParaRPr>
          </a:p>
          <a:p>
            <a:pPr marL="989013" indent="-989013" defTabSz="249238">
              <a:tabLst>
                <a:tab pos="1081088" algn="l"/>
              </a:tabLst>
            </a:pPr>
            <a:r>
              <a:rPr lang="de-DE" sz="1100" b="1" dirty="0">
                <a:solidFill>
                  <a:srgbClr val="00549F"/>
                </a:solidFill>
              </a:rPr>
              <a:t>EUCID.net	</a:t>
            </a:r>
            <a:r>
              <a:rPr lang="en-US" sz="1100" b="1" dirty="0">
                <a:solidFill>
                  <a:srgbClr val="00549F"/>
                </a:solidFill>
              </a:rPr>
              <a:t>European Network of Human Congenital Imprinting Disorders</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smtClean="0">
                <a:solidFill>
                  <a:srgbClr val="646567"/>
                </a:solidFill>
              </a:rPr>
              <a:t>Koordinator:                 </a:t>
            </a:r>
            <a:r>
              <a:rPr lang="de-DE" sz="1100" b="1" dirty="0">
                <a:solidFill>
                  <a:srgbClr val="646567"/>
                </a:solidFill>
              </a:rPr>
              <a:t>Prof. Dr. </a:t>
            </a:r>
            <a:r>
              <a:rPr lang="de-DE" sz="1100" b="1" dirty="0" err="1">
                <a:solidFill>
                  <a:srgbClr val="646567"/>
                </a:solidFill>
              </a:rPr>
              <a:t>rer</a:t>
            </a:r>
            <a:r>
              <a:rPr lang="de-DE" sz="1100" b="1" dirty="0">
                <a:solidFill>
                  <a:srgbClr val="646567"/>
                </a:solidFill>
              </a:rPr>
              <a:t>. nat. Thomas </a:t>
            </a:r>
            <a:r>
              <a:rPr lang="de-DE" sz="1100" b="1" dirty="0" err="1">
                <a:solidFill>
                  <a:srgbClr val="646567"/>
                </a:solidFill>
              </a:rPr>
              <a:t>Eggermann</a:t>
            </a:r>
            <a:r>
              <a:rPr lang="de-DE" sz="1100" b="1" dirty="0">
                <a:solidFill>
                  <a:srgbClr val="646567"/>
                </a:solidFill>
              </a:rPr>
              <a:t>, Lehrstuhl für Humangenetik</a:t>
            </a:r>
            <a:endParaRPr lang="de-DE" sz="1100" b="1" dirty="0">
              <a:solidFill>
                <a:srgbClr val="000000">
                  <a:lumMod val="65000"/>
                  <a:lumOff val="35000"/>
                </a:srgbClr>
              </a:solidFill>
            </a:endParaRPr>
          </a:p>
          <a:p>
            <a:pPr marL="1165225" indent="-1165225" fontAlgn="base">
              <a:spcBef>
                <a:spcPct val="0"/>
              </a:spcBef>
              <a:spcAft>
                <a:spcPct val="0"/>
              </a:spcAft>
            </a:pPr>
            <a:endParaRPr lang="de-DE" sz="1100" b="1" dirty="0">
              <a:solidFill>
                <a:srgbClr val="000000">
                  <a:lumMod val="65000"/>
                  <a:lumOff val="35000"/>
                </a:srgbClr>
              </a:solidFill>
            </a:endParaRPr>
          </a:p>
          <a:p>
            <a:pPr marL="989013" indent="-989013" defTabSz="249238">
              <a:tabLst>
                <a:tab pos="1081088" algn="l"/>
              </a:tabLst>
            </a:pPr>
            <a:r>
              <a:rPr lang="de-DE" sz="1100" b="1" dirty="0">
                <a:solidFill>
                  <a:srgbClr val="00549F"/>
                </a:solidFill>
              </a:rPr>
              <a:t>UAE	</a:t>
            </a:r>
            <a:r>
              <a:rPr lang="en-US" sz="1100" b="1" dirty="0">
                <a:solidFill>
                  <a:srgbClr val="00549F"/>
                </a:solidFill>
              </a:rPr>
              <a:t>Urban Agriculture Europe</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smtClean="0">
                <a:solidFill>
                  <a:srgbClr val="646567"/>
                </a:solidFill>
              </a:rPr>
              <a:t>Koordinator:                 </a:t>
            </a:r>
            <a:r>
              <a:rPr lang="de-DE" sz="1100" b="1" dirty="0">
                <a:solidFill>
                  <a:srgbClr val="646567"/>
                </a:solidFill>
              </a:rPr>
              <a:t>Prof. Dr.-Ing. Frank </a:t>
            </a:r>
            <a:r>
              <a:rPr lang="de-DE" sz="1100" b="1" dirty="0" err="1">
                <a:solidFill>
                  <a:srgbClr val="646567"/>
                </a:solidFill>
              </a:rPr>
              <a:t>Lohrberg</a:t>
            </a:r>
            <a:r>
              <a:rPr lang="de-DE" sz="1100" b="1" dirty="0">
                <a:solidFill>
                  <a:srgbClr val="646567"/>
                </a:solidFill>
              </a:rPr>
              <a:t>, Lehrstuhl für Landschaftsarchitektur</a:t>
            </a:r>
            <a:endParaRPr lang="de-DE" sz="1100" b="1" dirty="0">
              <a:solidFill>
                <a:srgbClr val="000000">
                  <a:lumMod val="65000"/>
                  <a:lumOff val="35000"/>
                </a:srgbClr>
              </a:solidFill>
            </a:endParaRPr>
          </a:p>
          <a:p>
            <a:pPr marL="1077913" indent="-1077913" fontAlgn="base">
              <a:spcBef>
                <a:spcPct val="0"/>
              </a:spcBef>
              <a:spcAft>
                <a:spcPct val="0"/>
              </a:spcAft>
            </a:pPr>
            <a:endParaRPr lang="de-DE" sz="1100" b="1" dirty="0" smtClean="0">
              <a:solidFill>
                <a:srgbClr val="000000">
                  <a:lumMod val="65000"/>
                  <a:lumOff val="35000"/>
                </a:srgbClr>
              </a:solidFill>
            </a:endParaRPr>
          </a:p>
          <a:p>
            <a:pPr marL="989013" indent="-989013" defTabSz="249238">
              <a:tabLst>
                <a:tab pos="1081088" algn="l"/>
              </a:tabLst>
            </a:pPr>
            <a:r>
              <a:rPr lang="de-DE" sz="1100" b="1" dirty="0">
                <a:solidFill>
                  <a:srgbClr val="00549F"/>
                </a:solidFill>
              </a:rPr>
              <a:t>VISTA	</a:t>
            </a:r>
            <a:r>
              <a:rPr lang="en-US" sz="1100" b="1" dirty="0">
                <a:solidFill>
                  <a:srgbClr val="00549F"/>
                </a:solidFill>
              </a:rPr>
              <a:t>Versatile, Integrated, and Signal-aware Technologies for Antennas</a:t>
            </a:r>
            <a:r>
              <a:rPr lang="de-DE" sz="1100" b="1" dirty="0">
                <a:solidFill>
                  <a:srgbClr val="00549F"/>
                </a:solidFill>
              </a:rPr>
              <a:t>	</a:t>
            </a:r>
          </a:p>
          <a:p>
            <a:pPr marL="989013" indent="-989013" defTabSz="249238">
              <a:tabLst>
                <a:tab pos="1081088" algn="l"/>
              </a:tabLst>
            </a:pPr>
            <a:r>
              <a:rPr lang="de-DE" sz="1100" b="1" dirty="0">
                <a:solidFill>
                  <a:srgbClr val="00549F"/>
                </a:solidFill>
              </a:rPr>
              <a:t>	</a:t>
            </a:r>
            <a:r>
              <a:rPr lang="de-DE" sz="1100" b="1" dirty="0" smtClean="0">
                <a:solidFill>
                  <a:srgbClr val="646567"/>
                </a:solidFill>
              </a:rPr>
              <a:t>Koordinator:                 </a:t>
            </a:r>
            <a:r>
              <a:rPr lang="de-DE" sz="1100" b="1" dirty="0">
                <a:solidFill>
                  <a:srgbClr val="646567"/>
                </a:solidFill>
              </a:rPr>
              <a:t>Prof. Dr.-Ing. Dirk </a:t>
            </a:r>
            <a:r>
              <a:rPr lang="de-DE" sz="1100" b="1" dirty="0" err="1">
                <a:solidFill>
                  <a:srgbClr val="646567"/>
                </a:solidFill>
              </a:rPr>
              <a:t>Heberling</a:t>
            </a:r>
            <a:r>
              <a:rPr lang="de-DE" sz="1100" b="1" dirty="0">
                <a:solidFill>
                  <a:srgbClr val="646567"/>
                </a:solidFill>
              </a:rPr>
              <a:t>, Lehrstuhl und Institut für Hochfrequenztechnik</a:t>
            </a:r>
            <a:endParaRPr lang="de-DE" sz="1100" b="1" dirty="0">
              <a:solidFill>
                <a:srgbClr val="000000">
                  <a:lumMod val="65000"/>
                  <a:lumOff val="35000"/>
                </a:srgbClr>
              </a:solidFill>
            </a:endParaRPr>
          </a:p>
          <a:p>
            <a:pPr marL="1077913" indent="-1077913" fontAlgn="base">
              <a:spcBef>
                <a:spcPct val="0"/>
              </a:spcBef>
              <a:spcAft>
                <a:spcPct val="0"/>
              </a:spcAft>
            </a:pPr>
            <a:endParaRPr lang="de-DE" sz="1100" b="1" dirty="0">
              <a:solidFill>
                <a:srgbClr val="000000">
                  <a:lumMod val="65000"/>
                  <a:lumOff val="35000"/>
                </a:srgbClr>
              </a:solidFill>
            </a:endParaRPr>
          </a:p>
          <a:p>
            <a:pPr marL="1077913" indent="-1077913" fontAlgn="base">
              <a:spcBef>
                <a:spcPct val="0"/>
              </a:spcBef>
              <a:spcAft>
                <a:spcPct val="0"/>
              </a:spcAft>
            </a:pPr>
            <a:r>
              <a:rPr lang="de-DE" sz="1100" b="1" dirty="0">
                <a:solidFill>
                  <a:srgbClr val="000000">
                    <a:lumMod val="65000"/>
                    <a:lumOff val="35000"/>
                  </a:srgbClr>
                </a:solidFill>
              </a:rPr>
              <a:t>	  </a:t>
            </a:r>
          </a:p>
          <a:p>
            <a:pPr marL="1165225" indent="-1165225" fontAlgn="base">
              <a:spcBef>
                <a:spcPct val="0"/>
              </a:spcBef>
              <a:spcAft>
                <a:spcPct val="0"/>
              </a:spcAft>
            </a:pPr>
            <a:endParaRPr lang="de-DE" sz="1100" b="1" dirty="0" smtClean="0">
              <a:solidFill>
                <a:srgbClr val="000000">
                  <a:lumMod val="65000"/>
                  <a:lumOff val="35000"/>
                </a:srgbClr>
              </a:solidFill>
            </a:endParaRPr>
          </a:p>
          <a:p>
            <a:pPr marL="1077913" indent="-1077913" fontAlgn="base">
              <a:spcBef>
                <a:spcPct val="0"/>
              </a:spcBef>
              <a:spcAft>
                <a:spcPct val="0"/>
              </a:spcAft>
            </a:pPr>
            <a:endParaRPr lang="de-DE" sz="1100" b="1" dirty="0">
              <a:solidFill>
                <a:srgbClr val="000000">
                  <a:lumMod val="65000"/>
                  <a:lumOff val="35000"/>
                </a:srgbClr>
              </a:solidFill>
            </a:endParaRP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RWTH-koordinierte </a:t>
            </a:r>
            <a:r>
              <a:rPr lang="de-DE" smtClean="0">
                <a:solidFill>
                  <a:srgbClr val="FFFFFF"/>
                </a:solidFill>
              </a:rPr>
              <a:t>EU Projekte</a:t>
            </a:r>
            <a:endParaRPr lang="de-DE" b="1" dirty="0" smtClean="0">
              <a:solidFill>
                <a:srgbClr val="FFFFFF"/>
              </a:solidFill>
            </a:endParaRPr>
          </a:p>
        </p:txBody>
      </p:sp>
    </p:spTree>
    <p:extLst>
      <p:ext uri="{BB962C8B-B14F-4D97-AF65-F5344CB8AC3E}">
        <p14:creationId xmlns:p14="http://schemas.microsoft.com/office/powerpoint/2010/main" val="23709699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FET </a:t>
            </a:r>
            <a:r>
              <a:rPr lang="de-DE" dirty="0" err="1"/>
              <a:t>Flagships</a:t>
            </a:r>
            <a:r>
              <a:rPr lang="de-DE" dirty="0"/>
              <a:t> und EIT KICs mit Beteiligung der RWTH Aachen</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52 von 63</a:t>
            </a:r>
            <a:endParaRPr lang="de-DE" altLang="de-DE" dirty="0" smtClean="0"/>
          </a:p>
        </p:txBody>
      </p:sp>
      <p:sp>
        <p:nvSpPr>
          <p:cNvPr id="6" name="Textfeld 5"/>
          <p:cNvSpPr txBox="1"/>
          <p:nvPr/>
        </p:nvSpPr>
        <p:spPr>
          <a:xfrm>
            <a:off x="617537" y="1340768"/>
            <a:ext cx="7920000" cy="4644516"/>
          </a:xfrm>
          <a:prstGeom prst="rect">
            <a:avLst/>
          </a:prstGeom>
          <a:noFill/>
        </p:spPr>
        <p:txBody>
          <a:bodyPr wrap="square" rtlCol="0">
            <a:noAutofit/>
          </a:bodyPr>
          <a:lstStyle/>
          <a:p>
            <a:pPr marL="1077913" indent="-1077913"/>
            <a:endParaRPr lang="de-DE" sz="1100" b="1" dirty="0" smtClean="0">
              <a:solidFill>
                <a:srgbClr val="00549F"/>
              </a:solidFill>
            </a:endParaRPr>
          </a:p>
          <a:p>
            <a:pPr marL="989013" indent="-989013" defTabSz="249238">
              <a:tabLst>
                <a:tab pos="1081088" algn="l"/>
              </a:tabLst>
            </a:pPr>
            <a:r>
              <a:rPr lang="de-DE" sz="1100" b="1" dirty="0">
                <a:solidFill>
                  <a:srgbClr val="00549F"/>
                </a:solidFill>
              </a:rPr>
              <a:t>GRAPHENE </a:t>
            </a:r>
            <a:r>
              <a:rPr lang="de-DE" sz="1100" b="1" dirty="0" smtClean="0">
                <a:solidFill>
                  <a:srgbClr val="00549F"/>
                </a:solidFill>
              </a:rPr>
              <a:t>	</a:t>
            </a:r>
            <a:r>
              <a:rPr lang="de-DE" sz="1100" b="1" dirty="0">
                <a:solidFill>
                  <a:srgbClr val="00549F"/>
                </a:solidFill>
              </a:rPr>
              <a:t> </a:t>
            </a:r>
            <a:r>
              <a:rPr lang="de-DE" sz="1100" b="1" dirty="0" err="1" smtClean="0">
                <a:solidFill>
                  <a:srgbClr val="00549F"/>
                </a:solidFill>
              </a:rPr>
              <a:t>Graphene-Based</a:t>
            </a:r>
            <a:r>
              <a:rPr lang="de-DE" sz="1100" b="1" dirty="0" smtClean="0">
                <a:solidFill>
                  <a:srgbClr val="00549F"/>
                </a:solidFill>
              </a:rPr>
              <a:t> </a:t>
            </a:r>
            <a:r>
              <a:rPr lang="de-DE" sz="1100" b="1" dirty="0" err="1">
                <a:solidFill>
                  <a:srgbClr val="00549F"/>
                </a:solidFill>
              </a:rPr>
              <a:t>Disruptive</a:t>
            </a:r>
            <a:r>
              <a:rPr lang="de-DE" sz="1100" b="1" dirty="0">
                <a:solidFill>
                  <a:srgbClr val="00549F"/>
                </a:solidFill>
              </a:rPr>
              <a:t> Technologies</a:t>
            </a:r>
          </a:p>
          <a:p>
            <a:pPr marL="989013" indent="-989013" defTabSz="249238">
              <a:tabLst>
                <a:tab pos="1081088" algn="l"/>
              </a:tabLst>
            </a:pPr>
            <a:r>
              <a:rPr lang="de-DE" sz="1100" b="1" dirty="0" smtClean="0">
                <a:solidFill>
                  <a:srgbClr val="00549F"/>
                </a:solidFill>
              </a:rPr>
              <a:t>Core 1</a:t>
            </a:r>
            <a:r>
              <a:rPr lang="de-DE" sz="1100" b="1" dirty="0">
                <a:solidFill>
                  <a:srgbClr val="00549F"/>
                </a:solidFill>
              </a:rPr>
              <a:t>	 </a:t>
            </a:r>
            <a:r>
              <a:rPr lang="de-DE" sz="1100" b="1" dirty="0" smtClean="0">
                <a:solidFill>
                  <a:srgbClr val="646567"/>
                </a:solidFill>
              </a:rPr>
              <a:t>RWTH Partner: 		Prof</a:t>
            </a:r>
            <a:r>
              <a:rPr lang="de-DE" sz="1100" b="1" dirty="0">
                <a:solidFill>
                  <a:srgbClr val="646567"/>
                </a:solidFill>
              </a:rPr>
              <a:t>. Dr. Christoph </a:t>
            </a:r>
            <a:r>
              <a:rPr lang="de-DE" sz="1100" b="1" dirty="0" smtClean="0">
                <a:solidFill>
                  <a:srgbClr val="646567"/>
                </a:solidFill>
              </a:rPr>
              <a:t>Stampfer, Lehrstuhl </a:t>
            </a:r>
            <a:r>
              <a:rPr lang="de-DE" sz="1100" b="1" dirty="0">
                <a:solidFill>
                  <a:srgbClr val="646567"/>
                </a:solidFill>
              </a:rPr>
              <a:t>für Experimentalphysik </a:t>
            </a:r>
            <a:r>
              <a:rPr lang="de-DE" sz="1100" b="1" dirty="0" smtClean="0">
                <a:solidFill>
                  <a:srgbClr val="646567"/>
                </a:solidFill>
              </a:rPr>
              <a:t>												(</a:t>
            </a:r>
            <a:r>
              <a:rPr lang="de-DE" sz="1100" b="1" dirty="0">
                <a:solidFill>
                  <a:srgbClr val="646567"/>
                </a:solidFill>
              </a:rPr>
              <a:t>Festkörperphysik) und II. Physikalisches </a:t>
            </a:r>
            <a:r>
              <a:rPr lang="de-DE" sz="1100" b="1" dirty="0" smtClean="0">
                <a:solidFill>
                  <a:srgbClr val="646567"/>
                </a:solidFill>
              </a:rPr>
              <a:t>Institut</a:t>
            </a:r>
          </a:p>
          <a:p>
            <a:pPr marL="989013" indent="-989013" defTabSz="249238">
              <a:tabLst>
                <a:tab pos="1081088" algn="l"/>
              </a:tabLst>
            </a:pP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Koordinator: 		       </a:t>
            </a:r>
            <a:r>
              <a:rPr lang="de-DE" sz="1100" b="1" dirty="0" err="1" smtClean="0">
                <a:solidFill>
                  <a:srgbClr val="646567"/>
                </a:solidFill>
              </a:rPr>
              <a:t>Chalmers</a:t>
            </a:r>
            <a:r>
              <a:rPr lang="de-DE" sz="1100" b="1" dirty="0" smtClean="0">
                <a:solidFill>
                  <a:srgbClr val="646567"/>
                </a:solidFill>
              </a:rPr>
              <a:t> </a:t>
            </a:r>
            <a:r>
              <a:rPr lang="de-DE" sz="1100" b="1" dirty="0" err="1">
                <a:solidFill>
                  <a:srgbClr val="646567"/>
                </a:solidFill>
              </a:rPr>
              <a:t>Tekniska</a:t>
            </a:r>
            <a:r>
              <a:rPr lang="de-DE" sz="1100" b="1" dirty="0">
                <a:solidFill>
                  <a:srgbClr val="646567"/>
                </a:solidFill>
              </a:rPr>
              <a:t> </a:t>
            </a:r>
            <a:r>
              <a:rPr lang="de-DE" sz="1100" b="1" dirty="0" err="1">
                <a:solidFill>
                  <a:srgbClr val="646567"/>
                </a:solidFill>
              </a:rPr>
              <a:t>Hoegskola</a:t>
            </a:r>
            <a:r>
              <a:rPr lang="de-DE" sz="1100" b="1" dirty="0">
                <a:solidFill>
                  <a:srgbClr val="646567"/>
                </a:solidFill>
              </a:rPr>
              <a:t> AB</a:t>
            </a:r>
          </a:p>
          <a:p>
            <a:pPr marL="989013" indent="-989013" defTabSz="249238">
              <a:tabLst>
                <a:tab pos="1081088" algn="l"/>
              </a:tabLst>
            </a:pPr>
            <a:r>
              <a:rPr lang="de-DE" sz="1100" b="1" dirty="0">
                <a:solidFill>
                  <a:srgbClr val="646567"/>
                </a:solidFill>
              </a:rPr>
              <a:t>	</a:t>
            </a:r>
            <a:endParaRPr lang="de-DE" sz="1100" b="1" dirty="0">
              <a:solidFill>
                <a:srgbClr val="00549F"/>
              </a:solidFill>
            </a:endParaRPr>
          </a:p>
          <a:p>
            <a:pPr marL="989013" indent="-989013" defTabSz="249238">
              <a:tabLst>
                <a:tab pos="1081088" algn="l"/>
              </a:tabLst>
            </a:pPr>
            <a:r>
              <a:rPr lang="de-DE" sz="1100" b="1" dirty="0">
                <a:solidFill>
                  <a:srgbClr val="00549F"/>
                </a:solidFill>
              </a:rPr>
              <a:t>HBP SGA1	</a:t>
            </a:r>
            <a:r>
              <a:rPr lang="en-US" sz="1100" b="1" dirty="0" smtClean="0">
                <a:solidFill>
                  <a:srgbClr val="00549F"/>
                </a:solidFill>
              </a:rPr>
              <a:t>The </a:t>
            </a:r>
            <a:r>
              <a:rPr lang="en-US" sz="1100" b="1" dirty="0">
                <a:solidFill>
                  <a:srgbClr val="00549F"/>
                </a:solidFill>
              </a:rPr>
              <a:t>Human Brain Project</a:t>
            </a:r>
            <a:endParaRPr lang="de-DE" sz="1100" b="1" dirty="0">
              <a:solidFill>
                <a:srgbClr val="00549F"/>
              </a:solidFill>
            </a:endParaRPr>
          </a:p>
          <a:p>
            <a:pPr marL="989013" indent="-989013" defTabSz="249238">
              <a:tabLst>
                <a:tab pos="1081088" algn="l"/>
              </a:tabLst>
            </a:pPr>
            <a:r>
              <a:rPr lang="de-DE" sz="1100" b="1" dirty="0">
                <a:solidFill>
                  <a:srgbClr val="00549F"/>
                </a:solidFill>
              </a:rPr>
              <a:t>	 </a:t>
            </a:r>
            <a:r>
              <a:rPr lang="de-DE" sz="1100" b="1" dirty="0" smtClean="0">
                <a:solidFill>
                  <a:srgbClr val="646567"/>
                </a:solidFill>
              </a:rPr>
              <a:t>RWTH Partner: 		Prof</a:t>
            </a:r>
            <a:r>
              <a:rPr lang="de-DE" sz="1100" b="1" dirty="0">
                <a:solidFill>
                  <a:srgbClr val="646567"/>
                </a:solidFill>
              </a:rPr>
              <a:t>. Dr. </a:t>
            </a:r>
            <a:r>
              <a:rPr lang="de-DE" sz="1100" b="1" dirty="0" err="1">
                <a:solidFill>
                  <a:srgbClr val="646567"/>
                </a:solidFill>
              </a:rPr>
              <a:t>rer</a:t>
            </a:r>
            <a:r>
              <a:rPr lang="de-DE" sz="1100" b="1" dirty="0">
                <a:solidFill>
                  <a:srgbClr val="646567"/>
                </a:solidFill>
              </a:rPr>
              <a:t>. nat. Torsten Wolfgang </a:t>
            </a:r>
            <a:r>
              <a:rPr lang="de-DE" sz="1100" b="1" dirty="0" smtClean="0">
                <a:solidFill>
                  <a:srgbClr val="646567"/>
                </a:solidFill>
              </a:rPr>
              <a:t>Kuhlen, Lehr- </a:t>
            </a:r>
            <a:r>
              <a:rPr lang="de-DE" sz="1100" b="1" dirty="0">
                <a:solidFill>
                  <a:srgbClr val="646567"/>
                </a:solidFill>
              </a:rPr>
              <a:t>und Forschungsgebiet </a:t>
            </a:r>
            <a:r>
              <a:rPr lang="de-DE" sz="1100" b="1" dirty="0" smtClean="0">
                <a:solidFill>
                  <a:srgbClr val="646567"/>
                </a:solidFill>
              </a:rPr>
              <a:t>									Virtuelle </a:t>
            </a:r>
            <a:r>
              <a:rPr lang="de-DE" sz="1100" b="1" dirty="0">
                <a:solidFill>
                  <a:srgbClr val="646567"/>
                </a:solidFill>
              </a:rPr>
              <a:t>Realität und </a:t>
            </a:r>
            <a:r>
              <a:rPr lang="de-DE" sz="1100" b="1" dirty="0" err="1">
                <a:solidFill>
                  <a:srgbClr val="646567"/>
                </a:solidFill>
              </a:rPr>
              <a:t>Immersive</a:t>
            </a:r>
            <a:r>
              <a:rPr lang="de-DE" sz="1100" b="1" dirty="0">
                <a:solidFill>
                  <a:srgbClr val="646567"/>
                </a:solidFill>
              </a:rPr>
              <a:t> </a:t>
            </a:r>
            <a:r>
              <a:rPr lang="de-DE" sz="1100" b="1" dirty="0" smtClean="0">
                <a:solidFill>
                  <a:srgbClr val="646567"/>
                </a:solidFill>
              </a:rPr>
              <a:t>Visualisierung</a:t>
            </a:r>
          </a:p>
          <a:p>
            <a:pPr marL="989013" indent="-989013" defTabSz="249238">
              <a:tabLst>
                <a:tab pos="1081088" algn="l"/>
              </a:tabLst>
            </a:pPr>
            <a:r>
              <a:rPr lang="de-DE" sz="1100" b="1" dirty="0" smtClean="0">
                <a:solidFill>
                  <a:srgbClr val="000000">
                    <a:lumMod val="65000"/>
                    <a:lumOff val="35000"/>
                  </a:srgbClr>
                </a:solidFill>
              </a:rPr>
              <a:t>	</a:t>
            </a:r>
            <a:r>
              <a:rPr lang="de-DE" sz="1100" b="1" dirty="0">
                <a:solidFill>
                  <a:srgbClr val="000000">
                    <a:lumMod val="65000"/>
                    <a:lumOff val="35000"/>
                  </a:srgbClr>
                </a:solidFill>
              </a:rPr>
              <a:t> </a:t>
            </a:r>
            <a:r>
              <a:rPr lang="de-DE" sz="1100" b="1" dirty="0" smtClean="0">
                <a:solidFill>
                  <a:srgbClr val="000000">
                    <a:lumMod val="65000"/>
                    <a:lumOff val="35000"/>
                  </a:srgbClr>
                </a:solidFill>
              </a:rPr>
              <a:t>Koordinator: 		       </a:t>
            </a:r>
            <a:r>
              <a:rPr lang="de-DE" sz="1100" b="1" dirty="0" err="1" smtClean="0">
                <a:solidFill>
                  <a:srgbClr val="000000">
                    <a:lumMod val="65000"/>
                    <a:lumOff val="35000"/>
                  </a:srgbClr>
                </a:solidFill>
              </a:rPr>
              <a:t>Ecole</a:t>
            </a:r>
            <a:r>
              <a:rPr lang="de-DE" sz="1100" b="1" dirty="0" smtClean="0">
                <a:solidFill>
                  <a:srgbClr val="000000">
                    <a:lumMod val="65000"/>
                    <a:lumOff val="35000"/>
                  </a:srgbClr>
                </a:solidFill>
              </a:rPr>
              <a:t> </a:t>
            </a:r>
            <a:r>
              <a:rPr lang="de-DE" sz="1100" b="1" dirty="0" err="1">
                <a:solidFill>
                  <a:srgbClr val="000000">
                    <a:lumMod val="65000"/>
                    <a:lumOff val="35000"/>
                  </a:srgbClr>
                </a:solidFill>
              </a:rPr>
              <a:t>Polytechnique</a:t>
            </a:r>
            <a:r>
              <a:rPr lang="de-DE" sz="1100" b="1" dirty="0">
                <a:solidFill>
                  <a:srgbClr val="000000">
                    <a:lumMod val="65000"/>
                    <a:lumOff val="35000"/>
                  </a:srgbClr>
                </a:solidFill>
              </a:rPr>
              <a:t> </a:t>
            </a:r>
            <a:r>
              <a:rPr lang="de-DE" sz="1100" b="1" dirty="0" err="1">
                <a:solidFill>
                  <a:srgbClr val="000000">
                    <a:lumMod val="65000"/>
                    <a:lumOff val="35000"/>
                  </a:srgbClr>
                </a:solidFill>
              </a:rPr>
              <a:t>Federale</a:t>
            </a:r>
            <a:r>
              <a:rPr lang="de-DE" sz="1100" b="1" dirty="0">
                <a:solidFill>
                  <a:srgbClr val="000000">
                    <a:lumMod val="65000"/>
                    <a:lumOff val="35000"/>
                  </a:srgbClr>
                </a:solidFill>
              </a:rPr>
              <a:t> de Lausanne</a:t>
            </a:r>
          </a:p>
          <a:p>
            <a:pPr fontAlgn="base">
              <a:spcBef>
                <a:spcPct val="0"/>
              </a:spcBef>
              <a:spcAft>
                <a:spcPct val="0"/>
              </a:spcAft>
            </a:pPr>
            <a:endParaRPr lang="de-DE" sz="1100" b="1" dirty="0" smtClean="0">
              <a:solidFill>
                <a:srgbClr val="000000">
                  <a:lumMod val="65000"/>
                  <a:lumOff val="35000"/>
                </a:srgbClr>
              </a:solidFill>
            </a:endParaRPr>
          </a:p>
          <a:p>
            <a:pPr marL="989013" indent="-989013" defTabSz="249238">
              <a:tabLst>
                <a:tab pos="1081088" algn="l"/>
              </a:tabLst>
            </a:pPr>
            <a:r>
              <a:rPr lang="de-DE" sz="1100" b="1" dirty="0">
                <a:solidFill>
                  <a:srgbClr val="00549F"/>
                </a:solidFill>
              </a:rPr>
              <a:t>Phoenix	 </a:t>
            </a:r>
            <a:r>
              <a:rPr lang="en-US" sz="1100" b="1" dirty="0" smtClean="0">
                <a:solidFill>
                  <a:srgbClr val="00549F"/>
                </a:solidFill>
              </a:rPr>
              <a:t>Exploring </a:t>
            </a:r>
            <a:r>
              <a:rPr lang="en-US" sz="1100" b="1" dirty="0">
                <a:solidFill>
                  <a:srgbClr val="00549F"/>
                </a:solidFill>
              </a:rPr>
              <a:t>the Unknown through Reincarnation and Co-evolution</a:t>
            </a:r>
            <a:r>
              <a:rPr lang="de-DE" sz="1100" b="1" dirty="0">
                <a:solidFill>
                  <a:srgbClr val="00549F"/>
                </a:solidFill>
              </a:rPr>
              <a:t>				</a:t>
            </a:r>
            <a:endParaRPr lang="de-DE" sz="1100" b="1" dirty="0" smtClean="0">
              <a:solidFill>
                <a:srgbClr val="00549F"/>
              </a:solidFill>
            </a:endParaRPr>
          </a:p>
          <a:p>
            <a:pPr marL="989013" indent="-989013" defTabSz="249238">
              <a:tabLst>
                <a:tab pos="1081088" algn="l"/>
              </a:tabLst>
            </a:pPr>
            <a:r>
              <a:rPr lang="de-DE" sz="1100" b="1" dirty="0">
                <a:solidFill>
                  <a:srgbClr val="00549F"/>
                </a:solidFill>
              </a:rPr>
              <a:t>	 </a:t>
            </a:r>
            <a:r>
              <a:rPr lang="de-DE" sz="1100" b="1" dirty="0" smtClean="0">
                <a:solidFill>
                  <a:srgbClr val="646567"/>
                </a:solidFill>
              </a:rPr>
              <a:t>RWTH Partner: </a:t>
            </a:r>
            <a:r>
              <a:rPr lang="de-DE" sz="1100" b="1" dirty="0">
                <a:solidFill>
                  <a:srgbClr val="646567"/>
                </a:solidFill>
              </a:rPr>
              <a:t>		Prof. Dr.-Ing. Gerd </a:t>
            </a:r>
            <a:r>
              <a:rPr lang="de-DE" sz="1100" b="1" dirty="0" err="1">
                <a:solidFill>
                  <a:srgbClr val="646567"/>
                </a:solidFill>
              </a:rPr>
              <a:t>Ascheid</a:t>
            </a:r>
            <a:r>
              <a:rPr lang="de-DE" sz="1100" b="1" dirty="0">
                <a:solidFill>
                  <a:srgbClr val="646567"/>
                </a:solidFill>
              </a:rPr>
              <a:t>, Lehrstuhl für Integrierte Systeme der </a:t>
            </a:r>
            <a:r>
              <a:rPr lang="de-DE" sz="1100" b="1" dirty="0" smtClean="0">
                <a:solidFill>
                  <a:srgbClr val="646567"/>
                </a:solidFill>
              </a:rPr>
              <a:t>											Signalverarbeitung</a:t>
            </a:r>
            <a:endParaRPr lang="de-DE" sz="1100" b="1" dirty="0">
              <a:solidFill>
                <a:srgbClr val="646567"/>
              </a:solidFill>
            </a:endParaRPr>
          </a:p>
          <a:p>
            <a:pPr marL="989013" indent="-989013" defTabSz="249238">
              <a:tabLst>
                <a:tab pos="1081088" algn="l"/>
              </a:tabLst>
            </a:pPr>
            <a:r>
              <a:rPr lang="de-DE" sz="1100" b="1" dirty="0">
                <a:solidFill>
                  <a:srgbClr val="646567"/>
                </a:solidFill>
              </a:rPr>
              <a:t>	 </a:t>
            </a:r>
            <a:r>
              <a:rPr lang="de-DE" sz="1100" b="1" dirty="0" smtClean="0">
                <a:solidFill>
                  <a:srgbClr val="646567"/>
                </a:solidFill>
              </a:rPr>
              <a:t>Koordinator: </a:t>
            </a:r>
            <a:r>
              <a:rPr lang="de-DE" sz="1100" b="1" dirty="0">
                <a:solidFill>
                  <a:srgbClr val="646567"/>
                </a:solidFill>
              </a:rPr>
              <a:t>		</a:t>
            </a:r>
            <a:r>
              <a:rPr lang="de-DE" sz="1100" b="1" dirty="0" smtClean="0">
                <a:solidFill>
                  <a:srgbClr val="646567"/>
                </a:solidFill>
              </a:rPr>
              <a:t>      Technische </a:t>
            </a:r>
            <a:r>
              <a:rPr lang="de-DE" sz="1100" b="1" dirty="0" err="1">
                <a:solidFill>
                  <a:srgbClr val="646567"/>
                </a:solidFill>
              </a:rPr>
              <a:t>Universiteit</a:t>
            </a:r>
            <a:r>
              <a:rPr lang="de-DE" sz="1100" b="1" dirty="0">
                <a:solidFill>
                  <a:srgbClr val="646567"/>
                </a:solidFill>
              </a:rPr>
              <a:t> Eindhoven</a:t>
            </a:r>
          </a:p>
          <a:p>
            <a:pPr marL="989013" indent="-989013" defTabSz="249238">
              <a:tabLst>
                <a:tab pos="1081088" algn="l"/>
              </a:tabLst>
            </a:pPr>
            <a:r>
              <a:rPr lang="de-DE" sz="1100" b="1" dirty="0">
                <a:solidFill>
                  <a:srgbClr val="646567"/>
                </a:solidFill>
              </a:rPr>
              <a:t>	</a:t>
            </a:r>
            <a:endParaRPr lang="de-DE" sz="1100" b="1" dirty="0">
              <a:solidFill>
                <a:srgbClr val="00549F"/>
              </a:solidFill>
            </a:endParaRPr>
          </a:p>
          <a:p>
            <a:pPr marL="989013" indent="-989013" defTabSz="249238">
              <a:tabLst>
                <a:tab pos="1081088" algn="l"/>
              </a:tabLst>
            </a:pPr>
            <a:r>
              <a:rPr lang="de-DE" sz="1100" b="1" dirty="0" smtClean="0">
                <a:solidFill>
                  <a:srgbClr val="00549F"/>
                </a:solidFill>
              </a:rPr>
              <a:t>EuroLab-4-</a:t>
            </a:r>
            <a:r>
              <a:rPr lang="de-DE" sz="1100" b="1" dirty="0">
                <a:solidFill>
                  <a:srgbClr val="00549F"/>
                </a:solidFill>
              </a:rPr>
              <a:t>	 </a:t>
            </a:r>
            <a:r>
              <a:rPr lang="en-US" sz="1100" b="1" dirty="0" smtClean="0">
                <a:solidFill>
                  <a:srgbClr val="00549F"/>
                </a:solidFill>
              </a:rPr>
              <a:t>Foundations </a:t>
            </a:r>
            <a:r>
              <a:rPr lang="en-US" sz="1100" b="1" dirty="0">
                <a:solidFill>
                  <a:srgbClr val="00549F"/>
                </a:solidFill>
              </a:rPr>
              <a:t>of a European Research Center of Excellence in High Performance</a:t>
            </a:r>
          </a:p>
          <a:p>
            <a:pPr marL="989013" indent="-989013" defTabSz="249238">
              <a:tabLst>
                <a:tab pos="1081088" algn="l"/>
              </a:tabLst>
            </a:pPr>
            <a:r>
              <a:rPr lang="en-US" sz="1100" b="1" dirty="0" smtClean="0">
                <a:solidFill>
                  <a:srgbClr val="00549F"/>
                </a:solidFill>
              </a:rPr>
              <a:t>HPC	 Computing </a:t>
            </a:r>
            <a:r>
              <a:rPr lang="en-US" sz="1100" b="1" dirty="0">
                <a:solidFill>
                  <a:srgbClr val="00549F"/>
                </a:solidFill>
              </a:rPr>
              <a:t>Systems</a:t>
            </a:r>
            <a:endParaRPr lang="de-DE" sz="1100" b="1" dirty="0">
              <a:solidFill>
                <a:srgbClr val="00549F"/>
              </a:solidFill>
            </a:endParaRPr>
          </a:p>
          <a:p>
            <a:pPr marL="989013" indent="-989013" defTabSz="249238">
              <a:tabLst>
                <a:tab pos="1081088" algn="l"/>
              </a:tabLst>
            </a:pPr>
            <a:r>
              <a:rPr lang="de-DE" sz="1100" b="1" dirty="0">
                <a:solidFill>
                  <a:srgbClr val="00549F"/>
                </a:solidFill>
              </a:rPr>
              <a:t>	 </a:t>
            </a:r>
            <a:r>
              <a:rPr lang="de-DE" sz="1100" b="1" dirty="0" smtClean="0">
                <a:solidFill>
                  <a:srgbClr val="646567"/>
                </a:solidFill>
              </a:rPr>
              <a:t>RWTH Partner: </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Rainer </a:t>
            </a:r>
            <a:r>
              <a:rPr lang="de-DE" sz="1100" b="1" dirty="0" err="1">
                <a:solidFill>
                  <a:srgbClr val="646567"/>
                </a:solidFill>
              </a:rPr>
              <a:t>Leupers</a:t>
            </a:r>
            <a:r>
              <a:rPr lang="de-DE" sz="1100" b="1" dirty="0">
                <a:solidFill>
                  <a:srgbClr val="646567"/>
                </a:solidFill>
              </a:rPr>
              <a:t>, Lehrstuhl für Software für Systeme auf </a:t>
            </a:r>
            <a:r>
              <a:rPr lang="de-DE" sz="1100" b="1" dirty="0" smtClean="0">
                <a:solidFill>
                  <a:srgbClr val="646567"/>
                </a:solidFill>
              </a:rPr>
              <a:t>									Silizium</a:t>
            </a:r>
            <a:r>
              <a:rPr lang="de-DE" sz="1100" b="1" dirty="0">
                <a:solidFill>
                  <a:srgbClr val="000000">
                    <a:lumMod val="65000"/>
                    <a:lumOff val="35000"/>
                  </a:srgbClr>
                </a:solidFill>
              </a:rPr>
              <a:t>				</a:t>
            </a:r>
            <a:endParaRPr lang="de-DE" sz="1100" b="1" dirty="0" smtClean="0">
              <a:solidFill>
                <a:srgbClr val="000000">
                  <a:lumMod val="65000"/>
                  <a:lumOff val="35000"/>
                </a:srgbClr>
              </a:solidFill>
            </a:endParaRPr>
          </a:p>
          <a:p>
            <a:pPr marL="989013" indent="-989013" defTabSz="249238">
              <a:tabLst>
                <a:tab pos="1081088" algn="l"/>
              </a:tabLst>
            </a:pPr>
            <a:r>
              <a:rPr lang="de-DE" sz="1100" b="1" dirty="0" smtClean="0">
                <a:solidFill>
                  <a:srgbClr val="000000">
                    <a:lumMod val="65000"/>
                    <a:lumOff val="35000"/>
                  </a:srgbClr>
                </a:solidFill>
              </a:rPr>
              <a:t>	</a:t>
            </a:r>
            <a:r>
              <a:rPr lang="de-DE" sz="1100" b="1" dirty="0">
                <a:solidFill>
                  <a:srgbClr val="000000">
                    <a:lumMod val="65000"/>
                    <a:lumOff val="35000"/>
                  </a:srgbClr>
                </a:solidFill>
              </a:rPr>
              <a:t> </a:t>
            </a:r>
            <a:r>
              <a:rPr lang="de-DE" sz="1100" b="1" dirty="0" smtClean="0">
                <a:solidFill>
                  <a:srgbClr val="000000">
                    <a:lumMod val="65000"/>
                    <a:lumOff val="35000"/>
                  </a:srgbClr>
                </a:solidFill>
              </a:rPr>
              <a:t>Koordinator: </a:t>
            </a:r>
            <a:r>
              <a:rPr lang="de-DE" sz="1100" b="1" dirty="0">
                <a:solidFill>
                  <a:srgbClr val="000000">
                    <a:lumMod val="65000"/>
                    <a:lumOff val="35000"/>
                  </a:srgbClr>
                </a:solidFill>
              </a:rPr>
              <a:t>		</a:t>
            </a:r>
            <a:r>
              <a:rPr lang="de-DE" sz="1100" b="1" dirty="0" smtClean="0">
                <a:solidFill>
                  <a:srgbClr val="000000">
                    <a:lumMod val="65000"/>
                    <a:lumOff val="35000"/>
                  </a:srgbClr>
                </a:solidFill>
              </a:rPr>
              <a:t>      </a:t>
            </a:r>
            <a:r>
              <a:rPr lang="de-DE" sz="1100" b="1" dirty="0" err="1" smtClean="0">
                <a:solidFill>
                  <a:srgbClr val="000000">
                    <a:lumMod val="65000"/>
                    <a:lumOff val="35000"/>
                  </a:srgbClr>
                </a:solidFill>
              </a:rPr>
              <a:t>Chalmers</a:t>
            </a:r>
            <a:r>
              <a:rPr lang="de-DE" sz="1100" b="1" dirty="0" smtClean="0">
                <a:solidFill>
                  <a:srgbClr val="000000">
                    <a:lumMod val="65000"/>
                    <a:lumOff val="35000"/>
                  </a:srgbClr>
                </a:solidFill>
              </a:rPr>
              <a:t> </a:t>
            </a:r>
            <a:r>
              <a:rPr lang="de-DE" sz="1100" b="1" dirty="0" err="1">
                <a:solidFill>
                  <a:srgbClr val="000000">
                    <a:lumMod val="65000"/>
                    <a:lumOff val="35000"/>
                  </a:srgbClr>
                </a:solidFill>
              </a:rPr>
              <a:t>Tekniska</a:t>
            </a:r>
            <a:r>
              <a:rPr lang="de-DE" sz="1100" b="1" dirty="0">
                <a:solidFill>
                  <a:srgbClr val="000000">
                    <a:lumMod val="65000"/>
                    <a:lumOff val="35000"/>
                  </a:srgbClr>
                </a:solidFill>
              </a:rPr>
              <a:t> </a:t>
            </a:r>
            <a:r>
              <a:rPr lang="de-DE" sz="1100" b="1" dirty="0" err="1">
                <a:solidFill>
                  <a:srgbClr val="000000">
                    <a:lumMod val="65000"/>
                    <a:lumOff val="35000"/>
                  </a:srgbClr>
                </a:solidFill>
              </a:rPr>
              <a:t>Hoegskola</a:t>
            </a:r>
            <a:r>
              <a:rPr lang="de-DE" sz="1100" b="1" dirty="0">
                <a:solidFill>
                  <a:srgbClr val="000000">
                    <a:lumMod val="65000"/>
                    <a:lumOff val="35000"/>
                  </a:srgbClr>
                </a:solidFill>
              </a:rPr>
              <a:t> AB</a:t>
            </a: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err="1" smtClean="0">
                <a:solidFill>
                  <a:srgbClr val="00549F"/>
                </a:solidFill>
              </a:rPr>
              <a:t>LiNaBioFluid</a:t>
            </a:r>
            <a:r>
              <a:rPr lang="de-DE" sz="1100" b="1" dirty="0" smtClean="0">
                <a:solidFill>
                  <a:srgbClr val="00549F"/>
                </a:solidFill>
              </a:rPr>
              <a:t>	</a:t>
            </a:r>
            <a:r>
              <a:rPr lang="en-US" sz="1100" b="1" dirty="0" smtClean="0">
                <a:solidFill>
                  <a:srgbClr val="00549F"/>
                </a:solidFill>
              </a:rPr>
              <a:t>Laser-induced </a:t>
            </a:r>
            <a:r>
              <a:rPr lang="en-US" sz="1100" b="1" dirty="0">
                <a:solidFill>
                  <a:srgbClr val="00549F"/>
                </a:solidFill>
              </a:rPr>
              <a:t>Nanostructures as Biomimetic Model of Fluid Transport in the</a:t>
            </a:r>
          </a:p>
          <a:p>
            <a:pPr marL="989013" indent="-989013" defTabSz="249238">
              <a:tabLst>
                <a:tab pos="1081088" algn="l"/>
              </a:tabLst>
            </a:pPr>
            <a:r>
              <a:rPr lang="en-US" sz="1100" b="1" dirty="0" smtClean="0">
                <a:solidFill>
                  <a:srgbClr val="00549F"/>
                </a:solidFill>
              </a:rPr>
              <a:t>	Integument </a:t>
            </a:r>
            <a:r>
              <a:rPr lang="en-US" sz="1100" b="1" dirty="0">
                <a:solidFill>
                  <a:srgbClr val="00549F"/>
                </a:solidFill>
              </a:rPr>
              <a:t>of Animals</a:t>
            </a:r>
            <a:endParaRPr lang="de-DE" sz="1100" b="1" dirty="0">
              <a:solidFill>
                <a:srgbClr val="00549F"/>
              </a:solidFill>
            </a:endParaRPr>
          </a:p>
          <a:p>
            <a:pPr marL="989013" indent="-989013" defTabSz="249238">
              <a:tabLst>
                <a:tab pos="1081088" algn="l"/>
              </a:tabLst>
            </a:pPr>
            <a:r>
              <a:rPr lang="de-DE" sz="1100" b="1" dirty="0">
                <a:solidFill>
                  <a:srgbClr val="00549F"/>
                </a:solidFill>
              </a:rPr>
              <a:t>	</a:t>
            </a:r>
            <a:r>
              <a:rPr lang="de-DE" sz="1100" b="1" dirty="0" smtClean="0">
                <a:solidFill>
                  <a:srgbClr val="646567"/>
                </a:solidFill>
              </a:rPr>
              <a:t>RWTH Partner: </a:t>
            </a:r>
            <a:r>
              <a:rPr lang="de-DE" sz="1100" b="1" dirty="0">
                <a:solidFill>
                  <a:srgbClr val="646567"/>
                </a:solidFill>
              </a:rPr>
              <a:t>		Prof. Björn </a:t>
            </a:r>
            <a:r>
              <a:rPr lang="de-DE" sz="1100" b="1" dirty="0" err="1">
                <a:solidFill>
                  <a:srgbClr val="646567"/>
                </a:solidFill>
              </a:rPr>
              <a:t>Kampa</a:t>
            </a:r>
            <a:r>
              <a:rPr lang="de-DE" sz="1100" b="1" dirty="0">
                <a:solidFill>
                  <a:srgbClr val="646567"/>
                </a:solidFill>
              </a:rPr>
              <a:t>, </a:t>
            </a:r>
            <a:r>
              <a:rPr lang="de-DE" sz="1100" b="1" dirty="0" err="1">
                <a:solidFill>
                  <a:srgbClr val="646567"/>
                </a:solidFill>
              </a:rPr>
              <a:t>Ph</a:t>
            </a:r>
            <a:r>
              <a:rPr lang="de-DE" sz="1100" b="1" dirty="0">
                <a:solidFill>
                  <a:srgbClr val="646567"/>
                </a:solidFill>
              </a:rPr>
              <a:t>. D., Lehr- und Forschungsgebiet Molekulare und </a:t>
            </a:r>
            <a:r>
              <a:rPr lang="de-DE" sz="1100" b="1" dirty="0" smtClean="0">
                <a:solidFill>
                  <a:srgbClr val="646567"/>
                </a:solidFill>
              </a:rPr>
              <a:t>									systemische </a:t>
            </a:r>
            <a:r>
              <a:rPr lang="de-DE" sz="1100" b="1" dirty="0">
                <a:solidFill>
                  <a:srgbClr val="646567"/>
                </a:solidFill>
              </a:rPr>
              <a:t>Neurophysiologie				</a:t>
            </a:r>
            <a:endParaRPr lang="de-DE" sz="1100" b="1" dirty="0" smtClean="0">
              <a:solidFill>
                <a:srgbClr val="646567"/>
              </a:solidFill>
            </a:endParaRPr>
          </a:p>
          <a:p>
            <a:pPr marL="989013" indent="-989013" defTabSz="249238">
              <a:tabLst>
                <a:tab pos="1081088" algn="l"/>
              </a:tabLst>
            </a:pPr>
            <a:r>
              <a:rPr lang="de-DE" sz="1100" b="1" dirty="0" smtClean="0">
                <a:solidFill>
                  <a:srgbClr val="646567"/>
                </a:solidFill>
              </a:rPr>
              <a:t>	Koordinator: </a:t>
            </a:r>
            <a:r>
              <a:rPr lang="de-DE" sz="1100" b="1" dirty="0">
                <a:solidFill>
                  <a:srgbClr val="646567"/>
                </a:solidFill>
              </a:rPr>
              <a:t>		</a:t>
            </a:r>
            <a:r>
              <a:rPr lang="de-DE" sz="1100" b="1" dirty="0" smtClean="0">
                <a:solidFill>
                  <a:srgbClr val="646567"/>
                </a:solidFill>
              </a:rPr>
              <a:t>      </a:t>
            </a:r>
            <a:r>
              <a:rPr lang="en-US" sz="1100" b="1" dirty="0" smtClean="0">
                <a:solidFill>
                  <a:srgbClr val="646567"/>
                </a:solidFill>
              </a:rPr>
              <a:t>Foundation </a:t>
            </a:r>
            <a:r>
              <a:rPr lang="en-US" sz="1100" b="1" dirty="0">
                <a:solidFill>
                  <a:srgbClr val="646567"/>
                </a:solidFill>
              </a:rPr>
              <a:t>for Research and Technology Hellas</a:t>
            </a:r>
            <a:r>
              <a:rPr lang="de-DE" sz="1100" b="1" dirty="0">
                <a:solidFill>
                  <a:srgbClr val="646567"/>
                </a:solidFill>
              </a:rPr>
              <a:t>	</a:t>
            </a:r>
            <a:endParaRPr lang="de-DE" sz="1100" b="1" dirty="0">
              <a:solidFill>
                <a:srgbClr val="00549F"/>
              </a:solidFill>
            </a:endParaRP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r>
              <a:rPr lang="de-DE" dirty="0">
                <a:solidFill>
                  <a:srgbClr val="FFFFFF"/>
                </a:solidFill>
              </a:rPr>
              <a:t>FET </a:t>
            </a:r>
            <a:r>
              <a:rPr lang="de-DE" dirty="0" err="1">
                <a:solidFill>
                  <a:srgbClr val="FFFFFF"/>
                </a:solidFill>
              </a:rPr>
              <a:t>Flagships</a:t>
            </a:r>
            <a:r>
              <a:rPr lang="de-DE" dirty="0">
                <a:solidFill>
                  <a:srgbClr val="FFFFFF"/>
                </a:solidFill>
              </a:rPr>
              <a:t> und EIT KICs mit Beteiligung der RWTH Aachen</a:t>
            </a:r>
            <a:endParaRPr lang="de-DE" b="1" dirty="0" smtClean="0">
              <a:solidFill>
                <a:srgbClr val="FFFFFF"/>
              </a:solidFill>
            </a:endParaRPr>
          </a:p>
        </p:txBody>
      </p:sp>
    </p:spTree>
    <p:extLst>
      <p:ext uri="{BB962C8B-B14F-4D97-AF65-F5344CB8AC3E}">
        <p14:creationId xmlns:p14="http://schemas.microsoft.com/office/powerpoint/2010/main" val="16730542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FET </a:t>
            </a:r>
            <a:r>
              <a:rPr lang="de-DE" dirty="0" err="1"/>
              <a:t>Flagships</a:t>
            </a:r>
            <a:r>
              <a:rPr lang="de-DE" dirty="0"/>
              <a:t> und EIT KICs mit Beteiligung der RWTH Aachen</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53 von 63</a:t>
            </a:r>
            <a:endParaRPr lang="de-DE" altLang="de-DE" dirty="0" smtClean="0"/>
          </a:p>
        </p:txBody>
      </p:sp>
      <p:sp>
        <p:nvSpPr>
          <p:cNvPr id="6" name="Textfeld 5"/>
          <p:cNvSpPr txBox="1"/>
          <p:nvPr/>
        </p:nvSpPr>
        <p:spPr>
          <a:xfrm>
            <a:off x="617537" y="1340768"/>
            <a:ext cx="7920000" cy="4644516"/>
          </a:xfrm>
          <a:prstGeom prst="rect">
            <a:avLst/>
          </a:prstGeom>
          <a:noFill/>
        </p:spPr>
        <p:txBody>
          <a:bodyPr wrap="square" rtlCol="0">
            <a:noAutofit/>
          </a:bodyPr>
          <a:lstStyle/>
          <a:p>
            <a:pPr marL="1077913" indent="-1077913"/>
            <a:endParaRPr lang="de-DE" sz="1100" b="1" dirty="0" smtClean="0">
              <a:solidFill>
                <a:srgbClr val="00549F"/>
              </a:solidFill>
            </a:endParaRPr>
          </a:p>
          <a:p>
            <a:pPr marL="989013" indent="-989013" defTabSz="249238">
              <a:tabLst>
                <a:tab pos="1081088" algn="l"/>
              </a:tabLst>
            </a:pPr>
            <a:r>
              <a:rPr lang="de-DE" sz="1100" b="1" dirty="0">
                <a:solidFill>
                  <a:srgbClr val="00549F"/>
                </a:solidFill>
              </a:rPr>
              <a:t>KIC EIT </a:t>
            </a:r>
            <a:r>
              <a:rPr lang="de-DE" sz="1100" b="1" dirty="0" smtClean="0">
                <a:solidFill>
                  <a:srgbClr val="00549F"/>
                </a:solidFill>
              </a:rPr>
              <a:t>	</a:t>
            </a:r>
            <a:r>
              <a:rPr lang="de-DE" sz="1100" b="1" dirty="0">
                <a:solidFill>
                  <a:srgbClr val="00549F"/>
                </a:solidFill>
              </a:rPr>
              <a:t> </a:t>
            </a:r>
            <a:r>
              <a:rPr lang="de-DE" sz="1100" b="1" dirty="0" smtClean="0">
                <a:solidFill>
                  <a:srgbClr val="00549F"/>
                </a:solidFill>
              </a:rPr>
              <a:t>Knowledge </a:t>
            </a:r>
            <a:r>
              <a:rPr lang="de-DE" sz="1100" b="1" dirty="0" err="1">
                <a:solidFill>
                  <a:srgbClr val="00549F"/>
                </a:solidFill>
              </a:rPr>
              <a:t>and</a:t>
            </a:r>
            <a:r>
              <a:rPr lang="de-DE" sz="1100" b="1" dirty="0">
                <a:solidFill>
                  <a:srgbClr val="00549F"/>
                </a:solidFill>
              </a:rPr>
              <a:t> Innovation Community	</a:t>
            </a:r>
            <a:r>
              <a:rPr lang="de-DE" sz="1100" b="1" dirty="0" smtClean="0">
                <a:solidFill>
                  <a:srgbClr val="00549F"/>
                </a:solidFill>
              </a:rPr>
              <a:t>			</a:t>
            </a:r>
          </a:p>
          <a:p>
            <a:pPr marL="989013" indent="-989013" defTabSz="249238">
              <a:tabLst>
                <a:tab pos="1081088" algn="l"/>
              </a:tabLst>
            </a:pPr>
            <a:r>
              <a:rPr lang="de-DE" sz="1100" b="1" dirty="0" err="1" smtClean="0">
                <a:solidFill>
                  <a:srgbClr val="00549F"/>
                </a:solidFill>
              </a:rPr>
              <a:t>Health</a:t>
            </a:r>
            <a:r>
              <a:rPr lang="de-DE" sz="1100" b="1" dirty="0">
                <a:solidFill>
                  <a:srgbClr val="00549F"/>
                </a:solidFill>
              </a:rPr>
              <a:t>	 </a:t>
            </a:r>
            <a:r>
              <a:rPr lang="de-DE" sz="1100" b="1" dirty="0" smtClean="0">
                <a:solidFill>
                  <a:srgbClr val="646567"/>
                </a:solidFill>
              </a:rPr>
              <a:t>RWTH Core Partner:	Lead</a:t>
            </a:r>
            <a:r>
              <a:rPr lang="de-DE" sz="1100" b="1" dirty="0">
                <a:solidFill>
                  <a:srgbClr val="646567"/>
                </a:solidFill>
              </a:rPr>
              <a:t>: Prof. Dr. med. Rolf </a:t>
            </a:r>
            <a:r>
              <a:rPr lang="de-DE" sz="1100" b="1" dirty="0" err="1">
                <a:solidFill>
                  <a:srgbClr val="646567"/>
                </a:solidFill>
              </a:rPr>
              <a:t>Rossaint</a:t>
            </a:r>
            <a:r>
              <a:rPr lang="de-DE" sz="1100" b="1" dirty="0">
                <a:solidFill>
                  <a:srgbClr val="646567"/>
                </a:solidFill>
              </a:rPr>
              <a:t>, Universitätsklinikum Aachen, </a:t>
            </a:r>
            <a:r>
              <a:rPr lang="de-DE" sz="1100" b="1" dirty="0" smtClean="0">
                <a:solidFill>
                  <a:srgbClr val="646567"/>
                </a:solidFill>
              </a:rPr>
              <a:t>											Lehrstuhl </a:t>
            </a:r>
            <a:r>
              <a:rPr lang="de-DE" sz="1100" b="1" dirty="0">
                <a:solidFill>
                  <a:srgbClr val="646567"/>
                </a:solidFill>
              </a:rPr>
              <a:t>für Anästhesiologie	</a:t>
            </a:r>
            <a:endParaRPr lang="de-DE" sz="1100" b="1" dirty="0">
              <a:solidFill>
                <a:srgbClr val="00549F"/>
              </a:solidFill>
            </a:endParaRP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a:solidFill>
                  <a:srgbClr val="00549F"/>
                </a:solidFill>
              </a:rPr>
              <a:t>KIC EIT 	</a:t>
            </a:r>
            <a:r>
              <a:rPr lang="de-DE" sz="1100" b="1" dirty="0" smtClean="0">
                <a:solidFill>
                  <a:srgbClr val="00549F"/>
                </a:solidFill>
              </a:rPr>
              <a:t> </a:t>
            </a:r>
            <a:r>
              <a:rPr lang="en-US" sz="1100" b="1" dirty="0" smtClean="0">
                <a:solidFill>
                  <a:srgbClr val="00549F"/>
                </a:solidFill>
              </a:rPr>
              <a:t>Knowledge </a:t>
            </a:r>
            <a:r>
              <a:rPr lang="en-US" sz="1100" b="1" dirty="0">
                <a:solidFill>
                  <a:srgbClr val="00549F"/>
                </a:solidFill>
              </a:rPr>
              <a:t>and Innovation Community</a:t>
            </a:r>
            <a:r>
              <a:rPr lang="de-DE" sz="1100" b="1" dirty="0">
                <a:solidFill>
                  <a:srgbClr val="00549F"/>
                </a:solidFill>
              </a:rPr>
              <a:t>	</a:t>
            </a:r>
            <a:r>
              <a:rPr lang="de-DE" sz="1100" b="1" dirty="0" smtClean="0">
                <a:solidFill>
                  <a:srgbClr val="00549F"/>
                </a:solidFill>
              </a:rPr>
              <a:t>			</a:t>
            </a:r>
          </a:p>
          <a:p>
            <a:pPr marL="989013" indent="-989013" defTabSz="249238">
              <a:tabLst>
                <a:tab pos="1081088" algn="l"/>
              </a:tabLst>
            </a:pPr>
            <a:r>
              <a:rPr lang="de-DE" sz="1100" b="1" dirty="0" err="1">
                <a:solidFill>
                  <a:srgbClr val="00549F"/>
                </a:solidFill>
              </a:rPr>
              <a:t>Raw</a:t>
            </a:r>
            <a:r>
              <a:rPr lang="de-DE" sz="1100" b="1" dirty="0">
                <a:solidFill>
                  <a:srgbClr val="00549F"/>
                </a:solidFill>
              </a:rPr>
              <a:t> Materials</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RWTH Core Partner: 	Lead</a:t>
            </a:r>
            <a:r>
              <a:rPr lang="de-DE" sz="1100" b="1" dirty="0">
                <a:solidFill>
                  <a:srgbClr val="646567"/>
                </a:solidFill>
              </a:rPr>
              <a:t>: Prof. Dr.-Ing. Karl Bernhard Friedrich, Lehrstuhl für </a:t>
            </a:r>
            <a:r>
              <a:rPr lang="de-DE" sz="1100" b="1" dirty="0" smtClean="0">
                <a:solidFill>
                  <a:srgbClr val="646567"/>
                </a:solidFill>
              </a:rPr>
              <a:t>													Metallurgische </a:t>
            </a:r>
            <a:r>
              <a:rPr lang="de-DE" sz="1100" b="1" dirty="0">
                <a:solidFill>
                  <a:srgbClr val="646567"/>
                </a:solidFill>
              </a:rPr>
              <a:t>Prozesstechnik </a:t>
            </a:r>
            <a:r>
              <a:rPr lang="de-DE" sz="1100" b="1" dirty="0" smtClean="0">
                <a:solidFill>
                  <a:srgbClr val="646567"/>
                </a:solidFill>
              </a:rPr>
              <a:t>und Metallrecycling </a:t>
            </a:r>
            <a:r>
              <a:rPr lang="de-DE" sz="1100" b="1" dirty="0">
                <a:solidFill>
                  <a:srgbClr val="646567"/>
                </a:solidFill>
              </a:rPr>
              <a:t>und Institut für </a:t>
            </a:r>
            <a:r>
              <a:rPr lang="de-DE" sz="1100" b="1" dirty="0" smtClean="0">
                <a:solidFill>
                  <a:srgbClr val="646567"/>
                </a:solidFill>
              </a:rPr>
              <a:t>											Metallhüttenkunde </a:t>
            </a:r>
            <a:r>
              <a:rPr lang="de-DE" sz="1100" b="1" dirty="0">
                <a:solidFill>
                  <a:srgbClr val="646567"/>
                </a:solidFill>
              </a:rPr>
              <a:t>und Elektrometallurgie</a:t>
            </a:r>
            <a:endParaRPr lang="de-DE" sz="1100" b="1" dirty="0" smtClean="0">
              <a:solidFill>
                <a:srgbClr val="000000">
                  <a:lumMod val="65000"/>
                  <a:lumOff val="35000"/>
                </a:srgbClr>
              </a:solidFill>
            </a:endParaRP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err="1">
                <a:solidFill>
                  <a:srgbClr val="00549F"/>
                </a:solidFill>
              </a:rPr>
              <a:t>Climate</a:t>
            </a:r>
            <a:r>
              <a:rPr lang="de-DE" sz="1100" b="1" dirty="0">
                <a:solidFill>
                  <a:srgbClr val="00549F"/>
                </a:solidFill>
              </a:rPr>
              <a:t>-KIC	 </a:t>
            </a:r>
            <a:r>
              <a:rPr lang="en-US" sz="1100" b="1" dirty="0" smtClean="0">
                <a:solidFill>
                  <a:srgbClr val="00549F"/>
                </a:solidFill>
              </a:rPr>
              <a:t>Knowledge </a:t>
            </a:r>
            <a:r>
              <a:rPr lang="en-US" sz="1100" b="1" dirty="0">
                <a:solidFill>
                  <a:srgbClr val="00549F"/>
                </a:solidFill>
              </a:rPr>
              <a:t>and Innovation Community</a:t>
            </a:r>
            <a:r>
              <a:rPr lang="de-DE" sz="1100" b="1" dirty="0">
                <a:solidFill>
                  <a:srgbClr val="00549F"/>
                </a:solidFill>
              </a:rPr>
              <a:t>				</a:t>
            </a:r>
            <a:endParaRPr lang="de-DE" sz="1100" b="1" dirty="0" smtClean="0">
              <a:solidFill>
                <a:srgbClr val="00549F"/>
              </a:solidFill>
            </a:endParaRPr>
          </a:p>
          <a:p>
            <a:pPr marL="989013" indent="-989013" defTabSz="249238">
              <a:tabLst>
                <a:tab pos="1081088" algn="l"/>
              </a:tabLst>
            </a:pPr>
            <a:r>
              <a:rPr lang="de-DE" sz="1100" b="1" dirty="0">
                <a:solidFill>
                  <a:srgbClr val="00549F"/>
                </a:solidFill>
              </a:rPr>
              <a:t>	</a:t>
            </a:r>
            <a:r>
              <a:rPr lang="de-DE" sz="1100" b="1" dirty="0" smtClean="0">
                <a:solidFill>
                  <a:srgbClr val="00549F"/>
                </a:solidFill>
              </a:rPr>
              <a:t> </a:t>
            </a:r>
            <a:r>
              <a:rPr lang="de-DE" sz="1100" b="1" dirty="0" smtClean="0">
                <a:solidFill>
                  <a:srgbClr val="646567"/>
                </a:solidFill>
              </a:rPr>
              <a:t>RWTH </a:t>
            </a:r>
            <a:r>
              <a:rPr lang="de-DE" sz="1100" b="1" dirty="0" smtClean="0">
                <a:solidFill>
                  <a:srgbClr val="646567"/>
                </a:solidFill>
              </a:rPr>
              <a:t>Assoziierter	Lead</a:t>
            </a:r>
            <a:r>
              <a:rPr lang="de-DE" sz="1100" b="1" dirty="0">
                <a:solidFill>
                  <a:srgbClr val="646567"/>
                </a:solidFill>
              </a:rPr>
              <a:t>: Prof. Dr.-Ing. André </a:t>
            </a:r>
            <a:r>
              <a:rPr lang="de-DE" sz="1100" b="1" dirty="0" err="1" smtClean="0">
                <a:solidFill>
                  <a:srgbClr val="646567"/>
                </a:solidFill>
              </a:rPr>
              <a:t>Bardow</a:t>
            </a:r>
            <a:r>
              <a:rPr lang="de-DE" sz="1100" b="1" dirty="0" smtClean="0">
                <a:solidFill>
                  <a:srgbClr val="646567"/>
                </a:solidFill>
              </a:rPr>
              <a:t>, Lehrstuhl </a:t>
            </a:r>
            <a:r>
              <a:rPr lang="de-DE" sz="1100" b="1" dirty="0">
                <a:solidFill>
                  <a:srgbClr val="646567"/>
                </a:solidFill>
              </a:rPr>
              <a:t>für Technische </a:t>
            </a:r>
            <a:r>
              <a:rPr lang="de-DE" sz="1100" b="1" dirty="0" smtClean="0">
                <a:solidFill>
                  <a:srgbClr val="646567"/>
                </a:solidFill>
              </a:rPr>
              <a:t>			</a:t>
            </a:r>
            <a:r>
              <a:rPr lang="de-DE" sz="1100" b="1" dirty="0">
                <a:solidFill>
                  <a:srgbClr val="646567"/>
                </a:solidFill>
              </a:rPr>
              <a:t/>
            </a:r>
            <a:br>
              <a:rPr lang="de-DE" sz="1100" b="1" dirty="0">
                <a:solidFill>
                  <a:srgbClr val="646567"/>
                </a:solidFill>
              </a:rPr>
            </a:br>
            <a:r>
              <a:rPr lang="de-DE" sz="1100" b="1" dirty="0" smtClean="0">
                <a:solidFill>
                  <a:srgbClr val="646567"/>
                </a:solidFill>
              </a:rPr>
              <a:t> Partner</a:t>
            </a:r>
            <a:r>
              <a:rPr lang="de-DE" sz="1100" b="1" dirty="0" smtClean="0">
                <a:solidFill>
                  <a:srgbClr val="646567"/>
                </a:solidFill>
              </a:rPr>
              <a:t>: 				Thermodynamik </a:t>
            </a:r>
            <a:r>
              <a:rPr lang="de-DE" sz="1100" b="1" dirty="0">
                <a:solidFill>
                  <a:srgbClr val="646567"/>
                </a:solidFill>
              </a:rPr>
              <a:t>und Institut für Thermodynamik</a:t>
            </a:r>
          </a:p>
        </p:txBody>
      </p:sp>
      <p:sp>
        <p:nvSpPr>
          <p:cNvPr id="7" name="Textfeld 6"/>
          <p:cNvSpPr txBox="1"/>
          <p:nvPr/>
        </p:nvSpPr>
        <p:spPr>
          <a:xfrm>
            <a:off x="611188" y="981075"/>
            <a:ext cx="7920000" cy="360000"/>
          </a:xfrm>
          <a:prstGeom prst="rect">
            <a:avLst/>
          </a:prstGeom>
          <a:solidFill>
            <a:srgbClr val="00549F"/>
          </a:solidFill>
          <a:effectLst/>
        </p:spPr>
        <p:txBody>
          <a:bodyPr wrap="square" rtlCol="0">
            <a:noAutofit/>
          </a:bodyPr>
          <a:lstStyle/>
          <a:p>
            <a:r>
              <a:rPr lang="de-DE" dirty="0">
                <a:solidFill>
                  <a:srgbClr val="FFFFFF"/>
                </a:solidFill>
              </a:rPr>
              <a:t>FET </a:t>
            </a:r>
            <a:r>
              <a:rPr lang="de-DE" dirty="0" err="1">
                <a:solidFill>
                  <a:srgbClr val="FFFFFF"/>
                </a:solidFill>
              </a:rPr>
              <a:t>Flagships</a:t>
            </a:r>
            <a:r>
              <a:rPr lang="de-DE" dirty="0">
                <a:solidFill>
                  <a:srgbClr val="FFFFFF"/>
                </a:solidFill>
              </a:rPr>
              <a:t> und EIT KICs mit Beteiligung der RWTH Aachen</a:t>
            </a:r>
            <a:endParaRPr lang="de-DE" b="1" dirty="0" smtClean="0">
              <a:solidFill>
                <a:srgbClr val="FFFFFF"/>
              </a:solidFill>
            </a:endParaRPr>
          </a:p>
        </p:txBody>
      </p:sp>
    </p:spTree>
    <p:extLst>
      <p:ext uri="{BB962C8B-B14F-4D97-AF65-F5344CB8AC3E}">
        <p14:creationId xmlns:p14="http://schemas.microsoft.com/office/powerpoint/2010/main" val="1219783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ERC </a:t>
            </a:r>
            <a:r>
              <a:rPr lang="de-DE" dirty="0" err="1"/>
              <a:t>Starting</a:t>
            </a:r>
            <a:r>
              <a:rPr lang="de-DE" dirty="0"/>
              <a:t> </a:t>
            </a:r>
            <a:r>
              <a:rPr lang="de-DE" dirty="0" smtClean="0"/>
              <a:t>Grants</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54 von 63</a:t>
            </a:r>
            <a:endParaRPr lang="de-DE" altLang="de-DE" dirty="0" smtClean="0"/>
          </a:p>
        </p:txBody>
      </p:sp>
      <p:sp>
        <p:nvSpPr>
          <p:cNvPr id="6" name="Textfeld 5"/>
          <p:cNvSpPr txBox="1"/>
          <p:nvPr/>
        </p:nvSpPr>
        <p:spPr>
          <a:xfrm>
            <a:off x="613053" y="1342800"/>
            <a:ext cx="7920000" cy="4536157"/>
          </a:xfrm>
          <a:prstGeom prst="rect">
            <a:avLst/>
          </a:prstGeom>
          <a:noFill/>
        </p:spPr>
        <p:txBody>
          <a:bodyPr wrap="square" rtlCol="0">
            <a:noAutofit/>
          </a:bodyPr>
          <a:lstStyle/>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err="1" smtClean="0">
                <a:solidFill>
                  <a:srgbClr val="00549F"/>
                </a:solidFill>
              </a:rPr>
              <a:t>CureCKDHeart</a:t>
            </a:r>
            <a:r>
              <a:rPr lang="de-DE" sz="1100" b="1" dirty="0" smtClean="0">
                <a:solidFill>
                  <a:srgbClr val="00549F"/>
                </a:solidFill>
              </a:rPr>
              <a:t>			</a:t>
            </a:r>
            <a:r>
              <a:rPr lang="en-US" sz="1100" b="1" dirty="0" smtClean="0">
                <a:solidFill>
                  <a:srgbClr val="00549F"/>
                </a:solidFill>
              </a:rPr>
              <a:t>Targeting </a:t>
            </a:r>
            <a:r>
              <a:rPr lang="en-US" sz="1100" b="1" dirty="0">
                <a:solidFill>
                  <a:srgbClr val="00549F"/>
                </a:solidFill>
              </a:rPr>
              <a:t>perivascular </a:t>
            </a:r>
            <a:r>
              <a:rPr lang="en-US" sz="1100" b="1" dirty="0" err="1">
                <a:solidFill>
                  <a:srgbClr val="00549F"/>
                </a:solidFill>
              </a:rPr>
              <a:t>myofibroblast</a:t>
            </a:r>
            <a:r>
              <a:rPr lang="en-US" sz="1100" b="1" dirty="0">
                <a:solidFill>
                  <a:srgbClr val="00549F"/>
                </a:solidFill>
              </a:rPr>
              <a:t> progenitors to treat cardiac fibrosis and heart failure </a:t>
            </a:r>
            <a:r>
              <a:rPr lang="en-US" sz="1100" b="1" dirty="0" smtClean="0">
                <a:solidFill>
                  <a:srgbClr val="00549F"/>
                </a:solidFill>
              </a:rPr>
              <a:t>in 				chronic kidney </a:t>
            </a:r>
            <a:r>
              <a:rPr lang="en-US" sz="1100" b="1" dirty="0">
                <a:solidFill>
                  <a:srgbClr val="00549F"/>
                </a:solidFill>
              </a:rPr>
              <a:t>disease</a:t>
            </a:r>
            <a:endParaRPr lang="de-DE" sz="1100" b="1" dirty="0">
              <a:solidFill>
                <a:srgbClr val="00549F"/>
              </a:solidFill>
            </a:endParaRPr>
          </a:p>
          <a:p>
            <a:pPr marL="989013" indent="-989013" defTabSz="249238">
              <a:tabLst>
                <a:tab pos="1081088" algn="l"/>
              </a:tabLst>
            </a:pPr>
            <a:r>
              <a:rPr lang="de-DE" sz="1100" b="1" dirty="0">
                <a:solidFill>
                  <a:srgbClr val="00549F"/>
                </a:solidFill>
              </a:rPr>
              <a:t>	</a:t>
            </a:r>
            <a:r>
              <a:rPr lang="de-DE" sz="1100" b="1" dirty="0" smtClean="0">
                <a:solidFill>
                  <a:srgbClr val="00549F"/>
                </a:solidFill>
              </a:rPr>
              <a:t>		</a:t>
            </a:r>
            <a:r>
              <a:rPr lang="de-DE" sz="1100" b="1" dirty="0" err="1" smtClean="0">
                <a:solidFill>
                  <a:srgbClr val="646567"/>
                </a:solidFill>
              </a:rPr>
              <a:t>Grantholder</a:t>
            </a:r>
            <a:r>
              <a:rPr lang="de-DE" sz="1100" b="1" dirty="0" smtClean="0">
                <a:solidFill>
                  <a:srgbClr val="646567"/>
                </a:solidFill>
              </a:rPr>
              <a:t> 	      Dr</a:t>
            </a:r>
            <a:r>
              <a:rPr lang="de-DE" sz="1100" b="1" dirty="0">
                <a:solidFill>
                  <a:srgbClr val="646567"/>
                </a:solidFill>
              </a:rPr>
              <a:t>. med. Rafael </a:t>
            </a:r>
            <a:r>
              <a:rPr lang="de-DE" sz="1100" b="1" dirty="0" err="1">
                <a:solidFill>
                  <a:srgbClr val="646567"/>
                </a:solidFill>
              </a:rPr>
              <a:t>Kramann</a:t>
            </a:r>
            <a:r>
              <a:rPr lang="de-DE" sz="1100" b="1" dirty="0">
                <a:solidFill>
                  <a:srgbClr val="646567"/>
                </a:solidFill>
              </a:rPr>
              <a:t>, Klinik für Nieren- und Hochdruckkrankheiten,</a:t>
            </a:r>
          </a:p>
          <a:p>
            <a:pPr marL="989013" indent="-989013" defTabSz="249238">
              <a:tabLst>
                <a:tab pos="1081088" algn="l"/>
              </a:tabLst>
            </a:pPr>
            <a:r>
              <a:rPr lang="de-DE" sz="1100" b="1" dirty="0" smtClean="0">
                <a:solidFill>
                  <a:srgbClr val="646567"/>
                </a:solidFill>
              </a:rPr>
              <a:t>							      rheumatologische </a:t>
            </a:r>
            <a:r>
              <a:rPr lang="de-DE" sz="1100" b="1" dirty="0">
                <a:solidFill>
                  <a:srgbClr val="646567"/>
                </a:solidFill>
              </a:rPr>
              <a:t>und immunologische Erkrankungen (Med. Klinik II)	</a:t>
            </a:r>
            <a:endParaRPr lang="de-DE" sz="1100" b="1" dirty="0">
              <a:solidFill>
                <a:srgbClr val="00549F"/>
              </a:solidFill>
            </a:endParaRP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a:solidFill>
                  <a:srgbClr val="00549F"/>
                </a:solidFill>
              </a:rPr>
              <a:t>SEQUNET	</a:t>
            </a:r>
            <a:r>
              <a:rPr lang="de-DE" sz="1100" b="1" dirty="0" smtClean="0">
                <a:solidFill>
                  <a:srgbClr val="00549F"/>
                </a:solidFill>
              </a:rPr>
              <a:t>		</a:t>
            </a:r>
            <a:r>
              <a:rPr lang="en-US" sz="1100" b="1" dirty="0" smtClean="0">
                <a:solidFill>
                  <a:srgbClr val="00549F"/>
                </a:solidFill>
              </a:rPr>
              <a:t>Semiconductor-based </a:t>
            </a:r>
            <a:r>
              <a:rPr lang="en-US" sz="1100" b="1" dirty="0">
                <a:solidFill>
                  <a:srgbClr val="00549F"/>
                </a:solidFill>
              </a:rPr>
              <a:t>quantum network</a:t>
            </a:r>
            <a:endParaRPr lang="de-DE" sz="1100" b="1" dirty="0">
              <a:solidFill>
                <a:srgbClr val="00549F"/>
              </a:solidFill>
            </a:endParaRPr>
          </a:p>
          <a:p>
            <a:pPr marL="989013" indent="-989013" defTabSz="249238">
              <a:tabLst>
                <a:tab pos="1081088" algn="l"/>
              </a:tabLst>
            </a:pPr>
            <a:r>
              <a:rPr lang="de-DE" sz="1100" b="1" dirty="0">
                <a:solidFill>
                  <a:srgbClr val="00549F"/>
                </a:solidFill>
              </a:rPr>
              <a:t>	</a:t>
            </a:r>
            <a:r>
              <a:rPr lang="de-DE" sz="1100" b="1" dirty="0" smtClean="0">
                <a:solidFill>
                  <a:srgbClr val="00549F"/>
                </a:solidFill>
              </a:rPr>
              <a:t>		</a:t>
            </a:r>
            <a:r>
              <a:rPr lang="de-DE" sz="1100" b="1" dirty="0" err="1" smtClean="0">
                <a:solidFill>
                  <a:srgbClr val="646567"/>
                </a:solidFill>
              </a:rPr>
              <a:t>Grantholder</a:t>
            </a:r>
            <a:r>
              <a:rPr lang="de-DE" sz="1100" b="1" dirty="0" smtClean="0">
                <a:solidFill>
                  <a:srgbClr val="646567"/>
                </a:solidFill>
              </a:rPr>
              <a:t> 	      Prof</a:t>
            </a:r>
            <a:r>
              <a:rPr lang="de-DE" sz="1100" b="1" dirty="0">
                <a:solidFill>
                  <a:srgbClr val="646567"/>
                </a:solidFill>
              </a:rPr>
              <a:t>. Dr. </a:t>
            </a:r>
            <a:r>
              <a:rPr lang="de-DE" sz="1100" b="1" dirty="0" err="1">
                <a:solidFill>
                  <a:srgbClr val="646567"/>
                </a:solidFill>
              </a:rPr>
              <a:t>rer</a:t>
            </a:r>
            <a:r>
              <a:rPr lang="de-DE" sz="1100" b="1" dirty="0">
                <a:solidFill>
                  <a:srgbClr val="646567"/>
                </a:solidFill>
              </a:rPr>
              <a:t>. nat. Hendrik Bluhm, Lehrstuhl für Experimentalphysik und II.</a:t>
            </a:r>
          </a:p>
          <a:p>
            <a:pPr marL="989013" indent="-989013" defTabSz="249238">
              <a:tabLst>
                <a:tab pos="1081088" algn="l"/>
              </a:tabLst>
            </a:pPr>
            <a:r>
              <a:rPr lang="de-DE" sz="1100" b="1" dirty="0" smtClean="0">
                <a:solidFill>
                  <a:srgbClr val="646567"/>
                </a:solidFill>
              </a:rPr>
              <a:t>							      Physikalisches Institut</a:t>
            </a:r>
          </a:p>
          <a:p>
            <a:pPr marL="989013" indent="-989013" defTabSz="249238">
              <a:tabLst>
                <a:tab pos="1081088" algn="l"/>
              </a:tabLst>
            </a:pPr>
            <a:endParaRPr lang="de-DE" sz="1100" b="1" dirty="0">
              <a:solidFill>
                <a:srgbClr val="646567"/>
              </a:solidFill>
            </a:endParaRPr>
          </a:p>
          <a:p>
            <a:pPr marL="989013" indent="-989013" defTabSz="249238">
              <a:tabLst>
                <a:tab pos="1081088" algn="l"/>
              </a:tabLst>
            </a:pPr>
            <a:r>
              <a:rPr lang="de-DE" sz="1100" b="1" dirty="0" err="1">
                <a:solidFill>
                  <a:srgbClr val="00549F"/>
                </a:solidFill>
              </a:rPr>
              <a:t>FunCatDesign</a:t>
            </a:r>
            <a:r>
              <a:rPr lang="de-DE" sz="1100" b="1" dirty="0">
                <a:solidFill>
                  <a:srgbClr val="00549F"/>
                </a:solidFill>
              </a:rPr>
              <a:t>	</a:t>
            </a:r>
            <a:r>
              <a:rPr lang="de-DE" sz="1100" b="1" dirty="0" smtClean="0">
                <a:solidFill>
                  <a:srgbClr val="00549F"/>
                </a:solidFill>
              </a:rPr>
              <a:t>		</a:t>
            </a:r>
            <a:r>
              <a:rPr lang="en-US" sz="1100" b="1" dirty="0" smtClean="0">
                <a:solidFill>
                  <a:srgbClr val="00549F"/>
                </a:solidFill>
              </a:rPr>
              <a:t>Fundamental </a:t>
            </a:r>
            <a:r>
              <a:rPr lang="en-US" sz="1100" b="1" dirty="0">
                <a:solidFill>
                  <a:srgbClr val="00549F"/>
                </a:solidFill>
              </a:rPr>
              <a:t>Studies in Catalysis – Reactivity Design with Experimental and Computational Tools</a:t>
            </a:r>
            <a:r>
              <a:rPr lang="de-DE" sz="1100" b="1" dirty="0">
                <a:solidFill>
                  <a:srgbClr val="00549F"/>
                </a:solidFill>
              </a:rPr>
              <a:t>		</a:t>
            </a:r>
            <a:r>
              <a:rPr lang="de-DE" sz="1100" b="1" dirty="0" smtClean="0">
                <a:solidFill>
                  <a:srgbClr val="00549F"/>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Dr. Franziska </a:t>
            </a:r>
            <a:r>
              <a:rPr lang="de-DE" sz="1100" b="1" dirty="0" err="1">
                <a:solidFill>
                  <a:srgbClr val="646567"/>
                </a:solidFill>
              </a:rPr>
              <a:t>Schoenebeck</a:t>
            </a:r>
            <a:r>
              <a:rPr lang="de-DE" sz="1100" b="1" dirty="0">
                <a:solidFill>
                  <a:srgbClr val="646567"/>
                </a:solidFill>
              </a:rPr>
              <a:t>, Institut für Organische </a:t>
            </a:r>
            <a:r>
              <a:rPr lang="de-DE" sz="1100" b="1" dirty="0" smtClean="0">
                <a:solidFill>
                  <a:srgbClr val="646567"/>
                </a:solidFill>
              </a:rPr>
              <a:t>Chemie</a:t>
            </a:r>
          </a:p>
          <a:p>
            <a:pPr marL="989013" indent="-989013" defTabSz="249238">
              <a:tabLst>
                <a:tab pos="1081088" algn="l"/>
              </a:tabLst>
            </a:pPr>
            <a:endParaRPr lang="de-DE" sz="1100" b="1" dirty="0">
              <a:solidFill>
                <a:srgbClr val="00549F"/>
              </a:solidFill>
            </a:endParaRPr>
          </a:p>
          <a:p>
            <a:pPr marL="989013" indent="-989013" defTabSz="249238">
              <a:tabLst>
                <a:tab pos="1081088" algn="l"/>
              </a:tabLst>
            </a:pPr>
            <a:r>
              <a:rPr lang="de-DE" sz="1100" b="1" dirty="0">
                <a:solidFill>
                  <a:srgbClr val="00549F"/>
                </a:solidFill>
              </a:rPr>
              <a:t>NEURAMORPH	</a:t>
            </a:r>
            <a:r>
              <a:rPr lang="de-DE" sz="1100" b="1" dirty="0" smtClean="0">
                <a:solidFill>
                  <a:srgbClr val="00549F"/>
                </a:solidFill>
              </a:rPr>
              <a:t>	</a:t>
            </a:r>
            <a:r>
              <a:rPr lang="en-US" sz="1100" b="1" dirty="0" smtClean="0">
                <a:solidFill>
                  <a:srgbClr val="00549F"/>
                </a:solidFill>
              </a:rPr>
              <a:t>Dynamics </a:t>
            </a:r>
            <a:r>
              <a:rPr lang="en-US" sz="1100" b="1" dirty="0">
                <a:solidFill>
                  <a:srgbClr val="00549F"/>
                </a:solidFill>
              </a:rPr>
              <a:t>of Amorphous Semiconductors: Intrinsic Nature and Application in Neuromorphic </a:t>
            </a:r>
            <a:r>
              <a:rPr lang="en-US" sz="1100" b="1" dirty="0" smtClean="0">
                <a:solidFill>
                  <a:srgbClr val="00549F"/>
                </a:solidFill>
              </a:rPr>
              <a:t>				Hardware</a:t>
            </a:r>
            <a:endParaRPr lang="de-DE" sz="1100" b="1" dirty="0">
              <a:solidFill>
                <a:srgbClr val="00549F"/>
              </a:solidFill>
            </a:endParaRPr>
          </a:p>
          <a:p>
            <a:pPr marL="989013" indent="-989013" defTabSz="249238">
              <a:tabLst>
                <a:tab pos="1081088" algn="l"/>
              </a:tabLst>
            </a:pPr>
            <a:r>
              <a:rPr lang="de-DE" sz="1100" b="1" dirty="0">
                <a:solidFill>
                  <a:srgbClr val="00549F"/>
                </a:solidFill>
              </a:rPr>
              <a:t>		</a:t>
            </a:r>
            <a:r>
              <a:rPr lang="de-DE" sz="1100" b="1" dirty="0" smtClean="0">
                <a:solidFill>
                  <a:srgbClr val="00549F"/>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      Dr</a:t>
            </a:r>
            <a:r>
              <a:rPr lang="de-DE" sz="1100" b="1" dirty="0">
                <a:solidFill>
                  <a:srgbClr val="646567"/>
                </a:solidFill>
              </a:rPr>
              <a:t>. </a:t>
            </a:r>
            <a:r>
              <a:rPr lang="de-DE" sz="1100" b="1" dirty="0" err="1">
                <a:solidFill>
                  <a:srgbClr val="646567"/>
                </a:solidFill>
              </a:rPr>
              <a:t>rer</a:t>
            </a:r>
            <a:r>
              <a:rPr lang="de-DE" sz="1100" b="1" dirty="0">
                <a:solidFill>
                  <a:srgbClr val="646567"/>
                </a:solidFill>
              </a:rPr>
              <a:t>. nat. Martin </a:t>
            </a:r>
            <a:r>
              <a:rPr lang="de-DE" sz="1100" b="1" dirty="0" err="1">
                <a:solidFill>
                  <a:srgbClr val="646567"/>
                </a:solidFill>
              </a:rPr>
              <a:t>Salinga</a:t>
            </a:r>
            <a:r>
              <a:rPr lang="de-DE" sz="1100" b="1" dirty="0">
                <a:solidFill>
                  <a:srgbClr val="646567"/>
                </a:solidFill>
              </a:rPr>
              <a:t>, Lehrstuhl für Experimentalphysik I A und</a:t>
            </a:r>
          </a:p>
          <a:p>
            <a:pPr marL="989013" indent="-989013" defTabSz="249238">
              <a:tabLst>
                <a:tab pos="1081088" algn="l"/>
              </a:tabLst>
            </a:pPr>
            <a:r>
              <a:rPr lang="de-DE" sz="1100" b="1" dirty="0" smtClean="0">
                <a:solidFill>
                  <a:srgbClr val="646567"/>
                </a:solidFill>
              </a:rPr>
              <a:t>							      I</a:t>
            </a:r>
            <a:r>
              <a:rPr lang="de-DE" sz="1100" b="1" dirty="0">
                <a:solidFill>
                  <a:srgbClr val="646567"/>
                </a:solidFill>
              </a:rPr>
              <a:t>. Physikalisches </a:t>
            </a:r>
            <a:r>
              <a:rPr lang="de-DE" sz="1100" b="1" dirty="0" smtClean="0">
                <a:solidFill>
                  <a:srgbClr val="646567"/>
                </a:solidFill>
              </a:rPr>
              <a:t>Institut</a:t>
            </a:r>
          </a:p>
          <a:p>
            <a:pPr marL="989013" indent="-989013" defTabSz="249238">
              <a:tabLst>
                <a:tab pos="1081088" algn="l"/>
              </a:tabLst>
            </a:pPr>
            <a:endParaRPr lang="de-DE" sz="1100" b="1" dirty="0" smtClean="0">
              <a:solidFill>
                <a:srgbClr val="646567"/>
              </a:solidFill>
            </a:endParaRPr>
          </a:p>
          <a:p>
            <a:pPr marL="989013" indent="-989013" defTabSz="249238">
              <a:tabLst>
                <a:tab pos="1081088" algn="l"/>
              </a:tabLst>
            </a:pPr>
            <a:r>
              <a:rPr lang="de-DE" sz="1100" b="1" dirty="0" err="1">
                <a:solidFill>
                  <a:srgbClr val="00549F"/>
                </a:solidFill>
              </a:rPr>
              <a:t>NeoNaNo</a:t>
            </a:r>
            <a:r>
              <a:rPr lang="de-DE" sz="1100" b="1" dirty="0">
                <a:solidFill>
                  <a:srgbClr val="00549F"/>
                </a:solidFill>
              </a:rPr>
              <a:t>	</a:t>
            </a:r>
            <a:r>
              <a:rPr lang="de-DE" sz="1100" b="1" dirty="0" smtClean="0">
                <a:solidFill>
                  <a:srgbClr val="00549F"/>
                </a:solidFill>
              </a:rPr>
              <a:t>		</a:t>
            </a:r>
            <a:r>
              <a:rPr lang="en-US" sz="1100" b="1" dirty="0" smtClean="0">
                <a:solidFill>
                  <a:srgbClr val="00549F"/>
                </a:solidFill>
              </a:rPr>
              <a:t>Neoadjuvant </a:t>
            </a:r>
            <a:r>
              <a:rPr lang="en-US" sz="1100" b="1" dirty="0">
                <a:solidFill>
                  <a:srgbClr val="00549F"/>
                </a:solidFill>
              </a:rPr>
              <a:t>Nanomedicines for vascular </a:t>
            </a:r>
            <a:r>
              <a:rPr lang="en-US" sz="1100" b="1" dirty="0" smtClean="0">
                <a:solidFill>
                  <a:srgbClr val="00549F"/>
                </a:solidFill>
              </a:rPr>
              <a:t>Normalization</a:t>
            </a:r>
          </a:p>
          <a:p>
            <a:pPr marL="989013" indent="-989013" defTabSz="249238">
              <a:tabLst>
                <a:tab pos="1081088" algn="l"/>
              </a:tabLst>
            </a:pPr>
            <a:r>
              <a:rPr lang="de-DE" sz="1100" b="1" dirty="0">
                <a:solidFill>
                  <a:srgbClr val="00549F"/>
                </a:solidFill>
              </a:rPr>
              <a:t>			</a:t>
            </a:r>
            <a:r>
              <a:rPr lang="de-DE" sz="1100" b="1" dirty="0" err="1">
                <a:solidFill>
                  <a:srgbClr val="646567"/>
                </a:solidFill>
              </a:rPr>
              <a:t>Grantholder</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Dr. sc. hum. </a:t>
            </a:r>
            <a:r>
              <a:rPr lang="de-DE" sz="1100" b="1" dirty="0" err="1">
                <a:solidFill>
                  <a:srgbClr val="646567"/>
                </a:solidFill>
              </a:rPr>
              <a:t>Twan</a:t>
            </a:r>
            <a:r>
              <a:rPr lang="de-DE" sz="1100" b="1" dirty="0">
                <a:solidFill>
                  <a:srgbClr val="646567"/>
                </a:solidFill>
              </a:rPr>
              <a:t> Lammers, Institut für Biomedizinische Technologien -</a:t>
            </a:r>
          </a:p>
          <a:p>
            <a:pPr marL="989013" indent="-989013" defTabSz="249238">
              <a:tabLst>
                <a:tab pos="1081088" algn="l"/>
              </a:tabLst>
            </a:pPr>
            <a:r>
              <a:rPr lang="de-DE" sz="1100" b="1" dirty="0" smtClean="0">
                <a:solidFill>
                  <a:srgbClr val="646567"/>
                </a:solidFill>
              </a:rPr>
              <a:t>							      Experimentelle </a:t>
            </a:r>
            <a:r>
              <a:rPr lang="de-DE" sz="1100" b="1" dirty="0">
                <a:solidFill>
                  <a:srgbClr val="646567"/>
                </a:solidFill>
              </a:rPr>
              <a:t>Molekulare </a:t>
            </a:r>
            <a:r>
              <a:rPr lang="de-DE" sz="1100" b="1" dirty="0" smtClean="0">
                <a:solidFill>
                  <a:srgbClr val="646567"/>
                </a:solidFill>
              </a:rPr>
              <a:t>Bildgebung</a:t>
            </a:r>
          </a:p>
          <a:p>
            <a:pPr marL="989013" indent="-989013" defTabSz="249238">
              <a:tabLst>
                <a:tab pos="1081088" algn="l"/>
              </a:tabLst>
            </a:pPr>
            <a:endParaRPr lang="de-DE" sz="1100" b="1" dirty="0">
              <a:solidFill>
                <a:srgbClr val="00549F"/>
              </a:solidFill>
            </a:endParaRPr>
          </a:p>
          <a:p>
            <a:pPr marL="989013" indent="-989013" defTabSz="249238">
              <a:tabLst>
                <a:tab pos="1081088" algn="l"/>
              </a:tabLst>
            </a:pPr>
            <a:r>
              <a:rPr lang="de-DE" sz="1100" b="1" dirty="0">
                <a:solidFill>
                  <a:srgbClr val="00549F"/>
                </a:solidFill>
              </a:rPr>
              <a:t>CV-SUPER		</a:t>
            </a:r>
            <a:r>
              <a:rPr lang="de-DE" sz="1100" b="1" dirty="0" smtClean="0">
                <a:solidFill>
                  <a:srgbClr val="00549F"/>
                </a:solidFill>
              </a:rPr>
              <a:t>	</a:t>
            </a:r>
            <a:r>
              <a:rPr lang="en-US" sz="1100" b="1" dirty="0" smtClean="0">
                <a:solidFill>
                  <a:srgbClr val="00549F"/>
                </a:solidFill>
              </a:rPr>
              <a:t>Computer </a:t>
            </a:r>
            <a:r>
              <a:rPr lang="en-US" sz="1100" b="1" dirty="0">
                <a:solidFill>
                  <a:srgbClr val="00549F"/>
                </a:solidFill>
              </a:rPr>
              <a:t>Vision for Scene Understanding from a first-person </a:t>
            </a:r>
            <a:r>
              <a:rPr lang="en-US" sz="1100" b="1" dirty="0" smtClean="0">
                <a:solidFill>
                  <a:srgbClr val="00549F"/>
                </a:solidFill>
              </a:rPr>
              <a:t>Perspective</a:t>
            </a:r>
          </a:p>
          <a:p>
            <a:pPr marL="989013" indent="-989013" defTabSz="249238">
              <a:tabLst>
                <a:tab pos="1081088" algn="l"/>
              </a:tabLst>
            </a:pPr>
            <a:r>
              <a:rPr lang="de-DE" sz="1100" b="1" dirty="0">
                <a:solidFill>
                  <a:srgbClr val="00549F"/>
                </a:solidFill>
              </a:rPr>
              <a:t>		</a:t>
            </a:r>
            <a:r>
              <a:rPr lang="de-DE" sz="1100" b="1" dirty="0" smtClean="0">
                <a:solidFill>
                  <a:srgbClr val="00549F"/>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Dr. sc. techn. Bastian Leibe, Lehr- und Forschungsgebiet Informatik 8</a:t>
            </a:r>
          </a:p>
          <a:p>
            <a:pPr marL="989013" indent="-989013" defTabSz="249238">
              <a:tabLst>
                <a:tab pos="1081088" algn="l"/>
              </a:tabLst>
            </a:pPr>
            <a:r>
              <a:rPr lang="de-DE" sz="1100" b="1" dirty="0" smtClean="0">
                <a:solidFill>
                  <a:srgbClr val="646567"/>
                </a:solidFill>
              </a:rPr>
              <a:t>							      (</a:t>
            </a:r>
            <a:r>
              <a:rPr lang="de-DE" sz="1100" b="1" dirty="0">
                <a:solidFill>
                  <a:srgbClr val="646567"/>
                </a:solidFill>
              </a:rPr>
              <a:t>Computer Vision)</a:t>
            </a:r>
            <a:endParaRPr lang="de-DE" sz="1100" b="1" dirty="0" smtClean="0">
              <a:solidFill>
                <a:srgbClr val="646567"/>
              </a:solidFill>
            </a:endParaRPr>
          </a:p>
          <a:p>
            <a:pPr marL="989013" indent="-989013" defTabSz="249238">
              <a:tabLst>
                <a:tab pos="1081088" algn="l"/>
              </a:tabLst>
            </a:pPr>
            <a:endParaRPr lang="de-DE" sz="1100" b="1" dirty="0">
              <a:solidFill>
                <a:srgbClr val="00549F"/>
              </a:solidFill>
            </a:endParaRPr>
          </a:p>
        </p:txBody>
      </p:sp>
      <p:sp>
        <p:nvSpPr>
          <p:cNvPr id="7" name="Textfeld 6"/>
          <p:cNvSpPr txBox="1"/>
          <p:nvPr/>
        </p:nvSpPr>
        <p:spPr>
          <a:xfrm>
            <a:off x="612000" y="982800"/>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ERC </a:t>
            </a:r>
            <a:r>
              <a:rPr lang="de-DE" dirty="0" err="1" smtClean="0">
                <a:solidFill>
                  <a:srgbClr val="FFFFFF"/>
                </a:solidFill>
              </a:rPr>
              <a:t>Starting</a:t>
            </a:r>
            <a:r>
              <a:rPr lang="de-DE" dirty="0" smtClean="0">
                <a:solidFill>
                  <a:srgbClr val="FFFFFF"/>
                </a:solidFill>
              </a:rPr>
              <a:t> Grants</a:t>
            </a:r>
            <a:endParaRPr lang="de-DE" b="1" dirty="0" smtClean="0">
              <a:solidFill>
                <a:srgbClr val="FFFFFF"/>
              </a:solidFill>
            </a:endParaRPr>
          </a:p>
        </p:txBody>
      </p:sp>
    </p:spTree>
    <p:extLst>
      <p:ext uri="{BB962C8B-B14F-4D97-AF65-F5344CB8AC3E}">
        <p14:creationId xmlns:p14="http://schemas.microsoft.com/office/powerpoint/2010/main" val="7158686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ERC </a:t>
            </a:r>
            <a:r>
              <a:rPr lang="de-DE" dirty="0" err="1"/>
              <a:t>Starting</a:t>
            </a:r>
            <a:r>
              <a:rPr lang="de-DE" dirty="0"/>
              <a:t> </a:t>
            </a:r>
            <a:r>
              <a:rPr lang="de-DE" dirty="0" smtClean="0"/>
              <a:t>Grants</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55 von 63</a:t>
            </a:r>
            <a:endParaRPr lang="de-DE" altLang="de-DE" dirty="0" smtClean="0"/>
          </a:p>
        </p:txBody>
      </p:sp>
      <p:sp>
        <p:nvSpPr>
          <p:cNvPr id="6" name="Textfeld 5"/>
          <p:cNvSpPr txBox="1"/>
          <p:nvPr/>
        </p:nvSpPr>
        <p:spPr>
          <a:xfrm>
            <a:off x="613053" y="1342800"/>
            <a:ext cx="7920000" cy="4536157"/>
          </a:xfrm>
          <a:prstGeom prst="rect">
            <a:avLst/>
          </a:prstGeom>
          <a:noFill/>
        </p:spPr>
        <p:txBody>
          <a:bodyPr wrap="square" rtlCol="0">
            <a:noAutofit/>
          </a:bodyPr>
          <a:lstStyle/>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a:solidFill>
                  <a:srgbClr val="00549F"/>
                </a:solidFill>
              </a:rPr>
              <a:t>GQEMS</a:t>
            </a:r>
            <a:r>
              <a:rPr lang="de-DE" sz="1100" b="1" dirty="0" smtClean="0">
                <a:solidFill>
                  <a:srgbClr val="00549F"/>
                </a:solidFill>
              </a:rPr>
              <a:t>	</a:t>
            </a:r>
            <a:r>
              <a:rPr lang="en-US" sz="1100" b="1" dirty="0" smtClean="0">
                <a:solidFill>
                  <a:srgbClr val="00549F"/>
                </a:solidFill>
              </a:rPr>
              <a:t>Graphene </a:t>
            </a:r>
            <a:r>
              <a:rPr lang="en-US" sz="1100" b="1" dirty="0">
                <a:solidFill>
                  <a:srgbClr val="00549F"/>
                </a:solidFill>
              </a:rPr>
              <a:t>Quantum Electromechanical </a:t>
            </a:r>
            <a:r>
              <a:rPr lang="en-US" sz="1100" b="1" dirty="0" smtClean="0">
                <a:solidFill>
                  <a:srgbClr val="00549F"/>
                </a:solidFill>
              </a:rPr>
              <a:t>Systems</a:t>
            </a:r>
          </a:p>
          <a:p>
            <a:pPr marL="989013" indent="-989013" defTabSz="249238">
              <a:tabLst>
                <a:tab pos="1081088" algn="l"/>
              </a:tabLst>
            </a:pPr>
            <a:r>
              <a:rPr lang="de-DE" sz="1100" b="1" dirty="0">
                <a:solidFill>
                  <a:srgbClr val="00549F"/>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Dr. Christoph Stampfer, Lehrstuhl für Experimentalphysik</a:t>
            </a:r>
          </a:p>
          <a:p>
            <a:pPr marL="989013" indent="-989013" defTabSz="249238">
              <a:tabLst>
                <a:tab pos="1081088" algn="l"/>
              </a:tabLst>
            </a:pPr>
            <a:r>
              <a:rPr lang="de-DE" sz="1100" b="1" dirty="0" smtClean="0">
                <a:solidFill>
                  <a:srgbClr val="646567"/>
                </a:solidFill>
              </a:rPr>
              <a:t>	(</a:t>
            </a:r>
            <a:r>
              <a:rPr lang="de-DE" sz="1100" b="1" dirty="0">
                <a:solidFill>
                  <a:srgbClr val="646567"/>
                </a:solidFill>
              </a:rPr>
              <a:t>Festkörperphysik)	</a:t>
            </a:r>
            <a:endParaRPr lang="de-DE" sz="1100" b="1" dirty="0">
              <a:solidFill>
                <a:srgbClr val="00549F"/>
              </a:solidFill>
            </a:endParaRPr>
          </a:p>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a:solidFill>
                  <a:srgbClr val="00549F"/>
                </a:solidFill>
              </a:rPr>
              <a:t>FISNT	</a:t>
            </a:r>
            <a:r>
              <a:rPr lang="en-US" sz="1100" b="1" dirty="0" smtClean="0">
                <a:solidFill>
                  <a:srgbClr val="00549F"/>
                </a:solidFill>
              </a:rPr>
              <a:t>Frontiers </a:t>
            </a:r>
            <a:r>
              <a:rPr lang="en-US" sz="1100" b="1" dirty="0">
                <a:solidFill>
                  <a:srgbClr val="00549F"/>
                </a:solidFill>
              </a:rPr>
              <a:t>of Integrated Silicon </a:t>
            </a:r>
            <a:r>
              <a:rPr lang="en-US" sz="1100" b="1" dirty="0" err="1">
                <a:solidFill>
                  <a:srgbClr val="00549F"/>
                </a:solidFill>
              </a:rPr>
              <a:t>Nanophotonics</a:t>
            </a:r>
            <a:r>
              <a:rPr lang="en-US" sz="1100" b="1" dirty="0">
                <a:solidFill>
                  <a:srgbClr val="00549F"/>
                </a:solidFill>
              </a:rPr>
              <a:t> in Telecommunications</a:t>
            </a:r>
            <a:r>
              <a:rPr lang="de-DE" sz="1100" b="1" dirty="0">
                <a:solidFill>
                  <a:srgbClr val="00549F"/>
                </a:solidFill>
              </a:rPr>
              <a:t>	</a:t>
            </a:r>
            <a:r>
              <a:rPr lang="de-DE" sz="1100" b="1" dirty="0" smtClean="0">
                <a:solidFill>
                  <a:srgbClr val="00549F"/>
                </a:solidFill>
              </a:rPr>
              <a:t>		</a:t>
            </a:r>
          </a:p>
          <a:p>
            <a:pPr marL="989013" indent="-989013" defTabSz="249238">
              <a:tabLst>
                <a:tab pos="1081088" algn="l"/>
              </a:tabLst>
            </a:pPr>
            <a:r>
              <a:rPr lang="de-DE" sz="1100" b="1" dirty="0" smtClean="0">
                <a:solidFill>
                  <a:srgbClr val="646567"/>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Dr. Jeremy Witzens, Lehr- und Forschungsgebiet Integrierte </a:t>
            </a:r>
            <a:r>
              <a:rPr lang="de-DE" sz="1100" b="1" dirty="0" err="1">
                <a:solidFill>
                  <a:srgbClr val="646567"/>
                </a:solidFill>
              </a:rPr>
              <a:t>Photonik</a:t>
            </a:r>
            <a:endParaRPr lang="de-DE" sz="1100" b="1" dirty="0">
              <a:solidFill>
                <a:srgbClr val="646567"/>
              </a:solidFill>
            </a:endParaRPr>
          </a:p>
          <a:p>
            <a:pPr marL="989013" indent="-989013" defTabSz="249238">
              <a:tabLst>
                <a:tab pos="1081088" algn="l"/>
              </a:tabLst>
            </a:pPr>
            <a:endParaRPr lang="de-DE" sz="1100" b="1" dirty="0">
              <a:solidFill>
                <a:srgbClr val="00549F"/>
              </a:solidFill>
            </a:endParaRPr>
          </a:p>
        </p:txBody>
      </p:sp>
      <p:sp>
        <p:nvSpPr>
          <p:cNvPr id="7" name="Textfeld 6"/>
          <p:cNvSpPr txBox="1"/>
          <p:nvPr/>
        </p:nvSpPr>
        <p:spPr>
          <a:xfrm>
            <a:off x="612000" y="982800"/>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ERC </a:t>
            </a:r>
            <a:r>
              <a:rPr lang="de-DE" dirty="0" err="1" smtClean="0">
                <a:solidFill>
                  <a:srgbClr val="FFFFFF"/>
                </a:solidFill>
              </a:rPr>
              <a:t>Starting</a:t>
            </a:r>
            <a:r>
              <a:rPr lang="de-DE" dirty="0" smtClean="0">
                <a:solidFill>
                  <a:srgbClr val="FFFFFF"/>
                </a:solidFill>
              </a:rPr>
              <a:t> Grants</a:t>
            </a:r>
            <a:endParaRPr lang="de-DE" b="1" dirty="0" smtClean="0">
              <a:solidFill>
                <a:srgbClr val="FFFFFF"/>
              </a:solidFill>
            </a:endParaRPr>
          </a:p>
        </p:txBody>
      </p:sp>
    </p:spTree>
    <p:extLst>
      <p:ext uri="{BB962C8B-B14F-4D97-AF65-F5344CB8AC3E}">
        <p14:creationId xmlns:p14="http://schemas.microsoft.com/office/powerpoint/2010/main" val="38380512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ERC </a:t>
            </a:r>
            <a:r>
              <a:rPr lang="de-DE" dirty="0" err="1" smtClean="0"/>
              <a:t>Consolidator</a:t>
            </a:r>
            <a:r>
              <a:rPr lang="de-DE" dirty="0" smtClean="0"/>
              <a:t> Grants</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56 von 63</a:t>
            </a:r>
            <a:endParaRPr lang="de-DE" altLang="de-DE" dirty="0" smtClean="0"/>
          </a:p>
        </p:txBody>
      </p:sp>
      <p:sp>
        <p:nvSpPr>
          <p:cNvPr id="6" name="Textfeld 5"/>
          <p:cNvSpPr txBox="1"/>
          <p:nvPr/>
        </p:nvSpPr>
        <p:spPr>
          <a:xfrm>
            <a:off x="613054" y="1340768"/>
            <a:ext cx="7920000" cy="4608512"/>
          </a:xfrm>
          <a:prstGeom prst="rect">
            <a:avLst/>
          </a:prstGeom>
          <a:noFill/>
        </p:spPr>
        <p:txBody>
          <a:bodyPr wrap="square" rtlCol="0">
            <a:noAutofit/>
          </a:bodyPr>
          <a:lstStyle/>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a:solidFill>
                  <a:srgbClr val="00549F"/>
                </a:solidFill>
              </a:rPr>
              <a:t>EQEC		</a:t>
            </a:r>
            <a:r>
              <a:rPr lang="de-DE" sz="1100" b="1" dirty="0" smtClean="0">
                <a:solidFill>
                  <a:srgbClr val="00549F"/>
                </a:solidFill>
              </a:rPr>
              <a:t>	</a:t>
            </a:r>
            <a:r>
              <a:rPr lang="en-US" sz="1100" b="1" dirty="0" smtClean="0">
                <a:solidFill>
                  <a:srgbClr val="00549F"/>
                </a:solidFill>
              </a:rPr>
              <a:t>Engineering </a:t>
            </a:r>
            <a:r>
              <a:rPr lang="en-US" sz="1100" b="1" dirty="0">
                <a:solidFill>
                  <a:srgbClr val="00549F"/>
                </a:solidFill>
              </a:rPr>
              <a:t>Quantum Error </a:t>
            </a:r>
            <a:r>
              <a:rPr lang="en-US" sz="1100" b="1" dirty="0" smtClean="0">
                <a:solidFill>
                  <a:srgbClr val="00549F"/>
                </a:solidFill>
              </a:rPr>
              <a:t>Correction</a:t>
            </a:r>
          </a:p>
          <a:p>
            <a:pPr marL="989013" indent="-989013" defTabSz="249238">
              <a:tabLst>
                <a:tab pos="1081088" algn="l"/>
              </a:tabLst>
            </a:pPr>
            <a:r>
              <a:rPr lang="de-DE" sz="1100" b="1" dirty="0">
                <a:solidFill>
                  <a:srgbClr val="00549F"/>
                </a:solidFill>
              </a:rPr>
              <a:t>		</a:t>
            </a:r>
            <a:r>
              <a:rPr lang="de-DE" sz="1100" b="1" dirty="0" smtClean="0">
                <a:solidFill>
                  <a:srgbClr val="00549F"/>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Dr. Barbara </a:t>
            </a:r>
            <a:r>
              <a:rPr lang="de-DE" sz="1100" b="1" dirty="0" err="1">
                <a:solidFill>
                  <a:srgbClr val="646567"/>
                </a:solidFill>
              </a:rPr>
              <a:t>Terhal</a:t>
            </a:r>
            <a:r>
              <a:rPr lang="de-DE" sz="1100" b="1" dirty="0">
                <a:solidFill>
                  <a:srgbClr val="646567"/>
                </a:solidFill>
              </a:rPr>
              <a:t>, Lehr- und Forschungsgebiet Theoretische Physik</a:t>
            </a:r>
          </a:p>
          <a:p>
            <a:pPr marL="989013" indent="-989013" defTabSz="249238">
              <a:tabLst>
                <a:tab pos="1081088" algn="l"/>
              </a:tabLst>
            </a:pPr>
            <a:r>
              <a:rPr lang="de-DE" sz="1100" b="1" dirty="0" smtClean="0">
                <a:solidFill>
                  <a:srgbClr val="646567"/>
                </a:solidFill>
              </a:rPr>
              <a:t>							      (kondensierte </a:t>
            </a:r>
            <a:r>
              <a:rPr lang="de-DE" sz="1100" b="1" dirty="0">
                <a:solidFill>
                  <a:srgbClr val="646567"/>
                </a:solidFill>
              </a:rPr>
              <a:t>Materie</a:t>
            </a:r>
            <a:r>
              <a:rPr lang="de-DE" sz="1100" b="1" dirty="0" smtClean="0">
                <a:solidFill>
                  <a:srgbClr val="646567"/>
                </a:solidFill>
              </a:rPr>
              <a:t>)</a:t>
            </a:r>
          </a:p>
          <a:p>
            <a:pPr marL="989013" indent="-989013" defTabSz="249238">
              <a:tabLst>
                <a:tab pos="1081088" algn="l"/>
              </a:tabLst>
            </a:pPr>
            <a:endParaRPr lang="de-DE" sz="1100" b="1" dirty="0">
              <a:solidFill>
                <a:srgbClr val="00549F"/>
              </a:solidFill>
            </a:endParaRPr>
          </a:p>
          <a:p>
            <a:pPr marL="989013" indent="-989013" defTabSz="249238">
              <a:tabLst>
                <a:tab pos="1081088" algn="l"/>
              </a:tabLst>
            </a:pPr>
            <a:r>
              <a:rPr lang="de-DE" sz="1100" b="1" dirty="0">
                <a:solidFill>
                  <a:srgbClr val="00549F"/>
                </a:solidFill>
              </a:rPr>
              <a:t>SYMBIOSYS		</a:t>
            </a:r>
            <a:r>
              <a:rPr lang="de-DE" sz="1100" b="1" dirty="0" smtClean="0">
                <a:solidFill>
                  <a:srgbClr val="00549F"/>
                </a:solidFill>
              </a:rPr>
              <a:t>	</a:t>
            </a:r>
            <a:r>
              <a:rPr lang="en-US" sz="1100" b="1" dirty="0" smtClean="0">
                <a:solidFill>
                  <a:srgbClr val="00549F"/>
                </a:solidFill>
              </a:rPr>
              <a:t>Symbolic </a:t>
            </a:r>
            <a:r>
              <a:rPr lang="en-US" sz="1100" b="1" dirty="0">
                <a:solidFill>
                  <a:srgbClr val="00549F"/>
                </a:solidFill>
              </a:rPr>
              <a:t>Analysis of Temporal and Functional Behavior of Networked Systems</a:t>
            </a:r>
            <a:r>
              <a:rPr lang="de-DE" sz="1100" b="1" dirty="0">
                <a:solidFill>
                  <a:srgbClr val="00549F"/>
                </a:solidFill>
              </a:rPr>
              <a:t>			</a:t>
            </a:r>
          </a:p>
          <a:p>
            <a:pPr marL="989013" indent="-989013" defTabSz="249238">
              <a:tabLst>
                <a:tab pos="1081088" algn="l"/>
              </a:tabLst>
            </a:pPr>
            <a:r>
              <a:rPr lang="de-DE" sz="1100" b="1" dirty="0">
                <a:solidFill>
                  <a:srgbClr val="646567"/>
                </a:solidFill>
              </a:rPr>
              <a:t>		</a:t>
            </a:r>
            <a:r>
              <a:rPr lang="de-DE" sz="1100" b="1" dirty="0" smtClean="0">
                <a:solidFill>
                  <a:srgbClr val="646567"/>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Dr.-Ing. Klaus Wehrle, Lehrstuhl für Informatik 4 - Kommunikation und</a:t>
            </a:r>
          </a:p>
          <a:p>
            <a:pPr marL="989013" indent="-989013" defTabSz="249238">
              <a:tabLst>
                <a:tab pos="1081088" algn="l"/>
              </a:tabLst>
            </a:pPr>
            <a:r>
              <a:rPr lang="de-DE" sz="1100" b="1" dirty="0" smtClean="0">
                <a:solidFill>
                  <a:srgbClr val="646567"/>
                </a:solidFill>
              </a:rPr>
              <a:t>							      verteilte Systeme</a:t>
            </a:r>
          </a:p>
          <a:p>
            <a:pPr marL="989013" indent="-989013" defTabSz="249238">
              <a:tabLst>
                <a:tab pos="1081088" algn="l"/>
              </a:tabLst>
            </a:pPr>
            <a:endParaRPr lang="de-DE" sz="1100" b="1" dirty="0">
              <a:solidFill>
                <a:srgbClr val="646567"/>
              </a:solidFill>
            </a:endParaRPr>
          </a:p>
          <a:p>
            <a:pPr marL="989013" indent="-989013" defTabSz="249238">
              <a:tabLst>
                <a:tab pos="1081088" algn="l"/>
              </a:tabLst>
            </a:pPr>
            <a:r>
              <a:rPr lang="de-DE" sz="1100" b="1" dirty="0" err="1">
                <a:solidFill>
                  <a:srgbClr val="00549F"/>
                </a:solidFill>
              </a:rPr>
              <a:t>SunCatChem</a:t>
            </a:r>
            <a:r>
              <a:rPr lang="de-DE" sz="1100" b="1" dirty="0">
                <a:solidFill>
                  <a:srgbClr val="00549F"/>
                </a:solidFill>
              </a:rPr>
              <a:t>		</a:t>
            </a:r>
            <a:r>
              <a:rPr lang="de-DE" sz="1100" b="1" dirty="0" smtClean="0">
                <a:solidFill>
                  <a:srgbClr val="00549F"/>
                </a:solidFill>
              </a:rPr>
              <a:t>	</a:t>
            </a:r>
            <a:r>
              <a:rPr lang="en-US" sz="1100" b="1" dirty="0" smtClean="0">
                <a:solidFill>
                  <a:srgbClr val="00549F"/>
                </a:solidFill>
              </a:rPr>
              <a:t>Sustainable </a:t>
            </a:r>
            <a:r>
              <a:rPr lang="en-US" sz="1100" b="1" dirty="0">
                <a:solidFill>
                  <a:srgbClr val="00549F"/>
                </a:solidFill>
              </a:rPr>
              <a:t>Light - Driven Catalytic Chemistry</a:t>
            </a:r>
          </a:p>
          <a:p>
            <a:pPr marL="989013" indent="-989013" defTabSz="249238">
              <a:tabLst>
                <a:tab pos="1081088" algn="l"/>
              </a:tabLst>
            </a:pPr>
            <a:r>
              <a:rPr lang="de-DE" sz="1100" b="1" dirty="0">
                <a:solidFill>
                  <a:srgbClr val="00549F"/>
                </a:solidFill>
              </a:rPr>
              <a:t>		</a:t>
            </a:r>
            <a:r>
              <a:rPr lang="de-DE" sz="1100" b="1" dirty="0" smtClean="0">
                <a:solidFill>
                  <a:srgbClr val="00549F"/>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Dr. </a:t>
            </a:r>
            <a:r>
              <a:rPr lang="de-DE" sz="1100" b="1" dirty="0" err="1">
                <a:solidFill>
                  <a:srgbClr val="646567"/>
                </a:solidFill>
              </a:rPr>
              <a:t>rer</a:t>
            </a:r>
            <a:r>
              <a:rPr lang="de-DE" sz="1100" b="1" dirty="0">
                <a:solidFill>
                  <a:srgbClr val="646567"/>
                </a:solidFill>
              </a:rPr>
              <a:t>. nat. Magnus </a:t>
            </a:r>
            <a:r>
              <a:rPr lang="de-DE" sz="1100" b="1" dirty="0" err="1">
                <a:solidFill>
                  <a:srgbClr val="646567"/>
                </a:solidFill>
              </a:rPr>
              <a:t>Rueping</a:t>
            </a:r>
            <a:r>
              <a:rPr lang="de-DE" sz="1100" b="1" dirty="0">
                <a:solidFill>
                  <a:srgbClr val="646567"/>
                </a:solidFill>
              </a:rPr>
              <a:t>, Lehrstuhl für Organische Chemie III und</a:t>
            </a:r>
          </a:p>
          <a:p>
            <a:pPr marL="989013" indent="-989013" defTabSz="249238">
              <a:tabLst>
                <a:tab pos="1081088" algn="l"/>
              </a:tabLst>
            </a:pPr>
            <a:r>
              <a:rPr lang="de-DE" sz="1100" b="1" dirty="0" smtClean="0">
                <a:solidFill>
                  <a:srgbClr val="646567"/>
                </a:solidFill>
              </a:rPr>
              <a:t>							      Institut </a:t>
            </a:r>
            <a:r>
              <a:rPr lang="de-DE" sz="1100" b="1" dirty="0">
                <a:solidFill>
                  <a:srgbClr val="646567"/>
                </a:solidFill>
              </a:rPr>
              <a:t>für Organische </a:t>
            </a:r>
            <a:r>
              <a:rPr lang="de-DE" sz="1100" b="1" dirty="0" smtClean="0">
                <a:solidFill>
                  <a:srgbClr val="646567"/>
                </a:solidFill>
              </a:rPr>
              <a:t>Chemie</a:t>
            </a:r>
          </a:p>
          <a:p>
            <a:pPr marL="989013" indent="-989013" defTabSz="249238">
              <a:tabLst>
                <a:tab pos="1081088" algn="l"/>
              </a:tabLst>
            </a:pPr>
            <a:endParaRPr lang="de-DE" sz="1100" b="1" dirty="0">
              <a:solidFill>
                <a:srgbClr val="00549F"/>
              </a:solidFill>
            </a:endParaRPr>
          </a:p>
          <a:p>
            <a:pPr marL="989013" indent="-989013" defTabSz="249238">
              <a:tabLst>
                <a:tab pos="1081088" algn="l"/>
              </a:tabLst>
            </a:pPr>
            <a:r>
              <a:rPr lang="de-DE" sz="1100" b="1" dirty="0">
                <a:solidFill>
                  <a:srgbClr val="00549F"/>
                </a:solidFill>
              </a:rPr>
              <a:t>MOLSPINTRON	</a:t>
            </a:r>
            <a:r>
              <a:rPr lang="de-DE" sz="1100" b="1" dirty="0" smtClean="0">
                <a:solidFill>
                  <a:srgbClr val="00549F"/>
                </a:solidFill>
              </a:rPr>
              <a:t>	</a:t>
            </a:r>
            <a:r>
              <a:rPr lang="en-US" sz="1100" b="1" dirty="0" smtClean="0">
                <a:solidFill>
                  <a:srgbClr val="00549F"/>
                </a:solidFill>
              </a:rPr>
              <a:t>Synthetic </a:t>
            </a:r>
            <a:r>
              <a:rPr lang="en-US" sz="1100" b="1" dirty="0">
                <a:solidFill>
                  <a:srgbClr val="00549F"/>
                </a:solidFill>
              </a:rPr>
              <a:t>Expansion of Magnetic Molecules Into Spintronic Devices</a:t>
            </a:r>
            <a:r>
              <a:rPr lang="de-DE" sz="1100" b="1" dirty="0">
                <a:solidFill>
                  <a:srgbClr val="00549F"/>
                </a:solidFill>
              </a:rPr>
              <a:t>			</a:t>
            </a:r>
          </a:p>
          <a:p>
            <a:pPr marL="989013" indent="-989013" defTabSz="249238">
              <a:tabLst>
                <a:tab pos="1081088" algn="l"/>
              </a:tabLst>
            </a:pPr>
            <a:r>
              <a:rPr lang="de-DE" sz="1100" b="1" dirty="0">
                <a:solidFill>
                  <a:srgbClr val="646567"/>
                </a:solidFill>
              </a:rPr>
              <a:t>		</a:t>
            </a:r>
            <a:r>
              <a:rPr lang="de-DE" sz="1100" b="1" dirty="0" smtClean="0">
                <a:solidFill>
                  <a:srgbClr val="646567"/>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Dr. </a:t>
            </a:r>
            <a:r>
              <a:rPr lang="de-DE" sz="1100" b="1" dirty="0" err="1">
                <a:solidFill>
                  <a:srgbClr val="646567"/>
                </a:solidFill>
              </a:rPr>
              <a:t>rer</a:t>
            </a:r>
            <a:r>
              <a:rPr lang="de-DE" sz="1100" b="1" dirty="0">
                <a:solidFill>
                  <a:srgbClr val="646567"/>
                </a:solidFill>
              </a:rPr>
              <a:t>. nat. Paul </a:t>
            </a:r>
            <a:r>
              <a:rPr lang="de-DE" sz="1100" b="1" dirty="0" err="1">
                <a:solidFill>
                  <a:srgbClr val="646567"/>
                </a:solidFill>
              </a:rPr>
              <a:t>Kögerler</a:t>
            </a:r>
            <a:r>
              <a:rPr lang="de-DE" sz="1100" b="1" dirty="0">
                <a:solidFill>
                  <a:srgbClr val="646567"/>
                </a:solidFill>
              </a:rPr>
              <a:t>, Lehr- und Forschungsgebiet Anorganische</a:t>
            </a:r>
          </a:p>
          <a:p>
            <a:pPr marL="989013" indent="-989013" defTabSz="249238">
              <a:tabLst>
                <a:tab pos="1081088" algn="l"/>
              </a:tabLst>
            </a:pPr>
            <a:r>
              <a:rPr lang="de-DE" sz="1100" b="1" dirty="0" smtClean="0">
                <a:solidFill>
                  <a:srgbClr val="646567"/>
                </a:solidFill>
              </a:rPr>
              <a:t>							      Chemie </a:t>
            </a:r>
            <a:r>
              <a:rPr lang="de-DE" sz="1100" b="1" dirty="0">
                <a:solidFill>
                  <a:srgbClr val="646567"/>
                </a:solidFill>
              </a:rPr>
              <a:t>(Molekularer Magnetismus)</a:t>
            </a:r>
          </a:p>
        </p:txBody>
      </p:sp>
      <p:sp>
        <p:nvSpPr>
          <p:cNvPr id="7" name="Textfeld 6"/>
          <p:cNvSpPr txBox="1"/>
          <p:nvPr/>
        </p:nvSpPr>
        <p:spPr>
          <a:xfrm>
            <a:off x="612000" y="982800"/>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ERC </a:t>
            </a:r>
            <a:r>
              <a:rPr lang="de-DE" dirty="0" err="1" smtClean="0">
                <a:solidFill>
                  <a:srgbClr val="FFFFFF"/>
                </a:solidFill>
              </a:rPr>
              <a:t>Consolidator</a:t>
            </a:r>
            <a:r>
              <a:rPr lang="de-DE" dirty="0" smtClean="0">
                <a:solidFill>
                  <a:srgbClr val="FFFFFF"/>
                </a:solidFill>
              </a:rPr>
              <a:t> Grant / ERC </a:t>
            </a:r>
            <a:r>
              <a:rPr lang="de-DE" dirty="0" err="1" smtClean="0">
                <a:solidFill>
                  <a:srgbClr val="FFFFFF"/>
                </a:solidFill>
              </a:rPr>
              <a:t>Starting</a:t>
            </a:r>
            <a:r>
              <a:rPr lang="de-DE" dirty="0" smtClean="0">
                <a:solidFill>
                  <a:srgbClr val="FFFFFF"/>
                </a:solidFill>
              </a:rPr>
              <a:t> Grant „</a:t>
            </a:r>
            <a:r>
              <a:rPr lang="de-DE" dirty="0" err="1" smtClean="0">
                <a:solidFill>
                  <a:srgbClr val="FFFFFF"/>
                </a:solidFill>
              </a:rPr>
              <a:t>Consolidator</a:t>
            </a:r>
            <a:r>
              <a:rPr lang="de-DE" dirty="0" smtClean="0">
                <a:solidFill>
                  <a:srgbClr val="FFFFFF"/>
                </a:solidFill>
              </a:rPr>
              <a:t> Level“</a:t>
            </a:r>
            <a:endParaRPr lang="de-DE" b="1" dirty="0" smtClean="0">
              <a:solidFill>
                <a:srgbClr val="FFFFFF"/>
              </a:solidFill>
            </a:endParaRPr>
          </a:p>
        </p:txBody>
      </p:sp>
    </p:spTree>
    <p:extLst>
      <p:ext uri="{BB962C8B-B14F-4D97-AF65-F5344CB8AC3E}">
        <p14:creationId xmlns:p14="http://schemas.microsoft.com/office/powerpoint/2010/main" val="36472018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ERC </a:t>
            </a:r>
            <a:r>
              <a:rPr lang="de-DE" dirty="0" err="1"/>
              <a:t>Advanced</a:t>
            </a:r>
            <a:r>
              <a:rPr lang="de-DE" dirty="0"/>
              <a:t> </a:t>
            </a:r>
            <a:r>
              <a:rPr lang="de-DE" dirty="0" smtClean="0"/>
              <a:t>Grants</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57 von 63</a:t>
            </a:r>
            <a:endParaRPr lang="de-DE" altLang="de-DE" dirty="0" smtClean="0"/>
          </a:p>
        </p:txBody>
      </p:sp>
      <p:sp>
        <p:nvSpPr>
          <p:cNvPr id="6" name="Textfeld 5"/>
          <p:cNvSpPr txBox="1"/>
          <p:nvPr/>
        </p:nvSpPr>
        <p:spPr>
          <a:xfrm>
            <a:off x="603504" y="1340768"/>
            <a:ext cx="7920000" cy="4536157"/>
          </a:xfrm>
          <a:prstGeom prst="rect">
            <a:avLst/>
          </a:prstGeom>
          <a:noFill/>
        </p:spPr>
        <p:txBody>
          <a:bodyPr wrap="square" rtlCol="0">
            <a:noAutofit/>
          </a:bodyPr>
          <a:lstStyle/>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a:solidFill>
                  <a:srgbClr val="00549F"/>
                </a:solidFill>
              </a:rPr>
              <a:t>SEQCLAS			</a:t>
            </a:r>
            <a:r>
              <a:rPr lang="de-DE" sz="1100" b="1" dirty="0" smtClean="0">
                <a:solidFill>
                  <a:srgbClr val="00549F"/>
                </a:solidFill>
              </a:rPr>
              <a:t>	</a:t>
            </a:r>
            <a:r>
              <a:rPr lang="en-US" sz="1100" b="1" dirty="0" smtClean="0">
                <a:solidFill>
                  <a:srgbClr val="00549F"/>
                </a:solidFill>
              </a:rPr>
              <a:t>A </a:t>
            </a:r>
            <a:r>
              <a:rPr lang="en-US" sz="1100" b="1" dirty="0">
                <a:solidFill>
                  <a:srgbClr val="00549F"/>
                </a:solidFill>
              </a:rPr>
              <a:t>Sequence Classification Framework for Human language </a:t>
            </a:r>
            <a:r>
              <a:rPr lang="en-US" sz="1100" b="1" dirty="0" smtClean="0">
                <a:solidFill>
                  <a:srgbClr val="00549F"/>
                </a:solidFill>
              </a:rPr>
              <a:t>Technology</a:t>
            </a:r>
          </a:p>
          <a:p>
            <a:pPr marL="989013" indent="-989013" defTabSz="249238">
              <a:tabLst>
                <a:tab pos="1081088" algn="l"/>
              </a:tabLst>
            </a:pPr>
            <a:r>
              <a:rPr lang="de-DE" sz="1100" b="1" dirty="0">
                <a:solidFill>
                  <a:srgbClr val="00549F"/>
                </a:solidFill>
              </a:rPr>
              <a:t>			</a:t>
            </a:r>
            <a:r>
              <a:rPr lang="de-DE" sz="1100" b="1" dirty="0" smtClean="0">
                <a:solidFill>
                  <a:srgbClr val="00549F"/>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Prof. Dr.-Ing. Hermann Ney, Lehrstuhl für Informatik 6 (Sprachverarbeitung </a:t>
            </a:r>
            <a:r>
              <a:rPr lang="de-DE" sz="1100" b="1" dirty="0" smtClean="0">
                <a:solidFill>
                  <a:srgbClr val="646567"/>
                </a:solidFill>
              </a:rPr>
              <a:t>									und </a:t>
            </a:r>
            <a:r>
              <a:rPr lang="de-DE" sz="1100" b="1" dirty="0" err="1" smtClean="0">
                <a:solidFill>
                  <a:srgbClr val="646567"/>
                </a:solidFill>
              </a:rPr>
              <a:t>Musterereknnung</a:t>
            </a:r>
            <a:r>
              <a:rPr lang="de-DE" sz="1100" b="1" dirty="0" smtClean="0">
                <a:solidFill>
                  <a:srgbClr val="646567"/>
                </a:solidFill>
              </a:rPr>
              <a:t>)</a:t>
            </a:r>
          </a:p>
          <a:p>
            <a:pPr marL="989013" indent="-989013" defTabSz="249238">
              <a:tabLst>
                <a:tab pos="1081088" algn="l"/>
              </a:tabLst>
            </a:pPr>
            <a:endParaRPr lang="de-DE" sz="1100" b="1" dirty="0">
              <a:solidFill>
                <a:srgbClr val="00549F"/>
              </a:solidFill>
            </a:endParaRPr>
          </a:p>
          <a:p>
            <a:pPr marL="989013" indent="-989013" defTabSz="249238">
              <a:tabLst>
                <a:tab pos="1081088" algn="l"/>
              </a:tabLst>
            </a:pPr>
            <a:r>
              <a:rPr lang="de-DE" sz="1100" b="1" dirty="0">
                <a:solidFill>
                  <a:srgbClr val="00549F"/>
                </a:solidFill>
              </a:rPr>
              <a:t>MILESTONE			</a:t>
            </a:r>
            <a:r>
              <a:rPr lang="de-DE" sz="1100" b="1" dirty="0" smtClean="0">
                <a:solidFill>
                  <a:srgbClr val="00549F"/>
                </a:solidFill>
              </a:rPr>
              <a:t>	</a:t>
            </a:r>
            <a:r>
              <a:rPr lang="en-US" sz="1100" b="1" dirty="0" smtClean="0">
                <a:solidFill>
                  <a:srgbClr val="00549F"/>
                </a:solidFill>
              </a:rPr>
              <a:t>Multi-Scale </a:t>
            </a:r>
            <a:r>
              <a:rPr lang="en-US" sz="1100" b="1" dirty="0">
                <a:solidFill>
                  <a:srgbClr val="00549F"/>
                </a:solidFill>
              </a:rPr>
              <a:t>Description of Non-Universal Behavior in Turbulent Combustion</a:t>
            </a:r>
            <a:r>
              <a:rPr lang="de-DE" sz="1100" b="1" dirty="0">
                <a:solidFill>
                  <a:srgbClr val="00549F"/>
                </a:solidFill>
              </a:rPr>
              <a:t>			</a:t>
            </a:r>
          </a:p>
          <a:p>
            <a:pPr marL="989013" indent="-989013" defTabSz="249238">
              <a:tabLst>
                <a:tab pos="1081088" algn="l"/>
              </a:tabLst>
            </a:pPr>
            <a:r>
              <a:rPr lang="de-DE" sz="1100" b="1" dirty="0">
                <a:solidFill>
                  <a:srgbClr val="646567"/>
                </a:solidFill>
              </a:rPr>
              <a:t>			</a:t>
            </a:r>
            <a:r>
              <a:rPr lang="de-DE" sz="1100" b="1" dirty="0" smtClean="0">
                <a:solidFill>
                  <a:srgbClr val="646567"/>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Prof. Dr.-Ing. Heinz </a:t>
            </a:r>
            <a:r>
              <a:rPr lang="de-DE" sz="1100" b="1" dirty="0" err="1">
                <a:solidFill>
                  <a:srgbClr val="646567"/>
                </a:solidFill>
              </a:rPr>
              <a:t>Pitsch</a:t>
            </a:r>
            <a:r>
              <a:rPr lang="de-DE" sz="1100" b="1" dirty="0">
                <a:solidFill>
                  <a:srgbClr val="646567"/>
                </a:solidFill>
              </a:rPr>
              <a:t>, Lehrstuhl und Institut für Technische </a:t>
            </a:r>
            <a:r>
              <a:rPr lang="de-DE" sz="1100" b="1" dirty="0" smtClean="0">
                <a:solidFill>
                  <a:srgbClr val="646567"/>
                </a:solidFill>
              </a:rPr>
              <a:t>Verbrennung</a:t>
            </a:r>
          </a:p>
          <a:p>
            <a:pPr marL="989013" indent="-989013" defTabSz="249238">
              <a:tabLst>
                <a:tab pos="1081088" algn="l"/>
              </a:tabLst>
            </a:pPr>
            <a:endParaRPr lang="de-DE" sz="1100" b="1" dirty="0">
              <a:solidFill>
                <a:srgbClr val="646567"/>
              </a:solidFill>
            </a:endParaRPr>
          </a:p>
          <a:p>
            <a:pPr marL="989013" indent="-989013" defTabSz="249238">
              <a:tabLst>
                <a:tab pos="1081088" algn="l"/>
              </a:tabLst>
            </a:pPr>
            <a:r>
              <a:rPr lang="de-DE" sz="1100" b="1" dirty="0">
                <a:solidFill>
                  <a:srgbClr val="00549F"/>
                </a:solidFill>
              </a:rPr>
              <a:t>ACROSS		</a:t>
            </a:r>
            <a:r>
              <a:rPr lang="de-DE" sz="1100" b="1" dirty="0" smtClean="0">
                <a:solidFill>
                  <a:srgbClr val="00549F"/>
                </a:solidFill>
              </a:rPr>
              <a:t>		</a:t>
            </a:r>
            <a:r>
              <a:rPr lang="en-US" sz="1100" b="1" dirty="0" smtClean="0">
                <a:solidFill>
                  <a:srgbClr val="00549F"/>
                </a:solidFill>
              </a:rPr>
              <a:t>3D Reconstruction </a:t>
            </a:r>
            <a:r>
              <a:rPr lang="en-US" sz="1100" b="1" dirty="0">
                <a:solidFill>
                  <a:srgbClr val="00549F"/>
                </a:solidFill>
              </a:rPr>
              <a:t>and Modeling across Different Levels of </a:t>
            </a:r>
            <a:r>
              <a:rPr lang="en-US" sz="1100" b="1" dirty="0" smtClean="0">
                <a:solidFill>
                  <a:srgbClr val="00549F"/>
                </a:solidFill>
              </a:rPr>
              <a:t>Abstraction</a:t>
            </a:r>
          </a:p>
          <a:p>
            <a:pPr marL="989013" indent="-989013" defTabSz="249238">
              <a:tabLst>
                <a:tab pos="1081088" algn="l"/>
              </a:tabLst>
            </a:pPr>
            <a:r>
              <a:rPr lang="de-DE" sz="1100" b="1" dirty="0">
                <a:solidFill>
                  <a:srgbClr val="00549F"/>
                </a:solidFill>
              </a:rPr>
              <a:t>			</a:t>
            </a:r>
            <a:r>
              <a:rPr lang="de-DE" sz="1100" b="1" dirty="0" smtClean="0">
                <a:solidFill>
                  <a:srgbClr val="00549F"/>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Leif </a:t>
            </a:r>
            <a:r>
              <a:rPr lang="de-DE" sz="1100" b="1" dirty="0" err="1">
                <a:solidFill>
                  <a:srgbClr val="646567"/>
                </a:solidFill>
              </a:rPr>
              <a:t>Kobbelt</a:t>
            </a:r>
            <a:r>
              <a:rPr lang="de-DE" sz="1100" b="1" dirty="0">
                <a:solidFill>
                  <a:srgbClr val="646567"/>
                </a:solidFill>
              </a:rPr>
              <a:t>, Lehrstuhl für Informatik 8 (Computergraphik </a:t>
            </a:r>
            <a:r>
              <a:rPr lang="de-DE" sz="1100" b="1" dirty="0" smtClean="0">
                <a:solidFill>
                  <a:srgbClr val="646567"/>
                </a:solidFill>
              </a:rPr>
              <a:t>								und Multimedia)</a:t>
            </a:r>
          </a:p>
          <a:p>
            <a:pPr marL="989013" indent="-989013" defTabSz="249238">
              <a:tabLst>
                <a:tab pos="1081088" algn="l"/>
              </a:tabLst>
            </a:pPr>
            <a:endParaRPr lang="de-DE" sz="1100" b="1" dirty="0">
              <a:solidFill>
                <a:srgbClr val="00549F"/>
              </a:solidFill>
            </a:endParaRPr>
          </a:p>
          <a:p>
            <a:pPr marL="989013" indent="-989013" defTabSz="249238">
              <a:tabLst>
                <a:tab pos="1081088" algn="l"/>
              </a:tabLst>
            </a:pPr>
            <a:r>
              <a:rPr lang="de-DE" sz="1100" b="1" dirty="0" err="1">
                <a:solidFill>
                  <a:srgbClr val="00549F"/>
                </a:solidFill>
              </a:rPr>
              <a:t>Disorder</a:t>
            </a:r>
            <a:r>
              <a:rPr lang="de-DE" sz="1100" b="1" dirty="0">
                <a:solidFill>
                  <a:srgbClr val="00549F"/>
                </a:solidFill>
              </a:rPr>
              <a:t> Control		</a:t>
            </a:r>
            <a:r>
              <a:rPr lang="en-US" sz="1100" b="1" dirty="0" smtClean="0">
                <a:solidFill>
                  <a:srgbClr val="00549F"/>
                </a:solidFill>
              </a:rPr>
              <a:t>Tuning </a:t>
            </a:r>
            <a:r>
              <a:rPr lang="en-US" sz="1100" b="1" dirty="0">
                <a:solidFill>
                  <a:srgbClr val="00549F"/>
                </a:solidFill>
              </a:rPr>
              <a:t>Disorder in Chalcogenides to realize Advanced Functional Devices</a:t>
            </a:r>
            <a:r>
              <a:rPr lang="de-DE" sz="1100" b="1" dirty="0">
                <a:solidFill>
                  <a:srgbClr val="00549F"/>
                </a:solidFill>
              </a:rPr>
              <a:t>			</a:t>
            </a:r>
          </a:p>
          <a:p>
            <a:pPr marL="989013" indent="-989013" defTabSz="249238">
              <a:tabLst>
                <a:tab pos="1081088" algn="l"/>
              </a:tabLst>
            </a:pPr>
            <a:r>
              <a:rPr lang="de-DE" sz="1100" b="1" dirty="0">
                <a:solidFill>
                  <a:srgbClr val="646567"/>
                </a:solidFill>
              </a:rPr>
              <a:t>			</a:t>
            </a:r>
            <a:r>
              <a:rPr lang="de-DE" sz="1100" b="1" dirty="0" smtClean="0">
                <a:solidFill>
                  <a:srgbClr val="646567"/>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a:t>
            </a:r>
            <a:r>
              <a:rPr lang="de-DE" sz="1100" b="1" dirty="0" smtClean="0">
                <a:solidFill>
                  <a:srgbClr val="646567"/>
                </a:solidFill>
              </a:rPr>
              <a:t>Prof</a:t>
            </a:r>
            <a:r>
              <a:rPr lang="de-DE" sz="1100" b="1" dirty="0">
                <a:solidFill>
                  <a:srgbClr val="646567"/>
                </a:solidFill>
              </a:rPr>
              <a:t>. Dr. </a:t>
            </a:r>
            <a:r>
              <a:rPr lang="de-DE" sz="1100" b="1" dirty="0" err="1">
                <a:solidFill>
                  <a:srgbClr val="646567"/>
                </a:solidFill>
              </a:rPr>
              <a:t>rer</a:t>
            </a:r>
            <a:r>
              <a:rPr lang="de-DE" sz="1100" b="1" dirty="0">
                <a:solidFill>
                  <a:srgbClr val="646567"/>
                </a:solidFill>
              </a:rPr>
              <a:t>. nat. Matthias </a:t>
            </a:r>
            <a:r>
              <a:rPr lang="de-DE" sz="1100" b="1" dirty="0" err="1">
                <a:solidFill>
                  <a:srgbClr val="646567"/>
                </a:solidFill>
              </a:rPr>
              <a:t>Wuttig</a:t>
            </a:r>
            <a:r>
              <a:rPr lang="de-DE" sz="1100" b="1" dirty="0">
                <a:solidFill>
                  <a:srgbClr val="646567"/>
                </a:solidFill>
              </a:rPr>
              <a:t>, Lehrstuhl für Experimentalphysik I </a:t>
            </a:r>
            <a:r>
              <a:rPr lang="de-DE" sz="1100" b="1" dirty="0" smtClean="0">
                <a:solidFill>
                  <a:srgbClr val="646567"/>
                </a:solidFill>
              </a:rPr>
              <a:t>A</a:t>
            </a:r>
          </a:p>
          <a:p>
            <a:pPr marL="989013" indent="-989013" defTabSz="249238">
              <a:tabLst>
                <a:tab pos="1081088" algn="l"/>
              </a:tabLst>
            </a:pPr>
            <a:endParaRPr lang="de-DE" sz="1100" b="1" dirty="0">
              <a:solidFill>
                <a:srgbClr val="646567"/>
              </a:solidFill>
            </a:endParaRPr>
          </a:p>
          <a:p>
            <a:pPr marL="989013" indent="-989013" defTabSz="249238">
              <a:tabLst>
                <a:tab pos="1081088" algn="l"/>
              </a:tabLst>
            </a:pPr>
            <a:r>
              <a:rPr lang="de-DE" sz="1100" b="1" dirty="0">
                <a:solidFill>
                  <a:srgbClr val="00549F"/>
                </a:solidFill>
              </a:rPr>
              <a:t>DOMINOCAT			</a:t>
            </a:r>
            <a:r>
              <a:rPr lang="de-DE" sz="1100" b="1" dirty="0" smtClean="0">
                <a:solidFill>
                  <a:srgbClr val="00549F"/>
                </a:solidFill>
              </a:rPr>
              <a:t>	</a:t>
            </a:r>
            <a:r>
              <a:rPr lang="en-US" sz="1100" b="1" dirty="0" smtClean="0">
                <a:solidFill>
                  <a:srgbClr val="00549F"/>
                </a:solidFill>
              </a:rPr>
              <a:t>Asymmetric </a:t>
            </a:r>
            <a:r>
              <a:rPr lang="en-US" sz="1100" b="1" dirty="0" err="1">
                <a:solidFill>
                  <a:srgbClr val="00549F"/>
                </a:solidFill>
              </a:rPr>
              <a:t>Organodomino</a:t>
            </a:r>
            <a:r>
              <a:rPr lang="en-US" sz="1100" b="1" dirty="0">
                <a:solidFill>
                  <a:srgbClr val="00549F"/>
                </a:solidFill>
              </a:rPr>
              <a:t> Catalysis</a:t>
            </a:r>
          </a:p>
          <a:p>
            <a:pPr marL="989013" indent="-989013" defTabSz="249238">
              <a:tabLst>
                <a:tab pos="1081088" algn="l"/>
              </a:tabLst>
            </a:pPr>
            <a:r>
              <a:rPr lang="de-DE" sz="1100" b="1" dirty="0">
                <a:solidFill>
                  <a:srgbClr val="00549F"/>
                </a:solidFill>
              </a:rPr>
              <a:t>			</a:t>
            </a:r>
            <a:r>
              <a:rPr lang="de-DE" sz="1100" b="1" dirty="0" smtClean="0">
                <a:solidFill>
                  <a:srgbClr val="00549F"/>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	Prof. Dr. </a:t>
            </a:r>
            <a:r>
              <a:rPr lang="de-DE" sz="1100" b="1" dirty="0" err="1">
                <a:solidFill>
                  <a:srgbClr val="646567"/>
                </a:solidFill>
              </a:rPr>
              <a:t>rer</a:t>
            </a:r>
            <a:r>
              <a:rPr lang="de-DE" sz="1100" b="1" dirty="0">
                <a:solidFill>
                  <a:srgbClr val="646567"/>
                </a:solidFill>
              </a:rPr>
              <a:t>. nat. Dieter Enders, Lehrstuhl für Organische Chemie I und Institut</a:t>
            </a:r>
          </a:p>
          <a:p>
            <a:pPr marL="989013" indent="-989013" defTabSz="249238">
              <a:tabLst>
                <a:tab pos="1081088" algn="l"/>
              </a:tabLst>
            </a:pPr>
            <a:r>
              <a:rPr lang="de-DE" sz="1100" b="1" dirty="0" smtClean="0">
                <a:solidFill>
                  <a:srgbClr val="646567"/>
                </a:solidFill>
              </a:rPr>
              <a:t>								für </a:t>
            </a:r>
            <a:r>
              <a:rPr lang="de-DE" sz="1100" b="1" dirty="0">
                <a:solidFill>
                  <a:srgbClr val="646567"/>
                </a:solidFill>
              </a:rPr>
              <a:t>Organische </a:t>
            </a:r>
            <a:r>
              <a:rPr lang="de-DE" sz="1100" b="1" dirty="0" smtClean="0">
                <a:solidFill>
                  <a:srgbClr val="646567"/>
                </a:solidFill>
              </a:rPr>
              <a:t>Chemie</a:t>
            </a:r>
          </a:p>
          <a:p>
            <a:pPr marL="989013" indent="-989013" defTabSz="249238">
              <a:tabLst>
                <a:tab pos="1081088" algn="l"/>
              </a:tabLst>
            </a:pPr>
            <a:endParaRPr lang="de-DE" sz="1100" b="1" dirty="0">
              <a:solidFill>
                <a:srgbClr val="00549F"/>
              </a:solidFill>
            </a:endParaRPr>
          </a:p>
          <a:p>
            <a:pPr marL="989013" indent="-989013" defTabSz="249238">
              <a:tabLst>
                <a:tab pos="1081088" algn="l"/>
              </a:tabLst>
            </a:pPr>
            <a:r>
              <a:rPr lang="de-DE" sz="1100" b="1" dirty="0">
                <a:solidFill>
                  <a:srgbClr val="00549F"/>
                </a:solidFill>
              </a:rPr>
              <a:t>FUTURE-PHARMA	</a:t>
            </a:r>
            <a:r>
              <a:rPr lang="de-DE" sz="1100" b="1" dirty="0" smtClean="0">
                <a:solidFill>
                  <a:srgbClr val="00549F"/>
                </a:solidFill>
              </a:rPr>
              <a:t>	</a:t>
            </a:r>
            <a:r>
              <a:rPr lang="en-US" sz="1100" b="1" dirty="0" smtClean="0">
                <a:solidFill>
                  <a:srgbClr val="00549F"/>
                </a:solidFill>
              </a:rPr>
              <a:t>Exploiting </a:t>
            </a:r>
            <a:r>
              <a:rPr lang="en-US" sz="1100" b="1" dirty="0">
                <a:solidFill>
                  <a:srgbClr val="00549F"/>
                </a:solidFill>
              </a:rPr>
              <a:t>Plants for the Production of Future Generation Recombinant </a:t>
            </a:r>
            <a:r>
              <a:rPr lang="en-US" sz="1100" b="1" dirty="0" smtClean="0">
                <a:solidFill>
                  <a:srgbClr val="00549F"/>
                </a:solidFill>
              </a:rPr>
              <a:t>Pharmaceuticals</a:t>
            </a:r>
            <a:endParaRPr lang="de-DE" sz="1100" b="1" dirty="0">
              <a:solidFill>
                <a:srgbClr val="00549F"/>
              </a:solidFill>
            </a:endParaRPr>
          </a:p>
          <a:p>
            <a:pPr marL="989013" indent="-989013" defTabSz="249238">
              <a:tabLst>
                <a:tab pos="1081088" algn="l"/>
              </a:tabLst>
            </a:pPr>
            <a:r>
              <a:rPr lang="de-DE" sz="1100" b="1" dirty="0" smtClean="0">
                <a:solidFill>
                  <a:srgbClr val="00549F"/>
                </a:solidFill>
              </a:rPr>
              <a:t>(Co-</a:t>
            </a:r>
            <a:r>
              <a:rPr lang="de-DE" sz="1100" b="1" dirty="0" err="1" smtClean="0">
                <a:solidFill>
                  <a:srgbClr val="00549F"/>
                </a:solidFill>
              </a:rPr>
              <a:t>Pl</a:t>
            </a:r>
            <a:r>
              <a:rPr lang="de-DE" sz="1100" b="1" dirty="0" smtClean="0">
                <a:solidFill>
                  <a:srgbClr val="00549F"/>
                </a:solidFill>
              </a:rPr>
              <a:t>)</a:t>
            </a:r>
            <a:r>
              <a:rPr lang="de-DE" sz="1100" b="1" dirty="0" smtClean="0">
                <a:solidFill>
                  <a:srgbClr val="646567"/>
                </a:solidFill>
              </a:rPr>
              <a:t>				</a:t>
            </a:r>
            <a:r>
              <a:rPr lang="de-DE" sz="1100" b="1" dirty="0" err="1" smtClean="0">
                <a:solidFill>
                  <a:srgbClr val="646567"/>
                </a:solidFill>
              </a:rPr>
              <a:t>Grantholder</a:t>
            </a:r>
            <a:r>
              <a:rPr lang="de-DE" sz="1100" b="1" dirty="0" smtClean="0">
                <a:solidFill>
                  <a:srgbClr val="646567"/>
                </a:solidFill>
              </a:rPr>
              <a:t> 	</a:t>
            </a:r>
            <a:r>
              <a:rPr lang="de-DE" sz="1100" b="1" dirty="0">
                <a:solidFill>
                  <a:srgbClr val="646567"/>
                </a:solidFill>
              </a:rPr>
              <a:t>Prof. Dr. </a:t>
            </a:r>
            <a:r>
              <a:rPr lang="de-DE" sz="1100" b="1" dirty="0" err="1">
                <a:solidFill>
                  <a:srgbClr val="646567"/>
                </a:solidFill>
              </a:rPr>
              <a:t>rer</a:t>
            </a:r>
            <a:r>
              <a:rPr lang="de-DE" sz="1100" b="1" dirty="0">
                <a:solidFill>
                  <a:srgbClr val="646567"/>
                </a:solidFill>
              </a:rPr>
              <a:t>. nat. Rainer Fischer, Lehrstuhl für Molekulare Biotechnologie</a:t>
            </a:r>
          </a:p>
        </p:txBody>
      </p:sp>
      <p:sp>
        <p:nvSpPr>
          <p:cNvPr id="7" name="Textfeld 6"/>
          <p:cNvSpPr txBox="1"/>
          <p:nvPr/>
        </p:nvSpPr>
        <p:spPr>
          <a:xfrm>
            <a:off x="612000" y="981075"/>
            <a:ext cx="7920000" cy="360000"/>
          </a:xfrm>
          <a:prstGeom prst="rect">
            <a:avLst/>
          </a:prstGeom>
          <a:solidFill>
            <a:srgbClr val="00549F"/>
          </a:solidFill>
          <a:effectLst/>
        </p:spPr>
        <p:txBody>
          <a:bodyPr wrap="square" rtlCol="0">
            <a:noAutofit/>
          </a:bodyPr>
          <a:lstStyle/>
          <a:p>
            <a:pPr fontAlgn="base">
              <a:spcBef>
                <a:spcPct val="0"/>
              </a:spcBef>
              <a:spcAft>
                <a:spcPct val="0"/>
              </a:spcAft>
            </a:pPr>
            <a:r>
              <a:rPr lang="de-DE" dirty="0" smtClean="0">
                <a:solidFill>
                  <a:srgbClr val="FFFFFF"/>
                </a:solidFill>
              </a:rPr>
              <a:t>ERC </a:t>
            </a:r>
            <a:r>
              <a:rPr lang="de-DE" dirty="0" err="1" smtClean="0">
                <a:solidFill>
                  <a:srgbClr val="FFFFFF"/>
                </a:solidFill>
              </a:rPr>
              <a:t>Advanced</a:t>
            </a:r>
            <a:r>
              <a:rPr lang="de-DE" dirty="0" smtClean="0">
                <a:solidFill>
                  <a:srgbClr val="FFFFFF"/>
                </a:solidFill>
              </a:rPr>
              <a:t> Grants</a:t>
            </a:r>
            <a:endParaRPr lang="de-DE" b="1" dirty="0" smtClean="0">
              <a:solidFill>
                <a:srgbClr val="FFFFFF"/>
              </a:solidFill>
            </a:endParaRPr>
          </a:p>
        </p:txBody>
      </p:sp>
    </p:spTree>
    <p:extLst>
      <p:ext uri="{BB962C8B-B14F-4D97-AF65-F5344CB8AC3E}">
        <p14:creationId xmlns:p14="http://schemas.microsoft.com/office/powerpoint/2010/main" val="7158686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ERC </a:t>
            </a:r>
            <a:r>
              <a:rPr lang="de-DE" dirty="0" err="1"/>
              <a:t>Advanced</a:t>
            </a:r>
            <a:r>
              <a:rPr lang="de-DE" dirty="0"/>
              <a:t> </a:t>
            </a:r>
            <a:r>
              <a:rPr lang="de-DE" dirty="0" smtClean="0"/>
              <a:t>Grants</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58 von 63</a:t>
            </a:r>
            <a:endParaRPr lang="de-DE" altLang="de-DE" dirty="0" smtClean="0"/>
          </a:p>
        </p:txBody>
      </p:sp>
      <p:sp>
        <p:nvSpPr>
          <p:cNvPr id="6" name="Textfeld 5"/>
          <p:cNvSpPr txBox="1"/>
          <p:nvPr/>
        </p:nvSpPr>
        <p:spPr>
          <a:xfrm>
            <a:off x="603504" y="1340768"/>
            <a:ext cx="7920000" cy="4536157"/>
          </a:xfrm>
          <a:prstGeom prst="rect">
            <a:avLst/>
          </a:prstGeom>
          <a:noFill/>
        </p:spPr>
        <p:txBody>
          <a:bodyPr wrap="square" rtlCol="0">
            <a:noAutofit/>
          </a:bodyPr>
          <a:lstStyle/>
          <a:p>
            <a:pPr marL="989013" indent="-989013" defTabSz="249238">
              <a:tabLst>
                <a:tab pos="1081088" algn="l"/>
              </a:tabLst>
            </a:pPr>
            <a:endParaRPr lang="de-DE" sz="1100" b="1" dirty="0" smtClean="0">
              <a:solidFill>
                <a:srgbClr val="00549F"/>
              </a:solidFill>
            </a:endParaRPr>
          </a:p>
          <a:p>
            <a:pPr marL="989013" indent="-989013" defTabSz="249238">
              <a:tabLst>
                <a:tab pos="1081088" algn="l"/>
              </a:tabLst>
            </a:pPr>
            <a:r>
              <a:rPr lang="de-DE" sz="1100" b="1" dirty="0">
                <a:solidFill>
                  <a:srgbClr val="00549F"/>
                </a:solidFill>
              </a:rPr>
              <a:t>CONQUEST			</a:t>
            </a:r>
            <a:r>
              <a:rPr lang="de-DE" sz="1100" b="1" dirty="0" smtClean="0">
                <a:solidFill>
                  <a:srgbClr val="00549F"/>
                </a:solidFill>
              </a:rPr>
              <a:t>	</a:t>
            </a:r>
            <a:r>
              <a:rPr lang="en-US" sz="1100" b="1" dirty="0">
                <a:solidFill>
                  <a:srgbClr val="00549F"/>
                </a:solidFill>
              </a:rPr>
              <a:t>Companion </a:t>
            </a:r>
            <a:r>
              <a:rPr lang="en-US" sz="1100" b="1" dirty="0" err="1">
                <a:solidFill>
                  <a:srgbClr val="00549F"/>
                </a:solidFill>
              </a:rPr>
              <a:t>Nanodiagnostics</a:t>
            </a:r>
            <a:r>
              <a:rPr lang="en-US" sz="1100" b="1" dirty="0">
                <a:solidFill>
                  <a:srgbClr val="00549F"/>
                </a:solidFill>
              </a:rPr>
              <a:t> for Quantifying EPR and Stratifying Patients to Targeted </a:t>
            </a:r>
            <a:r>
              <a:rPr lang="en-US" sz="1100" b="1" dirty="0" smtClean="0">
                <a:solidFill>
                  <a:srgbClr val="00549F"/>
                </a:solidFill>
              </a:rPr>
              <a:t>						</a:t>
            </a:r>
            <a:r>
              <a:rPr lang="en-US" sz="1100" b="1" dirty="0" err="1" smtClean="0">
                <a:solidFill>
                  <a:srgbClr val="00549F"/>
                </a:solidFill>
              </a:rPr>
              <a:t>Nanotherapies</a:t>
            </a:r>
            <a:endParaRPr lang="en-US" sz="1100" b="1" dirty="0" smtClean="0">
              <a:solidFill>
                <a:srgbClr val="00549F"/>
              </a:solidFill>
            </a:endParaRPr>
          </a:p>
          <a:p>
            <a:pPr marL="989013" indent="-989013" defTabSz="249238">
              <a:tabLst>
                <a:tab pos="1081088" algn="l"/>
              </a:tabLst>
            </a:pPr>
            <a:r>
              <a:rPr lang="de-DE" sz="1100" b="1" dirty="0">
                <a:solidFill>
                  <a:srgbClr val="00549F"/>
                </a:solidFill>
              </a:rPr>
              <a:t>			</a:t>
            </a:r>
            <a:r>
              <a:rPr lang="de-DE" sz="1100" b="1" dirty="0" smtClean="0">
                <a:solidFill>
                  <a:srgbClr val="00549F"/>
                </a:solidFill>
              </a:rPr>
              <a:t>	</a:t>
            </a:r>
            <a:r>
              <a:rPr lang="de-DE" sz="1100" b="1" dirty="0" err="1" smtClean="0">
                <a:solidFill>
                  <a:srgbClr val="646567"/>
                </a:solidFill>
              </a:rPr>
              <a:t>Grantholder</a:t>
            </a:r>
            <a:r>
              <a:rPr lang="de-DE" sz="1100" b="1" dirty="0">
                <a:solidFill>
                  <a:srgbClr val="646567"/>
                </a:solidFill>
              </a:rPr>
              <a:t> </a:t>
            </a:r>
            <a:r>
              <a:rPr lang="de-DE" sz="1100" b="1" dirty="0" smtClean="0">
                <a:solidFill>
                  <a:srgbClr val="646567"/>
                </a:solidFill>
              </a:rPr>
              <a:t>	Prof</a:t>
            </a:r>
            <a:r>
              <a:rPr lang="de-DE" sz="1100" b="1" dirty="0">
                <a:solidFill>
                  <a:srgbClr val="646567"/>
                </a:solidFill>
              </a:rPr>
              <a:t>. Dr. sc. hum. </a:t>
            </a:r>
            <a:r>
              <a:rPr lang="de-DE" sz="1100" b="1" dirty="0" err="1">
                <a:solidFill>
                  <a:srgbClr val="646567"/>
                </a:solidFill>
              </a:rPr>
              <a:t>Twan</a:t>
            </a:r>
            <a:r>
              <a:rPr lang="de-DE" sz="1100" b="1" dirty="0">
                <a:solidFill>
                  <a:srgbClr val="646567"/>
                </a:solidFill>
              </a:rPr>
              <a:t> Lammers, Lehr- und Forschungsgebiet für</a:t>
            </a:r>
          </a:p>
          <a:p>
            <a:pPr marL="989013" indent="-989013" defTabSz="249238">
              <a:tabLst>
                <a:tab pos="1081088" algn="l"/>
              </a:tabLst>
            </a:pPr>
            <a:r>
              <a:rPr lang="de-DE" sz="1100" b="1" dirty="0" smtClean="0">
                <a:solidFill>
                  <a:srgbClr val="646567"/>
                </a:solidFill>
              </a:rPr>
              <a:t>								Nanomedizin </a:t>
            </a:r>
            <a:r>
              <a:rPr lang="de-DE" sz="1100" b="1" dirty="0">
                <a:solidFill>
                  <a:srgbClr val="646567"/>
                </a:solidFill>
              </a:rPr>
              <a:t>und </a:t>
            </a:r>
            <a:r>
              <a:rPr lang="de-DE" sz="1100" b="1" dirty="0" err="1">
                <a:solidFill>
                  <a:srgbClr val="646567"/>
                </a:solidFill>
              </a:rPr>
              <a:t>Theranostik</a:t>
            </a:r>
            <a:endParaRPr lang="de-DE" sz="1100" b="1" dirty="0">
              <a:solidFill>
                <a:srgbClr val="00549F"/>
              </a:solidFill>
            </a:endParaRPr>
          </a:p>
          <a:p>
            <a:pPr marL="989013" indent="-989013" defTabSz="249238">
              <a:tabLst>
                <a:tab pos="1081088" algn="l"/>
              </a:tabLst>
            </a:pPr>
            <a:endParaRPr lang="de-DE" sz="1100" b="1" dirty="0">
              <a:solidFill>
                <a:srgbClr val="646567"/>
              </a:solidFill>
            </a:endParaRPr>
          </a:p>
        </p:txBody>
      </p:sp>
      <p:sp>
        <p:nvSpPr>
          <p:cNvPr id="7" name="Textfeld 6"/>
          <p:cNvSpPr txBox="1"/>
          <p:nvPr/>
        </p:nvSpPr>
        <p:spPr>
          <a:xfrm>
            <a:off x="612000" y="981075"/>
            <a:ext cx="7920000" cy="360000"/>
          </a:xfrm>
          <a:prstGeom prst="rect">
            <a:avLst/>
          </a:prstGeom>
          <a:solidFill>
            <a:srgbClr val="00549F"/>
          </a:solidFill>
          <a:effectLst/>
        </p:spPr>
        <p:txBody>
          <a:bodyPr wrap="square" rtlCol="0">
            <a:noAutofit/>
          </a:bodyPr>
          <a:lstStyle/>
          <a:p>
            <a:r>
              <a:rPr lang="de-DE" dirty="0">
                <a:solidFill>
                  <a:srgbClr val="FFFFFF"/>
                </a:solidFill>
              </a:rPr>
              <a:t>ERC Proof </a:t>
            </a:r>
            <a:r>
              <a:rPr lang="de-DE" dirty="0" err="1">
                <a:solidFill>
                  <a:srgbClr val="FFFFFF"/>
                </a:solidFill>
              </a:rPr>
              <a:t>of</a:t>
            </a:r>
            <a:r>
              <a:rPr lang="de-DE" dirty="0">
                <a:solidFill>
                  <a:srgbClr val="FFFFFF"/>
                </a:solidFill>
              </a:rPr>
              <a:t> </a:t>
            </a:r>
            <a:r>
              <a:rPr lang="de-DE" dirty="0" err="1">
                <a:solidFill>
                  <a:srgbClr val="FFFFFF"/>
                </a:solidFill>
              </a:rPr>
              <a:t>Concept</a:t>
            </a:r>
            <a:endParaRPr lang="de-DE" b="1" dirty="0" smtClean="0">
              <a:solidFill>
                <a:srgbClr val="FFFFFF"/>
              </a:solidFill>
            </a:endParaRPr>
          </a:p>
        </p:txBody>
      </p:sp>
    </p:spTree>
    <p:extLst>
      <p:ext uri="{BB962C8B-B14F-4D97-AF65-F5344CB8AC3E}">
        <p14:creationId xmlns:p14="http://schemas.microsoft.com/office/powerpoint/2010/main" val="22254393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el 1"/>
          <p:cNvSpPr>
            <a:spLocks noGrp="1"/>
          </p:cNvSpPr>
          <p:nvPr>
            <p:ph type="ctrTitle"/>
          </p:nvPr>
        </p:nvSpPr>
        <p:spPr bwMode="auto">
          <a:xfrm>
            <a:off x="287338" y="2487613"/>
            <a:ext cx="8569325" cy="539750"/>
          </a:xfrm>
          <a:noFill/>
          <a:ln>
            <a:miter lim="800000"/>
            <a:headEnd/>
            <a:tailEnd/>
          </a:ln>
        </p:spPr>
        <p:txBody>
          <a:bodyPr vert="horz" wrap="square" numCol="1" compatLnSpc="1">
            <a:prstTxWarp prst="textNoShape">
              <a:avLst/>
            </a:prstTxWarp>
          </a:bodyPr>
          <a:lstStyle/>
          <a:p>
            <a:pPr lvl="0"/>
            <a:r>
              <a:rPr lang="de-DE" kern="0" dirty="0" smtClean="0">
                <a:latin typeface="Arial"/>
              </a:rPr>
              <a:t>Finanzen</a:t>
            </a:r>
            <a:r>
              <a:rPr lang="de-DE" sz="4800" kern="0" dirty="0">
                <a:solidFill>
                  <a:srgbClr val="00549F"/>
                </a:solidFill>
                <a:latin typeface="Arial"/>
              </a:rPr>
              <a:t/>
            </a:r>
            <a:br>
              <a:rPr lang="de-DE" sz="4800" kern="0" dirty="0">
                <a:solidFill>
                  <a:srgbClr val="00549F"/>
                </a:solidFill>
                <a:latin typeface="Arial"/>
              </a:rPr>
            </a:br>
            <a:endParaRPr lang="de-DE" dirty="0" smtClean="0"/>
          </a:p>
        </p:txBody>
      </p:sp>
    </p:spTree>
    <p:extLst>
      <p:ext uri="{BB962C8B-B14F-4D97-AF65-F5344CB8AC3E}">
        <p14:creationId xmlns:p14="http://schemas.microsoft.com/office/powerpoint/2010/main" val="2231651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Struktur der RWTH </a:t>
            </a:r>
            <a:r>
              <a:rPr lang="de-DE" dirty="0" smtClean="0"/>
              <a:t>Aachen</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6 von 63</a:t>
            </a:r>
            <a:endParaRPr lang="de-DE" altLang="de-DE" dirty="0" smtClean="0"/>
          </a:p>
        </p:txBody>
      </p:sp>
      <p:cxnSp>
        <p:nvCxnSpPr>
          <p:cNvPr id="6" name="Gerade Verbindung 5"/>
          <p:cNvCxnSpPr>
            <a:stCxn id="21" idx="0"/>
          </p:cNvCxnSpPr>
          <p:nvPr/>
        </p:nvCxnSpPr>
        <p:spPr>
          <a:xfrm flipH="1" flipV="1">
            <a:off x="2332810" y="2603220"/>
            <a:ext cx="1" cy="290062"/>
          </a:xfrm>
          <a:prstGeom prst="line">
            <a:avLst/>
          </a:prstGeom>
          <a:ln w="3175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 name="Gewinkelte Verbindung 6"/>
          <p:cNvCxnSpPr/>
          <p:nvPr/>
        </p:nvCxnSpPr>
        <p:spPr>
          <a:xfrm rot="5400000">
            <a:off x="2160000" y="3852000"/>
            <a:ext cx="3390926" cy="207970"/>
          </a:xfrm>
          <a:prstGeom prst="bentConnector2">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p:nvCxnSpPr>
        <p:spPr>
          <a:xfrm>
            <a:off x="1609410" y="1359566"/>
            <a:ext cx="0" cy="0"/>
          </a:xfrm>
          <a:prstGeom prst="line">
            <a:avLst/>
          </a:prstGeom>
          <a:ln w="31750">
            <a:solidFill>
              <a:srgbClr val="004C91"/>
            </a:solidFill>
            <a:tailEnd type="none"/>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rot="5400000" flipH="1" flipV="1">
            <a:off x="3672966" y="1627606"/>
            <a:ext cx="285752" cy="0"/>
          </a:xfrm>
          <a:prstGeom prst="line">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grpSp>
        <p:nvGrpSpPr>
          <p:cNvPr id="10" name="Gruppieren 9"/>
          <p:cNvGrpSpPr/>
          <p:nvPr/>
        </p:nvGrpSpPr>
        <p:grpSpPr>
          <a:xfrm>
            <a:off x="611188" y="978424"/>
            <a:ext cx="7925894" cy="4897436"/>
            <a:chOff x="214282" y="1285859"/>
            <a:chExt cx="8429684" cy="5214975"/>
          </a:xfrm>
        </p:grpSpPr>
        <p:cxnSp>
          <p:nvCxnSpPr>
            <p:cNvPr id="11" name="Gerade Verbindung 10"/>
            <p:cNvCxnSpPr/>
            <p:nvPr/>
          </p:nvCxnSpPr>
          <p:spPr>
            <a:xfrm flipH="1" flipV="1">
              <a:off x="7623097" y="2857496"/>
              <a:ext cx="1" cy="933452"/>
            </a:xfrm>
            <a:prstGeom prst="line">
              <a:avLst/>
            </a:prstGeom>
            <a:ln w="31750">
              <a:solidFill>
                <a:srgbClr val="9C9C9C"/>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 name="Gewinkelte Verbindung 11"/>
            <p:cNvCxnSpPr/>
            <p:nvPr/>
          </p:nvCxnSpPr>
          <p:spPr>
            <a:xfrm>
              <a:off x="3571868" y="4313376"/>
              <a:ext cx="207970" cy="1588"/>
            </a:xfrm>
            <a:prstGeom prst="bentConnector3">
              <a:avLst>
                <a:gd name="adj1" fmla="val 50000"/>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cxnSp>
          <p:nvCxnSpPr>
            <p:cNvPr id="13" name="Gewinkelte Verbindung 12"/>
            <p:cNvCxnSpPr/>
            <p:nvPr/>
          </p:nvCxnSpPr>
          <p:spPr>
            <a:xfrm>
              <a:off x="3779838" y="5286388"/>
              <a:ext cx="220658" cy="1588"/>
            </a:xfrm>
            <a:prstGeom prst="bentConnector3">
              <a:avLst>
                <a:gd name="adj1" fmla="val 50000"/>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cxnSp>
          <p:nvCxnSpPr>
            <p:cNvPr id="14" name="Gewinkelte Verbindung 13"/>
            <p:cNvCxnSpPr/>
            <p:nvPr/>
          </p:nvCxnSpPr>
          <p:spPr>
            <a:xfrm>
              <a:off x="3571868" y="4965129"/>
              <a:ext cx="207970" cy="1588"/>
            </a:xfrm>
            <a:prstGeom prst="bentConnector3">
              <a:avLst>
                <a:gd name="adj1" fmla="val 50000"/>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cxnSp>
          <p:nvCxnSpPr>
            <p:cNvPr id="15" name="Gewinkelte Verbindung 14"/>
            <p:cNvCxnSpPr/>
            <p:nvPr/>
          </p:nvCxnSpPr>
          <p:spPr>
            <a:xfrm>
              <a:off x="3571868" y="5616882"/>
              <a:ext cx="207970" cy="1588"/>
            </a:xfrm>
            <a:prstGeom prst="bentConnector3">
              <a:avLst>
                <a:gd name="adj1" fmla="val 50000"/>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rot="10800000">
              <a:off x="6101574" y="2285068"/>
              <a:ext cx="470691" cy="0"/>
            </a:xfrm>
            <a:prstGeom prst="line">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H="1">
              <a:off x="6143635" y="2668461"/>
              <a:ext cx="444038" cy="2108"/>
            </a:xfrm>
            <a:prstGeom prst="line">
              <a:avLst/>
            </a:prstGeom>
            <a:ln w="31750">
              <a:solidFill>
                <a:srgbClr val="9C9C9C"/>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8" name="Rechteck 17"/>
            <p:cNvSpPr/>
            <p:nvPr/>
          </p:nvSpPr>
          <p:spPr>
            <a:xfrm>
              <a:off x="4000496" y="3663211"/>
              <a:ext cx="4638649" cy="2837040"/>
            </a:xfrm>
            <a:prstGeom prst="rect">
              <a:avLst/>
            </a:prstGeom>
            <a:solidFill>
              <a:srgbClr val="E0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de-DE" sz="1200" b="1" dirty="0" smtClean="0">
                  <a:solidFill>
                    <a:srgbClr val="00549F"/>
                  </a:solidFill>
                </a:rPr>
                <a:t>Fak.   1   Fakultät für Mathematik, Informatik und</a:t>
              </a:r>
            </a:p>
            <a:p>
              <a:pPr fontAlgn="base">
                <a:spcBef>
                  <a:spcPct val="0"/>
                </a:spcBef>
                <a:spcAft>
                  <a:spcPct val="0"/>
                </a:spcAft>
              </a:pPr>
              <a:r>
                <a:rPr lang="de-DE" sz="1200" b="1" dirty="0" smtClean="0">
                  <a:solidFill>
                    <a:srgbClr val="00549F"/>
                  </a:solidFill>
                </a:rPr>
                <a:t>               Naturwissenschaften</a:t>
              </a:r>
            </a:p>
            <a:p>
              <a:pPr fontAlgn="base">
                <a:spcBef>
                  <a:spcPct val="0"/>
                </a:spcBef>
                <a:spcAft>
                  <a:spcPct val="0"/>
                </a:spcAft>
              </a:pPr>
              <a:endParaRPr lang="de-DE" sz="400" b="1" dirty="0" smtClean="0">
                <a:solidFill>
                  <a:srgbClr val="00549F"/>
                </a:solidFill>
              </a:endParaRPr>
            </a:p>
            <a:p>
              <a:pPr fontAlgn="base">
                <a:spcBef>
                  <a:spcPct val="0"/>
                </a:spcBef>
                <a:spcAft>
                  <a:spcPct val="0"/>
                </a:spcAft>
              </a:pPr>
              <a:r>
                <a:rPr lang="de-DE" sz="1200" b="1" dirty="0" smtClean="0">
                  <a:solidFill>
                    <a:srgbClr val="00549F"/>
                  </a:solidFill>
                </a:rPr>
                <a:t>Fak.   2   Fakultät für Architektur</a:t>
              </a:r>
            </a:p>
            <a:p>
              <a:pPr fontAlgn="base">
                <a:spcBef>
                  <a:spcPct val="0"/>
                </a:spcBef>
                <a:spcAft>
                  <a:spcPct val="0"/>
                </a:spcAft>
              </a:pPr>
              <a:endParaRPr lang="de-DE" sz="400" b="1" dirty="0" smtClean="0">
                <a:solidFill>
                  <a:srgbClr val="00549F"/>
                </a:solidFill>
              </a:endParaRPr>
            </a:p>
            <a:p>
              <a:pPr fontAlgn="base">
                <a:spcBef>
                  <a:spcPct val="0"/>
                </a:spcBef>
                <a:spcAft>
                  <a:spcPct val="0"/>
                </a:spcAft>
              </a:pPr>
              <a:r>
                <a:rPr lang="de-DE" sz="1200" b="1" dirty="0" smtClean="0">
                  <a:solidFill>
                    <a:srgbClr val="00549F"/>
                  </a:solidFill>
                </a:rPr>
                <a:t>Fak.   3   Fakultät für Bauingenieurwesen</a:t>
              </a:r>
            </a:p>
            <a:p>
              <a:pPr fontAlgn="base">
                <a:spcBef>
                  <a:spcPct val="0"/>
                </a:spcBef>
                <a:spcAft>
                  <a:spcPct val="0"/>
                </a:spcAft>
              </a:pPr>
              <a:endParaRPr lang="de-DE" sz="400" b="1" dirty="0" smtClean="0">
                <a:solidFill>
                  <a:srgbClr val="00549F"/>
                </a:solidFill>
              </a:endParaRPr>
            </a:p>
            <a:p>
              <a:pPr fontAlgn="base">
                <a:spcBef>
                  <a:spcPct val="0"/>
                </a:spcBef>
                <a:spcAft>
                  <a:spcPct val="0"/>
                </a:spcAft>
              </a:pPr>
              <a:r>
                <a:rPr lang="de-DE" sz="1200" b="1" dirty="0" smtClean="0">
                  <a:solidFill>
                    <a:srgbClr val="00549F"/>
                  </a:solidFill>
                </a:rPr>
                <a:t>Fak.   4   Fakultät für Maschinenwesen</a:t>
              </a:r>
            </a:p>
            <a:p>
              <a:pPr fontAlgn="base">
                <a:spcBef>
                  <a:spcPct val="0"/>
                </a:spcBef>
                <a:spcAft>
                  <a:spcPct val="0"/>
                </a:spcAft>
              </a:pPr>
              <a:endParaRPr lang="de-DE" sz="400" b="1" dirty="0" smtClean="0">
                <a:solidFill>
                  <a:srgbClr val="00549F"/>
                </a:solidFill>
              </a:endParaRPr>
            </a:p>
            <a:p>
              <a:pPr fontAlgn="base">
                <a:spcBef>
                  <a:spcPct val="0"/>
                </a:spcBef>
                <a:spcAft>
                  <a:spcPct val="0"/>
                </a:spcAft>
              </a:pPr>
              <a:r>
                <a:rPr lang="de-DE" sz="1200" b="1" dirty="0" smtClean="0">
                  <a:solidFill>
                    <a:srgbClr val="00549F"/>
                  </a:solidFill>
                </a:rPr>
                <a:t>Fak.   5   Fakultät für Georessourcen und Materialtechnik</a:t>
              </a:r>
            </a:p>
            <a:p>
              <a:pPr fontAlgn="base">
                <a:spcBef>
                  <a:spcPct val="0"/>
                </a:spcBef>
                <a:spcAft>
                  <a:spcPct val="0"/>
                </a:spcAft>
              </a:pPr>
              <a:endParaRPr lang="de-DE" sz="400" b="1" dirty="0" smtClean="0">
                <a:solidFill>
                  <a:srgbClr val="00549F"/>
                </a:solidFill>
              </a:endParaRPr>
            </a:p>
            <a:p>
              <a:pPr fontAlgn="base">
                <a:spcBef>
                  <a:spcPct val="0"/>
                </a:spcBef>
                <a:spcAft>
                  <a:spcPct val="0"/>
                </a:spcAft>
              </a:pPr>
              <a:r>
                <a:rPr lang="de-DE" sz="1200" b="1" dirty="0" smtClean="0">
                  <a:solidFill>
                    <a:srgbClr val="00549F"/>
                  </a:solidFill>
                </a:rPr>
                <a:t>Fak.   6   Fakultät für Elektrotechnik und</a:t>
              </a:r>
            </a:p>
            <a:p>
              <a:pPr fontAlgn="base">
                <a:spcBef>
                  <a:spcPct val="0"/>
                </a:spcBef>
                <a:spcAft>
                  <a:spcPct val="0"/>
                </a:spcAft>
              </a:pPr>
              <a:r>
                <a:rPr lang="de-DE" sz="1200" b="1" dirty="0" smtClean="0">
                  <a:solidFill>
                    <a:srgbClr val="00549F"/>
                  </a:solidFill>
                </a:rPr>
                <a:t>               Informationstechnik</a:t>
              </a:r>
            </a:p>
            <a:p>
              <a:pPr fontAlgn="base">
                <a:spcBef>
                  <a:spcPct val="0"/>
                </a:spcBef>
                <a:spcAft>
                  <a:spcPct val="0"/>
                </a:spcAft>
              </a:pPr>
              <a:endParaRPr lang="de-DE" sz="400" b="1" dirty="0" smtClean="0">
                <a:solidFill>
                  <a:srgbClr val="00549F"/>
                </a:solidFill>
              </a:endParaRPr>
            </a:p>
            <a:p>
              <a:pPr fontAlgn="base">
                <a:spcBef>
                  <a:spcPct val="0"/>
                </a:spcBef>
                <a:spcAft>
                  <a:spcPct val="0"/>
                </a:spcAft>
              </a:pPr>
              <a:r>
                <a:rPr lang="de-DE" sz="1200" b="1" dirty="0" smtClean="0">
                  <a:solidFill>
                    <a:srgbClr val="00549F"/>
                  </a:solidFill>
                </a:rPr>
                <a:t>Fak.   7   Philosophische Fakultät</a:t>
              </a:r>
            </a:p>
            <a:p>
              <a:pPr fontAlgn="base">
                <a:spcBef>
                  <a:spcPct val="0"/>
                </a:spcBef>
                <a:spcAft>
                  <a:spcPct val="0"/>
                </a:spcAft>
              </a:pPr>
              <a:endParaRPr lang="de-DE" sz="400" b="1" dirty="0" smtClean="0">
                <a:solidFill>
                  <a:srgbClr val="00549F"/>
                </a:solidFill>
              </a:endParaRPr>
            </a:p>
            <a:p>
              <a:pPr fontAlgn="base">
                <a:spcBef>
                  <a:spcPct val="0"/>
                </a:spcBef>
                <a:spcAft>
                  <a:spcPct val="0"/>
                </a:spcAft>
              </a:pPr>
              <a:r>
                <a:rPr lang="de-DE" sz="1200" b="1" dirty="0" smtClean="0">
                  <a:solidFill>
                    <a:srgbClr val="00549F"/>
                  </a:solidFill>
                </a:rPr>
                <a:t>Fak.   8   Fakultät für Wirtschaftswissenschaften</a:t>
              </a:r>
            </a:p>
            <a:p>
              <a:pPr fontAlgn="base">
                <a:spcBef>
                  <a:spcPct val="0"/>
                </a:spcBef>
                <a:spcAft>
                  <a:spcPct val="0"/>
                </a:spcAft>
              </a:pPr>
              <a:endParaRPr lang="de-DE" sz="400" b="1" dirty="0" smtClean="0">
                <a:solidFill>
                  <a:srgbClr val="00549F"/>
                </a:solidFill>
              </a:endParaRPr>
            </a:p>
            <a:p>
              <a:pPr fontAlgn="base">
                <a:spcBef>
                  <a:spcPct val="0"/>
                </a:spcBef>
                <a:spcAft>
                  <a:spcPct val="0"/>
                </a:spcAft>
              </a:pPr>
              <a:r>
                <a:rPr lang="de-DE" sz="1200" b="1" dirty="0" smtClean="0">
                  <a:solidFill>
                    <a:srgbClr val="00549F"/>
                  </a:solidFill>
                </a:rPr>
                <a:t>Fak. 10   Medizinische Fakultät</a:t>
              </a:r>
            </a:p>
          </p:txBody>
        </p:sp>
        <p:sp>
          <p:nvSpPr>
            <p:cNvPr id="19" name="Rechteck 18"/>
            <p:cNvSpPr/>
            <p:nvPr/>
          </p:nvSpPr>
          <p:spPr>
            <a:xfrm>
              <a:off x="2357422" y="1285859"/>
              <a:ext cx="2857520" cy="571503"/>
            </a:xfrm>
            <a:prstGeom prst="rect">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b="1" dirty="0" smtClean="0">
                  <a:solidFill>
                    <a:srgbClr val="FFFFFF"/>
                  </a:solidFill>
                </a:rPr>
                <a:t>Hochschulrat</a:t>
              </a:r>
              <a:endParaRPr lang="de-DE" b="1" dirty="0">
                <a:solidFill>
                  <a:srgbClr val="FFFFFF"/>
                </a:solidFill>
              </a:endParaRPr>
            </a:p>
          </p:txBody>
        </p:sp>
        <p:sp>
          <p:nvSpPr>
            <p:cNvPr id="20" name="Rechteck 19"/>
            <p:cNvSpPr/>
            <p:nvPr/>
          </p:nvSpPr>
          <p:spPr>
            <a:xfrm>
              <a:off x="1428728" y="2118393"/>
              <a:ext cx="4714908" cy="897610"/>
            </a:xfrm>
            <a:prstGeom prst="rect">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lnSpc>
                  <a:spcPct val="150000"/>
                </a:lnSpc>
                <a:spcBef>
                  <a:spcPct val="0"/>
                </a:spcBef>
                <a:spcAft>
                  <a:spcPct val="0"/>
                </a:spcAft>
              </a:pPr>
              <a:r>
                <a:rPr lang="de-DE" b="1" dirty="0" smtClean="0">
                  <a:solidFill>
                    <a:srgbClr val="FFFFFF"/>
                  </a:solidFill>
                </a:rPr>
                <a:t>Rektorat</a:t>
              </a:r>
            </a:p>
          </p:txBody>
        </p:sp>
        <p:sp>
          <p:nvSpPr>
            <p:cNvPr id="21" name="Rechteck 20"/>
            <p:cNvSpPr/>
            <p:nvPr/>
          </p:nvSpPr>
          <p:spPr>
            <a:xfrm>
              <a:off x="1259517" y="3324872"/>
              <a:ext cx="1571636" cy="500066"/>
            </a:xfrm>
            <a:prstGeom prst="rect">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b="1" dirty="0" smtClean="0">
                  <a:solidFill>
                    <a:srgbClr val="FFFFFF"/>
                  </a:solidFill>
                </a:rPr>
                <a:t>Verwaltung</a:t>
              </a:r>
              <a:endParaRPr lang="de-DE" b="1" dirty="0">
                <a:solidFill>
                  <a:srgbClr val="FFFFFF"/>
                </a:solidFill>
              </a:endParaRPr>
            </a:p>
          </p:txBody>
        </p:sp>
        <p:sp>
          <p:nvSpPr>
            <p:cNvPr id="22" name="Rechteck 21"/>
            <p:cNvSpPr/>
            <p:nvPr/>
          </p:nvSpPr>
          <p:spPr>
            <a:xfrm>
              <a:off x="6572264" y="2045515"/>
              <a:ext cx="2071702" cy="392909"/>
            </a:xfrm>
            <a:prstGeom prst="rect">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b="1" dirty="0" smtClean="0">
                  <a:solidFill>
                    <a:srgbClr val="FFFFFF"/>
                  </a:solidFill>
                </a:rPr>
                <a:t>Senat</a:t>
              </a:r>
              <a:endParaRPr lang="de-DE" b="1" dirty="0">
                <a:solidFill>
                  <a:srgbClr val="FFFFFF"/>
                </a:solidFill>
              </a:endParaRPr>
            </a:p>
          </p:txBody>
        </p:sp>
        <p:sp>
          <p:nvSpPr>
            <p:cNvPr id="23" name="Rechteck 22"/>
            <p:cNvSpPr/>
            <p:nvPr/>
          </p:nvSpPr>
          <p:spPr>
            <a:xfrm>
              <a:off x="214282" y="4076701"/>
              <a:ext cx="3357586" cy="495307"/>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Zentrale Einrichtungen</a:t>
              </a:r>
              <a:endParaRPr lang="de-DE" sz="1400" b="1" dirty="0">
                <a:solidFill>
                  <a:srgbClr val="00549F"/>
                </a:solidFill>
              </a:endParaRPr>
            </a:p>
          </p:txBody>
        </p:sp>
        <p:sp>
          <p:nvSpPr>
            <p:cNvPr id="24" name="Rechteck 23"/>
            <p:cNvSpPr/>
            <p:nvPr/>
          </p:nvSpPr>
          <p:spPr>
            <a:xfrm>
              <a:off x="214282" y="4714884"/>
              <a:ext cx="3357586" cy="50006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Profilbereiche</a:t>
              </a:r>
              <a:endParaRPr lang="de-DE" sz="1400" b="1" dirty="0">
                <a:solidFill>
                  <a:srgbClr val="00549F"/>
                </a:solidFill>
              </a:endParaRPr>
            </a:p>
          </p:txBody>
        </p:sp>
        <p:sp>
          <p:nvSpPr>
            <p:cNvPr id="25" name="Rechteck 24"/>
            <p:cNvSpPr/>
            <p:nvPr/>
          </p:nvSpPr>
          <p:spPr>
            <a:xfrm>
              <a:off x="214282" y="5357826"/>
              <a:ext cx="3357586" cy="50006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Interdisziplinäre Großforschungsprojekte (</a:t>
              </a:r>
              <a:r>
                <a:rPr lang="de-DE" sz="1400" b="1" dirty="0" err="1" smtClean="0">
                  <a:solidFill>
                    <a:srgbClr val="00549F"/>
                  </a:solidFill>
                </a:rPr>
                <a:t>z.B</a:t>
              </a:r>
              <a:r>
                <a:rPr lang="de-DE" sz="1400" b="1" dirty="0" smtClean="0">
                  <a:solidFill>
                    <a:srgbClr val="00549F"/>
                  </a:solidFill>
                </a:rPr>
                <a:t>. SFB)</a:t>
              </a:r>
              <a:endParaRPr lang="de-DE" sz="1400" b="1" dirty="0">
                <a:solidFill>
                  <a:srgbClr val="00549F"/>
                </a:solidFill>
              </a:endParaRPr>
            </a:p>
          </p:txBody>
        </p:sp>
        <p:sp>
          <p:nvSpPr>
            <p:cNvPr id="26" name="Rechteck 25"/>
            <p:cNvSpPr/>
            <p:nvPr/>
          </p:nvSpPr>
          <p:spPr>
            <a:xfrm>
              <a:off x="214282" y="6000768"/>
              <a:ext cx="3357586" cy="50006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An-Institute</a:t>
              </a:r>
              <a:endParaRPr lang="de-DE" sz="1400" b="1" dirty="0">
                <a:solidFill>
                  <a:srgbClr val="00549F"/>
                </a:solidFill>
              </a:endParaRPr>
            </a:p>
          </p:txBody>
        </p:sp>
      </p:grpSp>
      <p:sp>
        <p:nvSpPr>
          <p:cNvPr id="27" name="Rechteck 26"/>
          <p:cNvSpPr/>
          <p:nvPr/>
        </p:nvSpPr>
        <p:spPr>
          <a:xfrm>
            <a:off x="6584661" y="2178980"/>
            <a:ext cx="1947889" cy="36898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b="1" dirty="0" smtClean="0">
                <a:solidFill>
                  <a:srgbClr val="FFFFFF"/>
                </a:solidFill>
              </a:rPr>
              <a:t>Strategierat</a:t>
            </a:r>
            <a:endParaRPr lang="de-DE" b="1" dirty="0">
              <a:solidFill>
                <a:srgbClr val="FFFFFF"/>
              </a:solidFill>
            </a:endParaRPr>
          </a:p>
        </p:txBody>
      </p:sp>
      <p:sp>
        <p:nvSpPr>
          <p:cNvPr id="28" name="Rechteck 27"/>
          <p:cNvSpPr/>
          <p:nvPr/>
        </p:nvSpPr>
        <p:spPr>
          <a:xfrm>
            <a:off x="1450312" y="2395003"/>
            <a:ext cx="1494000" cy="468000"/>
          </a:xfrm>
          <a:prstGeom prst="rect">
            <a:avLst/>
          </a:prstGeom>
          <a:solidFill>
            <a:srgbClr val="5697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b="1" dirty="0" smtClean="0">
                <a:solidFill>
                  <a:srgbClr val="FFFFFF"/>
                </a:solidFill>
              </a:rPr>
              <a:t>Kanzler</a:t>
            </a:r>
            <a:endParaRPr lang="de-DE" b="1" dirty="0">
              <a:solidFill>
                <a:srgbClr val="FFFFFF"/>
              </a:solidFill>
            </a:endParaRPr>
          </a:p>
        </p:txBody>
      </p:sp>
      <p:sp>
        <p:nvSpPr>
          <p:cNvPr id="29" name="Rechteck 28"/>
          <p:cNvSpPr/>
          <p:nvPr/>
        </p:nvSpPr>
        <p:spPr>
          <a:xfrm>
            <a:off x="3203774" y="2395003"/>
            <a:ext cx="1494000" cy="504000"/>
          </a:xfrm>
          <a:prstGeom prst="rect">
            <a:avLst/>
          </a:prstGeom>
          <a:solidFill>
            <a:srgbClr val="5697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b="1" dirty="0" smtClean="0">
                <a:solidFill>
                  <a:srgbClr val="FFFFFF"/>
                </a:solidFill>
              </a:rPr>
              <a:t>Rektor</a:t>
            </a:r>
            <a:endParaRPr lang="de-DE" b="1" dirty="0">
              <a:solidFill>
                <a:srgbClr val="FFFFFF"/>
              </a:solidFill>
            </a:endParaRPr>
          </a:p>
        </p:txBody>
      </p:sp>
      <p:sp>
        <p:nvSpPr>
          <p:cNvPr id="30" name="Rechteck 29"/>
          <p:cNvSpPr/>
          <p:nvPr/>
        </p:nvSpPr>
        <p:spPr>
          <a:xfrm>
            <a:off x="4823954" y="2393863"/>
            <a:ext cx="1494000" cy="504000"/>
          </a:xfrm>
          <a:prstGeom prst="rect">
            <a:avLst/>
          </a:prstGeom>
          <a:solidFill>
            <a:srgbClr val="5697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b="1" dirty="0" smtClean="0">
                <a:solidFill>
                  <a:srgbClr val="FFFFFF"/>
                </a:solidFill>
              </a:rPr>
              <a:t>Prorektoren</a:t>
            </a:r>
            <a:endParaRPr lang="de-DE" b="1" dirty="0">
              <a:solidFill>
                <a:srgbClr val="FFFFFF"/>
              </a:solidFill>
            </a:endParaRPr>
          </a:p>
        </p:txBody>
      </p:sp>
    </p:spTree>
    <p:extLst>
      <p:ext uri="{BB962C8B-B14F-4D97-AF65-F5344CB8AC3E}">
        <p14:creationId xmlns:p14="http://schemas.microsoft.com/office/powerpoint/2010/main" val="29776984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noFill/>
          <a:ln>
            <a:miter lim="800000"/>
            <a:headEnd/>
            <a:tailEnd/>
          </a:ln>
        </p:spPr>
        <p:txBody>
          <a:bodyPr vert="horz" wrap="square" lIns="0" tIns="0" rIns="0" bIns="0" numCol="1" anchor="b" anchorCtr="0" compatLnSpc="1">
            <a:prstTxWarp prst="textNoShape">
              <a:avLst/>
            </a:prstTxWarp>
          </a:bodyPr>
          <a:lstStyle/>
          <a:p>
            <a:r>
              <a:rPr lang="de-DE" dirty="0"/>
              <a:t>Entwicklung des Budgets der RWTH Aachen (Ist-Ausgaben)</a:t>
            </a:r>
          </a:p>
        </p:txBody>
      </p:sp>
      <p:sp>
        <p:nvSpPr>
          <p:cNvPr id="14" name="Fußzeilenplatzhalter 4"/>
          <p:cNvSpPr txBox="1">
            <a:spLocks/>
          </p:cNvSpPr>
          <p:nvPr/>
        </p:nvSpPr>
        <p:spPr bwMode="auto">
          <a:xfrm>
            <a:off x="288000" y="6227763"/>
            <a:ext cx="731837" cy="396875"/>
          </a:xfrm>
          <a:prstGeom prst="rect">
            <a:avLst/>
          </a:prstGeom>
          <a:noFill/>
          <a:ln>
            <a:miter lim="800000"/>
            <a:headEnd/>
            <a:tailEnd/>
          </a:ln>
        </p:spPr>
        <p:txBody>
          <a:bodyPr vert="horz" wrap="square" lIns="0" tIns="0" rIns="0" bIns="0" numCol="1" rtlCol="0" anchor="t" anchorCtr="0" compatLnSpc="1">
            <a:prstTxWarp prst="textNoShape">
              <a:avLst/>
            </a:prstTxWarp>
          </a:bodyPr>
          <a:lstStyle>
            <a:defPPr>
              <a:defRPr lang="de-DE"/>
            </a:defPPr>
            <a:lvl1pPr eaLnBrk="1" hangingPunct="1">
              <a:defRPr sz="900">
                <a:solidFill>
                  <a:schemeClr val="tx2"/>
                </a:solidFill>
                <a:latin typeface="+mn-lt"/>
                <a:cs typeface="+mn-cs"/>
              </a:defRPr>
            </a:lvl1pPr>
          </a:lstStyle>
          <a:p>
            <a:r>
              <a:rPr lang="de-DE" altLang="de-DE" dirty="0" smtClean="0"/>
              <a:t>60 </a:t>
            </a:r>
            <a:r>
              <a:rPr lang="de-DE" altLang="de-DE" dirty="0"/>
              <a:t>von </a:t>
            </a:r>
            <a:r>
              <a:rPr lang="de-DE" altLang="de-DE" dirty="0" smtClean="0"/>
              <a:t>63</a:t>
            </a:r>
            <a:endParaRPr lang="de-DE" altLang="de-DE" dirty="0"/>
          </a:p>
        </p:txBody>
      </p:sp>
      <p:graphicFrame>
        <p:nvGraphicFramePr>
          <p:cNvPr id="17" name="Object 4"/>
          <p:cNvGraphicFramePr>
            <a:graphicFrameLocks noChangeAspect="1"/>
          </p:cNvGraphicFramePr>
          <p:nvPr>
            <p:extLst>
              <p:ext uri="{D42A27DB-BD31-4B8C-83A1-F6EECF244321}">
                <p14:modId xmlns:p14="http://schemas.microsoft.com/office/powerpoint/2010/main" val="2682619216"/>
              </p:ext>
            </p:extLst>
          </p:nvPr>
        </p:nvGraphicFramePr>
        <p:xfrm>
          <a:off x="179512" y="617836"/>
          <a:ext cx="8820980" cy="5622328"/>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uppieren 5"/>
          <p:cNvGrpSpPr/>
          <p:nvPr/>
        </p:nvGrpSpPr>
        <p:grpSpPr>
          <a:xfrm>
            <a:off x="2539235" y="872716"/>
            <a:ext cx="5878014" cy="326721"/>
            <a:chOff x="1692192" y="3289433"/>
            <a:chExt cx="5878014" cy="326721"/>
          </a:xfrm>
        </p:grpSpPr>
        <p:sp>
          <p:nvSpPr>
            <p:cNvPr id="7" name="Textfeld 1"/>
            <p:cNvSpPr txBox="1"/>
            <p:nvPr/>
          </p:nvSpPr>
          <p:spPr>
            <a:xfrm>
              <a:off x="1861840" y="3289433"/>
              <a:ext cx="1512183" cy="326721"/>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b="1" dirty="0" smtClean="0">
                  <a:solidFill>
                    <a:schemeClr val="tx1">
                      <a:lumMod val="65000"/>
                      <a:lumOff val="35000"/>
                    </a:schemeClr>
                  </a:solidFill>
                </a:rPr>
                <a:t>Drittmittel</a:t>
              </a:r>
              <a:endParaRPr lang="de-DE" b="1" dirty="0">
                <a:solidFill>
                  <a:schemeClr val="tx1">
                    <a:lumMod val="65000"/>
                    <a:lumOff val="35000"/>
                  </a:schemeClr>
                </a:solidFill>
              </a:endParaRPr>
            </a:p>
          </p:txBody>
        </p:sp>
        <p:sp>
          <p:nvSpPr>
            <p:cNvPr id="8" name="Textfeld 1"/>
            <p:cNvSpPr txBox="1"/>
            <p:nvPr/>
          </p:nvSpPr>
          <p:spPr>
            <a:xfrm>
              <a:off x="3878001" y="3299248"/>
              <a:ext cx="2520388" cy="316906"/>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b="1" dirty="0" smtClean="0">
                  <a:solidFill>
                    <a:schemeClr val="tx1">
                      <a:lumMod val="65000"/>
                      <a:lumOff val="35000"/>
                    </a:schemeClr>
                  </a:solidFill>
                </a:rPr>
                <a:t>Sondermittel für die Lehre*</a:t>
              </a:r>
              <a:endParaRPr lang="de-DE" b="1" dirty="0">
                <a:solidFill>
                  <a:schemeClr val="tx1">
                    <a:lumMod val="65000"/>
                    <a:lumOff val="35000"/>
                  </a:schemeClr>
                </a:solidFill>
              </a:endParaRPr>
            </a:p>
          </p:txBody>
        </p:sp>
        <p:sp>
          <p:nvSpPr>
            <p:cNvPr id="9" name="Textfeld 1"/>
            <p:cNvSpPr txBox="1"/>
            <p:nvPr/>
          </p:nvSpPr>
          <p:spPr>
            <a:xfrm>
              <a:off x="6707563" y="3299197"/>
              <a:ext cx="862643" cy="316957"/>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b="1" dirty="0" smtClean="0">
                  <a:solidFill>
                    <a:schemeClr val="tx1">
                      <a:lumMod val="65000"/>
                      <a:lumOff val="35000"/>
                    </a:schemeClr>
                  </a:solidFill>
                </a:rPr>
                <a:t>Zuschuss</a:t>
              </a:r>
              <a:endParaRPr lang="de-DE" b="1" dirty="0">
                <a:solidFill>
                  <a:schemeClr val="tx1">
                    <a:lumMod val="65000"/>
                    <a:lumOff val="35000"/>
                  </a:schemeClr>
                </a:solidFill>
              </a:endParaRPr>
            </a:p>
          </p:txBody>
        </p:sp>
        <p:sp>
          <p:nvSpPr>
            <p:cNvPr id="10" name="Rechteck 9"/>
            <p:cNvSpPr/>
            <p:nvPr/>
          </p:nvSpPr>
          <p:spPr>
            <a:xfrm>
              <a:off x="1692192" y="3356992"/>
              <a:ext cx="180000" cy="180000"/>
            </a:xfrm>
            <a:prstGeom prst="rect">
              <a:avLst/>
            </a:prstGeom>
            <a:solidFill>
              <a:srgbClr val="8EBAE5"/>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solidFill>
                  <a:srgbClr val="000000">
                    <a:lumMod val="65000"/>
                    <a:lumOff val="35000"/>
                  </a:srgbClr>
                </a:solidFill>
              </a:endParaRPr>
            </a:p>
          </p:txBody>
        </p:sp>
        <p:sp>
          <p:nvSpPr>
            <p:cNvPr id="11" name="Rechteck 10"/>
            <p:cNvSpPr/>
            <p:nvPr/>
          </p:nvSpPr>
          <p:spPr>
            <a:xfrm>
              <a:off x="3744420" y="3356992"/>
              <a:ext cx="180000" cy="180000"/>
            </a:xfrm>
            <a:prstGeom prst="rect">
              <a:avLst/>
            </a:prstGeom>
            <a:solidFill>
              <a:srgbClr val="407FB7"/>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solidFill>
                  <a:srgbClr val="000000">
                    <a:lumMod val="65000"/>
                    <a:lumOff val="35000"/>
                  </a:srgbClr>
                </a:solidFill>
              </a:endParaRPr>
            </a:p>
          </p:txBody>
        </p:sp>
        <p:sp>
          <p:nvSpPr>
            <p:cNvPr id="12" name="Rechteck 11"/>
            <p:cNvSpPr/>
            <p:nvPr/>
          </p:nvSpPr>
          <p:spPr>
            <a:xfrm>
              <a:off x="6552732" y="3356992"/>
              <a:ext cx="180000" cy="180000"/>
            </a:xfrm>
            <a:prstGeom prst="rect">
              <a:avLst/>
            </a:prstGeom>
            <a:solidFill>
              <a:srgbClr val="00549F"/>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solidFill>
                  <a:srgbClr val="000000">
                    <a:lumMod val="65000"/>
                    <a:lumOff val="35000"/>
                  </a:srgbClr>
                </a:solidFill>
              </a:endParaRPr>
            </a:p>
          </p:txBody>
        </p:sp>
      </p:grpSp>
      <p:sp>
        <p:nvSpPr>
          <p:cNvPr id="3" name="Fußzeilenplatzhalter 2"/>
          <p:cNvSpPr>
            <a:spLocks noGrp="1"/>
          </p:cNvSpPr>
          <p:nvPr>
            <p:ph type="ftr" sz="quarter" idx="3"/>
          </p:nvPr>
        </p:nvSpPr>
        <p:spPr/>
        <p:txBody>
          <a:bodyPr/>
          <a:lstStyle/>
          <a:p>
            <a:pPr>
              <a:defRPr/>
            </a:pPr>
            <a:r>
              <a:rPr lang="de-DE" smtClean="0"/>
              <a:t>60 von 63</a:t>
            </a:r>
            <a:endParaRPr lang="de-DE" dirty="0"/>
          </a:p>
        </p:txBody>
      </p:sp>
    </p:spTree>
    <p:extLst>
      <p:ext uri="{BB962C8B-B14F-4D97-AF65-F5344CB8AC3E}">
        <p14:creationId xmlns:p14="http://schemas.microsoft.com/office/powerpoint/2010/main" val="39946157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Entwicklung des </a:t>
            </a:r>
            <a:r>
              <a:rPr lang="de-DE" dirty="0" smtClean="0"/>
              <a:t>Drittmittelvolumens </a:t>
            </a:r>
            <a:r>
              <a:rPr lang="de-DE" dirty="0"/>
              <a:t>in den letzten 10 </a:t>
            </a:r>
            <a:r>
              <a:rPr lang="de-DE" dirty="0" smtClean="0"/>
              <a:t>Jahren</a:t>
            </a:r>
            <a:endParaRPr lang="de-DE" altLang="de-DE" dirty="0" smtClean="0"/>
          </a:p>
        </p:txBody>
      </p:sp>
      <p:sp>
        <p:nvSpPr>
          <p:cNvPr id="18436" name="Fußzeilenplatzhalter 4"/>
          <p:cNvSpPr>
            <a:spLocks noGrp="1"/>
          </p:cNvSpPr>
          <p:nvPr>
            <p:ph type="ftr" sz="quarter" idx="3"/>
          </p:nvPr>
        </p:nvSpPr>
        <p:spPr bwMode="auto">
          <a:xfrm>
            <a:off x="288000"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61 von 63</a:t>
            </a:r>
            <a:endParaRPr lang="de-DE" altLang="de-DE" dirty="0" smtClean="0"/>
          </a:p>
        </p:txBody>
      </p:sp>
      <p:graphicFrame>
        <p:nvGraphicFramePr>
          <p:cNvPr id="12" name="Diagramm 11"/>
          <p:cNvGraphicFramePr>
            <a:graphicFrameLocks/>
          </p:cNvGraphicFramePr>
          <p:nvPr>
            <p:extLst>
              <p:ext uri="{D42A27DB-BD31-4B8C-83A1-F6EECF244321}">
                <p14:modId xmlns:p14="http://schemas.microsoft.com/office/powerpoint/2010/main" val="3383489457"/>
              </p:ext>
            </p:extLst>
          </p:nvPr>
        </p:nvGraphicFramePr>
        <p:xfrm>
          <a:off x="288000" y="951942"/>
          <a:ext cx="8712492" cy="5105350"/>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uppieren 5"/>
          <p:cNvGrpSpPr/>
          <p:nvPr/>
        </p:nvGrpSpPr>
        <p:grpSpPr>
          <a:xfrm>
            <a:off x="2159732" y="872716"/>
            <a:ext cx="5976664" cy="337561"/>
            <a:chOff x="3419888" y="973299"/>
            <a:chExt cx="4601643" cy="337561"/>
          </a:xfrm>
        </p:grpSpPr>
        <p:sp>
          <p:nvSpPr>
            <p:cNvPr id="7" name="Rechteck 6"/>
            <p:cNvSpPr/>
            <p:nvPr/>
          </p:nvSpPr>
          <p:spPr>
            <a:xfrm>
              <a:off x="5419763" y="1052752"/>
              <a:ext cx="138588" cy="180000"/>
            </a:xfrm>
            <a:prstGeom prst="rect">
              <a:avLst/>
            </a:prstGeom>
            <a:solidFill>
              <a:srgbClr val="9C9C9C"/>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8" name="Textfeld 7"/>
            <p:cNvSpPr txBox="1"/>
            <p:nvPr/>
          </p:nvSpPr>
          <p:spPr>
            <a:xfrm>
              <a:off x="5570841" y="973299"/>
              <a:ext cx="2450690" cy="311150"/>
            </a:xfrm>
            <a:prstGeom prst="rect">
              <a:avLst/>
            </a:prstGeom>
            <a:noFill/>
          </p:spPr>
          <p:txBody>
            <a:bodyPr wrap="square" rtlCol="0" anchor="ctr">
              <a:noAutofit/>
            </a:bodyPr>
            <a:lstStyle/>
            <a:p>
              <a:r>
                <a:rPr lang="en-GB" sz="1100" b="1" dirty="0" err="1" smtClean="0">
                  <a:solidFill>
                    <a:schemeClr val="tx1">
                      <a:lumMod val="65000"/>
                      <a:lumOff val="35000"/>
                    </a:schemeClr>
                  </a:solidFill>
                </a:rPr>
                <a:t>Darunter</a:t>
              </a:r>
              <a:r>
                <a:rPr lang="en-GB" sz="1100" b="1" dirty="0" smtClean="0">
                  <a:solidFill>
                    <a:schemeClr val="tx1">
                      <a:lumMod val="65000"/>
                      <a:lumOff val="35000"/>
                    </a:schemeClr>
                  </a:solidFill>
                </a:rPr>
                <a:t> DFG-</a:t>
              </a:r>
              <a:r>
                <a:rPr lang="en-GB" sz="1100" b="1" dirty="0" err="1" smtClean="0">
                  <a:solidFill>
                    <a:schemeClr val="tx1">
                      <a:lumMod val="65000"/>
                      <a:lumOff val="35000"/>
                    </a:schemeClr>
                  </a:solidFill>
                </a:rPr>
                <a:t>koordinierte</a:t>
              </a:r>
              <a:r>
                <a:rPr lang="en-GB" sz="1100" b="1" dirty="0" smtClean="0">
                  <a:solidFill>
                    <a:schemeClr val="tx1">
                      <a:lumMod val="65000"/>
                      <a:lumOff val="35000"/>
                    </a:schemeClr>
                  </a:solidFill>
                </a:rPr>
                <a:t> Programme*</a:t>
              </a:r>
              <a:endParaRPr lang="en-GB" sz="1100" b="1" dirty="0">
                <a:solidFill>
                  <a:schemeClr val="tx1">
                    <a:lumMod val="65000"/>
                    <a:lumOff val="35000"/>
                  </a:schemeClr>
                </a:solidFill>
              </a:endParaRPr>
            </a:p>
          </p:txBody>
        </p:sp>
        <p:sp>
          <p:nvSpPr>
            <p:cNvPr id="9" name="Rechteck 8"/>
            <p:cNvSpPr/>
            <p:nvPr/>
          </p:nvSpPr>
          <p:spPr>
            <a:xfrm>
              <a:off x="3419888" y="1052736"/>
              <a:ext cx="138588" cy="180000"/>
            </a:xfrm>
            <a:prstGeom prst="rect">
              <a:avLst/>
            </a:prstGeom>
            <a:solidFill>
              <a:srgbClr val="00549F"/>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0" name="Textfeld 9"/>
            <p:cNvSpPr txBox="1"/>
            <p:nvPr/>
          </p:nvSpPr>
          <p:spPr>
            <a:xfrm>
              <a:off x="3563824" y="999710"/>
              <a:ext cx="1685633" cy="311150"/>
            </a:xfrm>
            <a:prstGeom prst="rect">
              <a:avLst/>
            </a:prstGeom>
            <a:noFill/>
          </p:spPr>
          <p:txBody>
            <a:bodyPr wrap="square" rtlCol="0">
              <a:noAutofit/>
            </a:bodyPr>
            <a:lstStyle/>
            <a:p>
              <a:r>
                <a:rPr lang="en-GB" sz="1100" b="1" dirty="0" err="1" smtClean="0">
                  <a:solidFill>
                    <a:schemeClr val="tx1">
                      <a:lumMod val="65000"/>
                      <a:lumOff val="35000"/>
                    </a:schemeClr>
                  </a:solidFill>
                </a:rPr>
                <a:t>Drittmittel</a:t>
              </a:r>
              <a:r>
                <a:rPr lang="en-GB" sz="1100" b="1" dirty="0">
                  <a:solidFill>
                    <a:schemeClr val="tx1">
                      <a:lumMod val="65000"/>
                      <a:lumOff val="35000"/>
                    </a:schemeClr>
                  </a:solidFill>
                </a:rPr>
                <a:t> </a:t>
              </a:r>
              <a:r>
                <a:rPr lang="en-GB" sz="1100" b="1" dirty="0" smtClean="0">
                  <a:solidFill>
                    <a:schemeClr val="tx1">
                      <a:lumMod val="65000"/>
                      <a:lumOff val="35000"/>
                    </a:schemeClr>
                  </a:solidFill>
                </a:rPr>
                <a:t>(</a:t>
              </a:r>
              <a:r>
                <a:rPr lang="en-GB" sz="1100" b="1" dirty="0" err="1" smtClean="0">
                  <a:solidFill>
                    <a:schemeClr val="tx1">
                      <a:lumMod val="65000"/>
                      <a:lumOff val="35000"/>
                    </a:schemeClr>
                  </a:solidFill>
                </a:rPr>
                <a:t>ohne</a:t>
              </a:r>
              <a:r>
                <a:rPr lang="en-GB" sz="1100" b="1" dirty="0" smtClean="0">
                  <a:solidFill>
                    <a:schemeClr val="tx1">
                      <a:lumMod val="65000"/>
                      <a:lumOff val="35000"/>
                    </a:schemeClr>
                  </a:solidFill>
                </a:rPr>
                <a:t> DFG)</a:t>
              </a:r>
              <a:endParaRPr lang="en-GB" sz="1100" b="1" dirty="0">
                <a:solidFill>
                  <a:schemeClr val="tx1">
                    <a:lumMod val="65000"/>
                    <a:lumOff val="35000"/>
                  </a:schemeClr>
                </a:solidFill>
              </a:endParaRPr>
            </a:p>
          </p:txBody>
        </p:sp>
      </p:grpSp>
      <p:sp>
        <p:nvSpPr>
          <p:cNvPr id="11" name="Textfeld 1"/>
          <p:cNvSpPr txBox="1"/>
          <p:nvPr/>
        </p:nvSpPr>
        <p:spPr>
          <a:xfrm>
            <a:off x="177452" y="1772816"/>
            <a:ext cx="362100" cy="2268722"/>
          </a:xfrm>
          <a:prstGeom prst="rect">
            <a:avLst/>
          </a:prstGeom>
          <a:noFill/>
        </p:spPr>
        <p:txBody>
          <a:bodyPr vert="vert270" wrap="square" rtlCol="0" anchor="b">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sz="1200" b="1" dirty="0">
                <a:solidFill>
                  <a:schemeClr val="tx1">
                    <a:lumMod val="65000"/>
                    <a:lumOff val="35000"/>
                  </a:schemeClr>
                </a:solidFill>
              </a:rPr>
              <a:t>i</a:t>
            </a:r>
            <a:r>
              <a:rPr lang="de-DE" sz="1200" b="1" dirty="0" smtClean="0">
                <a:solidFill>
                  <a:schemeClr val="tx1">
                    <a:lumMod val="65000"/>
                    <a:lumOff val="35000"/>
                  </a:schemeClr>
                </a:solidFill>
              </a:rPr>
              <a:t>n Millionen Euro</a:t>
            </a:r>
            <a:endParaRPr lang="de-DE" sz="1200" b="1" dirty="0">
              <a:solidFill>
                <a:schemeClr val="tx1">
                  <a:lumMod val="65000"/>
                  <a:lumOff val="35000"/>
                </a:schemeClr>
              </a:solidFill>
            </a:endParaRPr>
          </a:p>
        </p:txBody>
      </p:sp>
      <p:sp>
        <p:nvSpPr>
          <p:cNvPr id="13" name="Textfeld 12"/>
          <p:cNvSpPr txBox="1"/>
          <p:nvPr/>
        </p:nvSpPr>
        <p:spPr>
          <a:xfrm>
            <a:off x="179512" y="5877852"/>
            <a:ext cx="7345065" cy="215444"/>
          </a:xfrm>
          <a:prstGeom prst="rect">
            <a:avLst/>
          </a:prstGeom>
          <a:noFill/>
        </p:spPr>
        <p:txBody>
          <a:bodyPr wrap="square" rtlCol="0">
            <a:spAutoFit/>
          </a:bodyPr>
          <a:lstStyle/>
          <a:p>
            <a:r>
              <a:rPr lang="de-DE" sz="800" dirty="0" smtClean="0">
                <a:solidFill>
                  <a:srgbClr val="646567"/>
                </a:solidFill>
              </a:rPr>
              <a:t>* ab </a:t>
            </a:r>
            <a:r>
              <a:rPr lang="de-DE" sz="800" dirty="0">
                <a:solidFill>
                  <a:srgbClr val="646567"/>
                </a:solidFill>
              </a:rPr>
              <a:t>2006: Graduiertenschule, Exzellenzcluster, Zukunftskonzept sowie SFB; vor 2006: SFB</a:t>
            </a:r>
          </a:p>
        </p:txBody>
      </p:sp>
    </p:spTree>
    <p:extLst>
      <p:ext uri="{BB962C8B-B14F-4D97-AF65-F5344CB8AC3E}">
        <p14:creationId xmlns:p14="http://schemas.microsoft.com/office/powerpoint/2010/main" val="7158686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a:t>Drittmittelausgaben der Fakultäten </a:t>
            </a:r>
            <a:r>
              <a:rPr lang="de-DE" dirty="0" smtClean="0"/>
              <a:t>2016</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62 von 63</a:t>
            </a:r>
            <a:endParaRPr lang="de-DE" altLang="de-DE" dirty="0" smtClean="0"/>
          </a:p>
        </p:txBody>
      </p:sp>
      <p:sp>
        <p:nvSpPr>
          <p:cNvPr id="6" name="Textfeld 5"/>
          <p:cNvSpPr txBox="1"/>
          <p:nvPr/>
        </p:nvSpPr>
        <p:spPr>
          <a:xfrm>
            <a:off x="4570382" y="5036001"/>
            <a:ext cx="4178331" cy="1057295"/>
          </a:xfrm>
          <a:prstGeom prst="rect">
            <a:avLst/>
          </a:prstGeom>
          <a:noFill/>
        </p:spPr>
        <p:txBody>
          <a:bodyPr wrap="square" rtlCol="0">
            <a:noAutofit/>
          </a:bodyPr>
          <a:lstStyle/>
          <a:p>
            <a:pPr fontAlgn="base">
              <a:spcBef>
                <a:spcPct val="0"/>
              </a:spcBef>
              <a:spcAft>
                <a:spcPct val="0"/>
              </a:spcAft>
            </a:pPr>
            <a:r>
              <a:rPr lang="de-DE" sz="1100" b="1" dirty="0" smtClean="0">
                <a:solidFill>
                  <a:schemeClr val="tx1">
                    <a:lumMod val="65000"/>
                    <a:lumOff val="35000"/>
                  </a:schemeClr>
                </a:solidFill>
              </a:rPr>
              <a:t>Fak.   5: Fakultät für Georessourcen und Materialtechnik</a:t>
            </a:r>
          </a:p>
          <a:p>
            <a:pPr fontAlgn="base">
              <a:spcBef>
                <a:spcPct val="0"/>
              </a:spcBef>
              <a:spcAft>
                <a:spcPct val="0"/>
              </a:spcAft>
            </a:pPr>
            <a:r>
              <a:rPr lang="de-DE" sz="1100" b="1" dirty="0" smtClean="0">
                <a:solidFill>
                  <a:schemeClr val="tx1">
                    <a:lumMod val="65000"/>
                    <a:lumOff val="35000"/>
                  </a:schemeClr>
                </a:solidFill>
              </a:rPr>
              <a:t>Fak.   6: Fakultät für Elektrotechnik und Informationstechnik</a:t>
            </a:r>
          </a:p>
          <a:p>
            <a:pPr fontAlgn="base">
              <a:spcBef>
                <a:spcPct val="0"/>
              </a:spcBef>
              <a:spcAft>
                <a:spcPct val="0"/>
              </a:spcAft>
            </a:pPr>
            <a:r>
              <a:rPr lang="de-DE" sz="1100" b="1" dirty="0" smtClean="0">
                <a:solidFill>
                  <a:schemeClr val="tx1">
                    <a:lumMod val="65000"/>
                    <a:lumOff val="35000"/>
                  </a:schemeClr>
                </a:solidFill>
              </a:rPr>
              <a:t>Fak.   7: Philosophische Fakultät</a:t>
            </a:r>
          </a:p>
          <a:p>
            <a:pPr fontAlgn="base">
              <a:spcBef>
                <a:spcPct val="0"/>
              </a:spcBef>
              <a:spcAft>
                <a:spcPct val="0"/>
              </a:spcAft>
            </a:pPr>
            <a:r>
              <a:rPr lang="de-DE" sz="1100" b="1" dirty="0" smtClean="0">
                <a:solidFill>
                  <a:schemeClr val="tx1">
                    <a:lumMod val="65000"/>
                    <a:lumOff val="35000"/>
                  </a:schemeClr>
                </a:solidFill>
              </a:rPr>
              <a:t>Fak.   8: Fakultät für Wirtschaftswissenschaften</a:t>
            </a:r>
          </a:p>
          <a:p>
            <a:pPr fontAlgn="base">
              <a:spcBef>
                <a:spcPct val="0"/>
              </a:spcBef>
              <a:spcAft>
                <a:spcPct val="0"/>
              </a:spcAft>
            </a:pPr>
            <a:r>
              <a:rPr lang="de-DE" sz="1100" b="1" dirty="0" smtClean="0">
                <a:solidFill>
                  <a:schemeClr val="tx1">
                    <a:lumMod val="65000"/>
                    <a:lumOff val="35000"/>
                  </a:schemeClr>
                </a:solidFill>
              </a:rPr>
              <a:t>Fak. 10: Medizinische Fakultät</a:t>
            </a:r>
            <a:endParaRPr lang="en-US" sz="1100" b="1" dirty="0" smtClean="0">
              <a:solidFill>
                <a:schemeClr val="tx1">
                  <a:lumMod val="65000"/>
                  <a:lumOff val="35000"/>
                </a:schemeClr>
              </a:solidFill>
            </a:endParaRPr>
          </a:p>
        </p:txBody>
      </p:sp>
      <p:sp>
        <p:nvSpPr>
          <p:cNvPr id="8" name="Textfeld 7"/>
          <p:cNvSpPr txBox="1"/>
          <p:nvPr/>
        </p:nvSpPr>
        <p:spPr>
          <a:xfrm>
            <a:off x="611188" y="5049152"/>
            <a:ext cx="4176713" cy="1008140"/>
          </a:xfrm>
          <a:prstGeom prst="rect">
            <a:avLst/>
          </a:prstGeom>
          <a:noFill/>
        </p:spPr>
        <p:txBody>
          <a:bodyPr wrap="square" rtlCol="0">
            <a:noAutofit/>
          </a:bodyPr>
          <a:lstStyle/>
          <a:p>
            <a:pPr fontAlgn="base">
              <a:spcBef>
                <a:spcPct val="0"/>
              </a:spcBef>
              <a:spcAft>
                <a:spcPct val="0"/>
              </a:spcAft>
            </a:pPr>
            <a:r>
              <a:rPr lang="de-DE" sz="1100" b="1" dirty="0" smtClean="0">
                <a:solidFill>
                  <a:srgbClr val="000000">
                    <a:lumMod val="65000"/>
                    <a:lumOff val="35000"/>
                  </a:srgbClr>
                </a:solidFill>
              </a:rPr>
              <a:t>Fak.   1: Fakultät für Mathematik, Informatik und</a:t>
            </a:r>
          </a:p>
          <a:p>
            <a:pPr defTabSz="360000" fontAlgn="base">
              <a:spcBef>
                <a:spcPct val="0"/>
              </a:spcBef>
              <a:spcAft>
                <a:spcPct val="0"/>
              </a:spcAft>
            </a:pPr>
            <a:r>
              <a:rPr lang="de-DE" sz="1100" b="1" dirty="0" smtClean="0">
                <a:solidFill>
                  <a:srgbClr val="000000">
                    <a:lumMod val="65000"/>
                    <a:lumOff val="35000"/>
                  </a:srgbClr>
                </a:solidFill>
              </a:rPr>
              <a:t>	     Naturwissenschaften</a:t>
            </a:r>
          </a:p>
          <a:p>
            <a:pPr fontAlgn="base">
              <a:spcBef>
                <a:spcPct val="0"/>
              </a:spcBef>
              <a:spcAft>
                <a:spcPct val="0"/>
              </a:spcAft>
            </a:pPr>
            <a:r>
              <a:rPr lang="de-DE" sz="1100" b="1" dirty="0" smtClean="0">
                <a:solidFill>
                  <a:srgbClr val="000000">
                    <a:lumMod val="65000"/>
                    <a:lumOff val="35000"/>
                  </a:srgbClr>
                </a:solidFill>
              </a:rPr>
              <a:t>Fak.   2: Fakultät für Architektur</a:t>
            </a:r>
          </a:p>
          <a:p>
            <a:pPr fontAlgn="base">
              <a:spcBef>
                <a:spcPct val="0"/>
              </a:spcBef>
              <a:spcAft>
                <a:spcPct val="0"/>
              </a:spcAft>
            </a:pPr>
            <a:r>
              <a:rPr lang="de-DE" sz="1100" b="1" dirty="0" smtClean="0">
                <a:solidFill>
                  <a:srgbClr val="000000">
                    <a:lumMod val="65000"/>
                    <a:lumOff val="35000"/>
                  </a:srgbClr>
                </a:solidFill>
              </a:rPr>
              <a:t>Fak.   3: Fakultät für Bauingenieurwesen</a:t>
            </a:r>
          </a:p>
          <a:p>
            <a:pPr fontAlgn="base">
              <a:spcBef>
                <a:spcPct val="0"/>
              </a:spcBef>
              <a:spcAft>
                <a:spcPct val="0"/>
              </a:spcAft>
            </a:pPr>
            <a:r>
              <a:rPr lang="de-DE" sz="1100" b="1" dirty="0" smtClean="0">
                <a:solidFill>
                  <a:srgbClr val="000000">
                    <a:lumMod val="65000"/>
                    <a:lumOff val="35000"/>
                  </a:srgbClr>
                </a:solidFill>
              </a:rPr>
              <a:t>Fak.   4: Fakultät für </a:t>
            </a:r>
            <a:r>
              <a:rPr lang="de-DE" sz="1100" b="1" dirty="0" smtClean="0">
                <a:solidFill>
                  <a:schemeClr val="tx1">
                    <a:lumMod val="65000"/>
                    <a:lumOff val="35000"/>
                  </a:schemeClr>
                </a:solidFill>
              </a:rPr>
              <a:t>Maschinenwesen</a:t>
            </a:r>
          </a:p>
        </p:txBody>
      </p:sp>
      <p:graphicFrame>
        <p:nvGraphicFramePr>
          <p:cNvPr id="14" name="Diagramm 13"/>
          <p:cNvGraphicFramePr>
            <a:graphicFrameLocks/>
          </p:cNvGraphicFramePr>
          <p:nvPr>
            <p:extLst>
              <p:ext uri="{D42A27DB-BD31-4B8C-83A1-F6EECF244321}">
                <p14:modId xmlns:p14="http://schemas.microsoft.com/office/powerpoint/2010/main" val="3585513559"/>
              </p:ext>
            </p:extLst>
          </p:nvPr>
        </p:nvGraphicFramePr>
        <p:xfrm>
          <a:off x="539550" y="1110546"/>
          <a:ext cx="8388933" cy="379965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feld 1"/>
          <p:cNvSpPr txBox="1"/>
          <p:nvPr/>
        </p:nvSpPr>
        <p:spPr>
          <a:xfrm>
            <a:off x="1007604" y="4854352"/>
            <a:ext cx="7345065" cy="230832"/>
          </a:xfrm>
          <a:prstGeom prst="rect">
            <a:avLst/>
          </a:prstGeom>
          <a:noFill/>
        </p:spPr>
        <p:txBody>
          <a:bodyPr wrap="square" rtlCol="0">
            <a:spAutoFit/>
          </a:bodyPr>
          <a:lstStyle/>
          <a:p>
            <a:r>
              <a:rPr lang="de-DE" sz="900" dirty="0">
                <a:solidFill>
                  <a:srgbClr val="646567"/>
                </a:solidFill>
              </a:rPr>
              <a:t>* Graduiertenschule, Exzellenzcluster, Zukunftskonzept sowie SFB</a:t>
            </a:r>
          </a:p>
        </p:txBody>
      </p:sp>
      <p:grpSp>
        <p:nvGrpSpPr>
          <p:cNvPr id="9" name="Gruppieren 8"/>
          <p:cNvGrpSpPr/>
          <p:nvPr/>
        </p:nvGrpSpPr>
        <p:grpSpPr>
          <a:xfrm>
            <a:off x="2159732" y="872716"/>
            <a:ext cx="5976664" cy="337561"/>
            <a:chOff x="3419888" y="973299"/>
            <a:chExt cx="4601643" cy="337561"/>
          </a:xfrm>
        </p:grpSpPr>
        <p:sp>
          <p:nvSpPr>
            <p:cNvPr id="10" name="Rechteck 9"/>
            <p:cNvSpPr/>
            <p:nvPr/>
          </p:nvSpPr>
          <p:spPr>
            <a:xfrm>
              <a:off x="5419763" y="1052752"/>
              <a:ext cx="138588" cy="180000"/>
            </a:xfrm>
            <a:prstGeom prst="rect">
              <a:avLst/>
            </a:prstGeom>
            <a:solidFill>
              <a:srgbClr val="9C9C9C"/>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1" name="Textfeld 10"/>
            <p:cNvSpPr txBox="1"/>
            <p:nvPr/>
          </p:nvSpPr>
          <p:spPr>
            <a:xfrm>
              <a:off x="5570841" y="973299"/>
              <a:ext cx="2450690" cy="311150"/>
            </a:xfrm>
            <a:prstGeom prst="rect">
              <a:avLst/>
            </a:prstGeom>
            <a:noFill/>
          </p:spPr>
          <p:txBody>
            <a:bodyPr wrap="square" rtlCol="0" anchor="ctr">
              <a:noAutofit/>
            </a:bodyPr>
            <a:lstStyle/>
            <a:p>
              <a:r>
                <a:rPr lang="en-GB" sz="1100" b="1" dirty="0" err="1" smtClean="0">
                  <a:solidFill>
                    <a:schemeClr val="tx1">
                      <a:lumMod val="65000"/>
                      <a:lumOff val="35000"/>
                    </a:schemeClr>
                  </a:solidFill>
                </a:rPr>
                <a:t>Darunter</a:t>
              </a:r>
              <a:r>
                <a:rPr lang="en-GB" sz="1100" b="1" dirty="0" smtClean="0">
                  <a:solidFill>
                    <a:schemeClr val="tx1">
                      <a:lumMod val="65000"/>
                      <a:lumOff val="35000"/>
                    </a:schemeClr>
                  </a:solidFill>
                </a:rPr>
                <a:t> DFG-</a:t>
              </a:r>
              <a:r>
                <a:rPr lang="en-GB" sz="1100" b="1" dirty="0" err="1" smtClean="0">
                  <a:solidFill>
                    <a:schemeClr val="tx1">
                      <a:lumMod val="65000"/>
                      <a:lumOff val="35000"/>
                    </a:schemeClr>
                  </a:solidFill>
                </a:rPr>
                <a:t>koordinierte</a:t>
              </a:r>
              <a:r>
                <a:rPr lang="en-GB" sz="1100" b="1" dirty="0" smtClean="0">
                  <a:solidFill>
                    <a:schemeClr val="tx1">
                      <a:lumMod val="65000"/>
                      <a:lumOff val="35000"/>
                    </a:schemeClr>
                  </a:solidFill>
                </a:rPr>
                <a:t> Programme*</a:t>
              </a:r>
              <a:endParaRPr lang="en-GB" sz="1100" b="1" dirty="0">
                <a:solidFill>
                  <a:schemeClr val="tx1">
                    <a:lumMod val="65000"/>
                    <a:lumOff val="35000"/>
                  </a:schemeClr>
                </a:solidFill>
              </a:endParaRPr>
            </a:p>
          </p:txBody>
        </p:sp>
        <p:sp>
          <p:nvSpPr>
            <p:cNvPr id="12" name="Rechteck 11"/>
            <p:cNvSpPr/>
            <p:nvPr/>
          </p:nvSpPr>
          <p:spPr>
            <a:xfrm>
              <a:off x="3419888" y="1052736"/>
              <a:ext cx="138588" cy="180000"/>
            </a:xfrm>
            <a:prstGeom prst="rect">
              <a:avLst/>
            </a:prstGeom>
            <a:solidFill>
              <a:srgbClr val="00549F"/>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pPr>
              <a:endParaRPr lang="en-US">
                <a:solidFill>
                  <a:srgbClr val="000000">
                    <a:lumMod val="65000"/>
                    <a:lumOff val="35000"/>
                  </a:srgbClr>
                </a:solidFill>
              </a:endParaRPr>
            </a:p>
          </p:txBody>
        </p:sp>
        <p:sp>
          <p:nvSpPr>
            <p:cNvPr id="13" name="Textfeld 12"/>
            <p:cNvSpPr txBox="1"/>
            <p:nvPr/>
          </p:nvSpPr>
          <p:spPr>
            <a:xfrm>
              <a:off x="3563824" y="999710"/>
              <a:ext cx="1685633" cy="311150"/>
            </a:xfrm>
            <a:prstGeom prst="rect">
              <a:avLst/>
            </a:prstGeom>
            <a:noFill/>
          </p:spPr>
          <p:txBody>
            <a:bodyPr wrap="square" rtlCol="0">
              <a:noAutofit/>
            </a:bodyPr>
            <a:lstStyle/>
            <a:p>
              <a:r>
                <a:rPr lang="en-GB" sz="1100" b="1" dirty="0" err="1" smtClean="0">
                  <a:solidFill>
                    <a:schemeClr val="tx1">
                      <a:lumMod val="65000"/>
                      <a:lumOff val="35000"/>
                    </a:schemeClr>
                  </a:solidFill>
                </a:rPr>
                <a:t>Drittmittel</a:t>
              </a:r>
              <a:r>
                <a:rPr lang="en-GB" sz="1100" b="1" dirty="0">
                  <a:solidFill>
                    <a:schemeClr val="tx1">
                      <a:lumMod val="65000"/>
                      <a:lumOff val="35000"/>
                    </a:schemeClr>
                  </a:solidFill>
                </a:rPr>
                <a:t> </a:t>
              </a:r>
              <a:r>
                <a:rPr lang="en-GB" sz="1100" b="1" dirty="0" smtClean="0">
                  <a:solidFill>
                    <a:schemeClr val="tx1">
                      <a:lumMod val="65000"/>
                      <a:lumOff val="35000"/>
                    </a:schemeClr>
                  </a:solidFill>
                </a:rPr>
                <a:t>(</a:t>
              </a:r>
              <a:r>
                <a:rPr lang="en-GB" sz="1100" b="1" dirty="0" err="1" smtClean="0">
                  <a:solidFill>
                    <a:schemeClr val="tx1">
                      <a:lumMod val="65000"/>
                      <a:lumOff val="35000"/>
                    </a:schemeClr>
                  </a:solidFill>
                </a:rPr>
                <a:t>ohne</a:t>
              </a:r>
              <a:r>
                <a:rPr lang="en-GB" sz="1100" b="1" dirty="0" smtClean="0">
                  <a:solidFill>
                    <a:schemeClr val="tx1">
                      <a:lumMod val="65000"/>
                      <a:lumOff val="35000"/>
                    </a:schemeClr>
                  </a:solidFill>
                </a:rPr>
                <a:t> DFG)</a:t>
              </a:r>
              <a:endParaRPr lang="en-GB" sz="1100" b="1" dirty="0">
                <a:solidFill>
                  <a:schemeClr val="tx1">
                    <a:lumMod val="65000"/>
                    <a:lumOff val="35000"/>
                  </a:schemeClr>
                </a:solidFill>
              </a:endParaRPr>
            </a:p>
          </p:txBody>
        </p:sp>
      </p:grpSp>
    </p:spTree>
    <p:extLst>
      <p:ext uri="{BB962C8B-B14F-4D97-AF65-F5344CB8AC3E}">
        <p14:creationId xmlns:p14="http://schemas.microsoft.com/office/powerpoint/2010/main" val="18687065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smtClean="0"/>
              <a:t>Lageplan</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63 von 63</a:t>
            </a:r>
            <a:endParaRPr lang="de-DE" altLang="de-DE"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368" y="944724"/>
            <a:ext cx="6624000" cy="497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8706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Gerade Verbindung mit Pfeil 27"/>
          <p:cNvCxnSpPr>
            <a:stCxn id="17" idx="2"/>
          </p:cNvCxnSpPr>
          <p:nvPr/>
        </p:nvCxnSpPr>
        <p:spPr>
          <a:xfrm>
            <a:off x="4553680" y="2035958"/>
            <a:ext cx="0" cy="1035852"/>
          </a:xfrm>
          <a:prstGeom prst="straightConnector1">
            <a:avLst/>
          </a:prstGeom>
          <a:ln w="19050">
            <a:solidFill>
              <a:srgbClr val="9C9C9C"/>
            </a:solidFill>
            <a:tailEnd type="arrow"/>
          </a:ln>
        </p:spPr>
        <p:style>
          <a:lnRef idx="1">
            <a:schemeClr val="accent1"/>
          </a:lnRef>
          <a:fillRef idx="0">
            <a:schemeClr val="accent1"/>
          </a:fillRef>
          <a:effectRef idx="0">
            <a:schemeClr val="accent1"/>
          </a:effectRef>
          <a:fontRef idx="minor">
            <a:schemeClr val="tx1"/>
          </a:fontRef>
        </p:style>
      </p:cxnSp>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pPr>
              <a:defRPr/>
            </a:pPr>
            <a:r>
              <a:rPr lang="de-DE" kern="0" dirty="0"/>
              <a:t>Wissenschaftliche und industrielle </a:t>
            </a:r>
            <a:r>
              <a:rPr lang="de-DE" kern="0" dirty="0" smtClean="0"/>
              <a:t>Verflechtungen</a:t>
            </a:r>
            <a:endParaRPr lang="de-DE" kern="0" dirty="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7 von 63</a:t>
            </a:r>
            <a:endParaRPr lang="de-DE" altLang="de-DE" dirty="0" smtClean="0"/>
          </a:p>
        </p:txBody>
      </p:sp>
      <p:grpSp>
        <p:nvGrpSpPr>
          <p:cNvPr id="6" name="Gruppieren 5"/>
          <p:cNvGrpSpPr/>
          <p:nvPr/>
        </p:nvGrpSpPr>
        <p:grpSpPr>
          <a:xfrm>
            <a:off x="611449" y="1178702"/>
            <a:ext cx="7921054" cy="4500594"/>
            <a:chOff x="503252" y="1500174"/>
            <a:chExt cx="8212152" cy="4500594"/>
          </a:xfrm>
        </p:grpSpPr>
        <p:cxnSp>
          <p:nvCxnSpPr>
            <p:cNvPr id="7" name="Gerade Verbindung mit Pfeil 6"/>
            <p:cNvCxnSpPr/>
            <p:nvPr/>
          </p:nvCxnSpPr>
          <p:spPr>
            <a:xfrm>
              <a:off x="2668288" y="2238266"/>
              <a:ext cx="1903711" cy="1619362"/>
            </a:xfrm>
            <a:prstGeom prst="straightConnector1">
              <a:avLst/>
            </a:prstGeom>
            <a:ln w="19050">
              <a:solidFill>
                <a:srgbClr val="9C9C9C"/>
              </a:solidFill>
              <a:tailEnd type="arrow"/>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a:off x="2914640" y="3143248"/>
              <a:ext cx="1657360" cy="730252"/>
            </a:xfrm>
            <a:prstGeom prst="straightConnector1">
              <a:avLst/>
            </a:prstGeom>
            <a:ln w="19050">
              <a:solidFill>
                <a:srgbClr val="9C9C9C"/>
              </a:solidFill>
              <a:tailEnd type="arrow"/>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p:nvPr/>
          </p:nvCxnSpPr>
          <p:spPr>
            <a:xfrm flipV="1">
              <a:off x="2914640" y="3860800"/>
              <a:ext cx="1657360" cy="496894"/>
            </a:xfrm>
            <a:prstGeom prst="straightConnector1">
              <a:avLst/>
            </a:prstGeom>
            <a:ln w="19050">
              <a:solidFill>
                <a:srgbClr val="9C9C9C"/>
              </a:solidFill>
              <a:tailEnd type="arrow"/>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rot="5400000" flipH="1" flipV="1">
              <a:off x="3161099" y="3732612"/>
              <a:ext cx="1285884" cy="1535917"/>
            </a:xfrm>
            <a:prstGeom prst="straightConnector1">
              <a:avLst/>
            </a:prstGeom>
            <a:ln w="19050">
              <a:solidFill>
                <a:srgbClr val="9C9C9C"/>
              </a:solidFill>
              <a:tailEnd type="arrow"/>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flipH="1">
              <a:off x="4572003" y="2238266"/>
              <a:ext cx="1903733" cy="1619363"/>
            </a:xfrm>
            <a:prstGeom prst="straightConnector1">
              <a:avLst/>
            </a:prstGeom>
            <a:ln w="19050">
              <a:solidFill>
                <a:srgbClr val="9C9C9C"/>
              </a:solidFill>
              <a:tailEnd type="arrow"/>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rot="10800000" flipV="1">
              <a:off x="4572000" y="3143248"/>
              <a:ext cx="1631960" cy="714380"/>
            </a:xfrm>
            <a:prstGeom prst="straightConnector1">
              <a:avLst/>
            </a:prstGeom>
            <a:ln w="19050">
              <a:solidFill>
                <a:srgbClr val="9C9C9C"/>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rot="10800000">
              <a:off x="4572000" y="3857628"/>
              <a:ext cx="1644660" cy="500066"/>
            </a:xfrm>
            <a:prstGeom prst="straightConnector1">
              <a:avLst/>
            </a:prstGeom>
            <a:ln w="19050">
              <a:solidFill>
                <a:srgbClr val="9C9C9C"/>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rot="16200000" flipV="1">
              <a:off x="4714876" y="3714752"/>
              <a:ext cx="1285884" cy="1571636"/>
            </a:xfrm>
            <a:prstGeom prst="straightConnector1">
              <a:avLst/>
            </a:prstGeom>
            <a:ln w="19050" cmpd="sng">
              <a:solidFill>
                <a:srgbClr val="9C9C9C"/>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Ellipse 14"/>
            <p:cNvSpPr/>
            <p:nvPr/>
          </p:nvSpPr>
          <p:spPr>
            <a:xfrm>
              <a:off x="3178959" y="2868599"/>
              <a:ext cx="2786082" cy="2000264"/>
            </a:xfrm>
            <a:prstGeom prst="ellipse">
              <a:avLst/>
            </a:prstGeom>
            <a:solidFill>
              <a:schemeClr val="bg1"/>
            </a:solidFill>
            <a:ln w="31750">
              <a:solidFill>
                <a:srgbClr val="9C9C9C"/>
              </a:solidFill>
            </a:ln>
            <a:effectLst/>
            <a:scene3d>
              <a:camera prst="orthographicFront"/>
              <a:lightRig rig="threePt" dir="t"/>
            </a:scene3d>
            <a:sp3d extrusionH="76200" contourW="12700" prstMaterial="powder">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a:solidFill>
                  <a:srgbClr val="FFFFFF"/>
                </a:solidFill>
              </a:endParaRPr>
            </a:p>
          </p:txBody>
        </p:sp>
        <p:pic>
          <p:nvPicPr>
            <p:cNvPr id="16" name="Picture 5" descr="Folie 1"/>
            <p:cNvPicPr>
              <a:picLocks noChangeAspect="1" noChangeArrowheads="1"/>
            </p:cNvPicPr>
            <p:nvPr/>
          </p:nvPicPr>
          <p:blipFill>
            <a:blip r:embed="rId3" cstate="print"/>
            <a:stretch>
              <a:fillRect/>
            </a:stretch>
          </p:blipFill>
          <p:spPr bwMode="auto">
            <a:xfrm>
              <a:off x="3410744" y="3562159"/>
              <a:ext cx="2322512" cy="629042"/>
            </a:xfrm>
            <a:prstGeom prst="rect">
              <a:avLst/>
            </a:prstGeom>
            <a:noFill/>
          </p:spPr>
        </p:pic>
        <p:sp>
          <p:nvSpPr>
            <p:cNvPr id="17" name="Rechteck 16"/>
            <p:cNvSpPr/>
            <p:nvPr/>
          </p:nvSpPr>
          <p:spPr>
            <a:xfrm>
              <a:off x="3340194" y="1500174"/>
              <a:ext cx="2500330" cy="85725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600" b="1" dirty="0" smtClean="0">
                  <a:solidFill>
                    <a:srgbClr val="00549F"/>
                  </a:solidFill>
                </a:rPr>
                <a:t>Fraunhofer</a:t>
              </a:r>
            </a:p>
            <a:p>
              <a:pPr algn="ctr" fontAlgn="base">
                <a:spcBef>
                  <a:spcPct val="0"/>
                </a:spcBef>
                <a:spcAft>
                  <a:spcPct val="0"/>
                </a:spcAft>
              </a:pPr>
              <a:r>
                <a:rPr lang="de-DE" sz="1600" b="1" dirty="0" smtClean="0">
                  <a:solidFill>
                    <a:srgbClr val="00549F"/>
                  </a:solidFill>
                </a:rPr>
                <a:t>Institute: 5 </a:t>
              </a:r>
              <a:endParaRPr lang="de-DE" sz="1600" b="1" dirty="0">
                <a:solidFill>
                  <a:srgbClr val="00549F"/>
                </a:solidFill>
              </a:endParaRPr>
            </a:p>
          </p:txBody>
        </p:sp>
        <p:sp>
          <p:nvSpPr>
            <p:cNvPr id="18" name="Rechteck 17"/>
            <p:cNvSpPr/>
            <p:nvPr/>
          </p:nvSpPr>
          <p:spPr>
            <a:xfrm>
              <a:off x="6203960" y="1525064"/>
              <a:ext cx="2500330" cy="85725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600" b="1" dirty="0" smtClean="0">
                  <a:solidFill>
                    <a:srgbClr val="00549F"/>
                  </a:solidFill>
                </a:rPr>
                <a:t>An-Institute: 15</a:t>
              </a:r>
              <a:endParaRPr lang="de-DE" sz="1600" b="1" dirty="0">
                <a:solidFill>
                  <a:srgbClr val="00549F"/>
                </a:solidFill>
              </a:endParaRPr>
            </a:p>
          </p:txBody>
        </p:sp>
        <p:sp>
          <p:nvSpPr>
            <p:cNvPr id="19" name="Rechteck 18"/>
            <p:cNvSpPr/>
            <p:nvPr/>
          </p:nvSpPr>
          <p:spPr>
            <a:xfrm>
              <a:off x="6215074" y="2714620"/>
              <a:ext cx="2500330" cy="85725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600" b="1" dirty="0" smtClean="0">
                  <a:solidFill>
                    <a:srgbClr val="00549F"/>
                  </a:solidFill>
                </a:rPr>
                <a:t>Weitere Einrichtungen</a:t>
              </a:r>
              <a:endParaRPr lang="de-DE" sz="1600" b="1" dirty="0">
                <a:solidFill>
                  <a:srgbClr val="00549F"/>
                </a:solidFill>
              </a:endParaRPr>
            </a:p>
          </p:txBody>
        </p:sp>
        <p:sp>
          <p:nvSpPr>
            <p:cNvPr id="20" name="Rechteck 19"/>
            <p:cNvSpPr/>
            <p:nvPr/>
          </p:nvSpPr>
          <p:spPr>
            <a:xfrm>
              <a:off x="503252" y="2714620"/>
              <a:ext cx="2500330" cy="85725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600" b="1" dirty="0" smtClean="0">
                  <a:solidFill>
                    <a:srgbClr val="00549F"/>
                  </a:solidFill>
                </a:rPr>
                <a:t>Kooperation mit Forschungszentren</a:t>
              </a:r>
              <a:endParaRPr lang="de-DE" sz="1600" b="1" dirty="0">
                <a:solidFill>
                  <a:srgbClr val="00549F"/>
                </a:solidFill>
              </a:endParaRPr>
            </a:p>
          </p:txBody>
        </p:sp>
        <p:sp>
          <p:nvSpPr>
            <p:cNvPr id="21" name="Rechteck 20"/>
            <p:cNvSpPr/>
            <p:nvPr/>
          </p:nvSpPr>
          <p:spPr>
            <a:xfrm>
              <a:off x="6215074" y="3929066"/>
              <a:ext cx="2500330" cy="85725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600" b="1" dirty="0" smtClean="0">
                  <a:solidFill>
                    <a:srgbClr val="00549F"/>
                  </a:solidFill>
                </a:rPr>
                <a:t>Wissenschaftliche Beiräte für Institute</a:t>
              </a:r>
              <a:endParaRPr lang="de-DE" sz="1600" b="1" dirty="0">
                <a:solidFill>
                  <a:srgbClr val="00549F"/>
                </a:solidFill>
              </a:endParaRPr>
            </a:p>
          </p:txBody>
        </p:sp>
        <p:sp>
          <p:nvSpPr>
            <p:cNvPr id="22" name="Rechteck 21"/>
            <p:cNvSpPr/>
            <p:nvPr/>
          </p:nvSpPr>
          <p:spPr>
            <a:xfrm>
              <a:off x="503253" y="3929066"/>
              <a:ext cx="2500330" cy="85725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600" b="1" dirty="0" smtClean="0">
                  <a:solidFill>
                    <a:srgbClr val="00549F"/>
                  </a:solidFill>
                </a:rPr>
                <a:t>Kooperationsverträge </a:t>
              </a:r>
            </a:p>
            <a:p>
              <a:pPr algn="ctr" fontAlgn="base">
                <a:spcBef>
                  <a:spcPct val="0"/>
                </a:spcBef>
                <a:spcAft>
                  <a:spcPct val="0"/>
                </a:spcAft>
              </a:pPr>
              <a:r>
                <a:rPr lang="de-DE" sz="1600" b="1" dirty="0" smtClean="0">
                  <a:solidFill>
                    <a:srgbClr val="00549F"/>
                  </a:solidFill>
                </a:rPr>
                <a:t>RWTH - Industrie</a:t>
              </a:r>
              <a:endParaRPr lang="de-DE" sz="1600" b="1" dirty="0">
                <a:solidFill>
                  <a:srgbClr val="00549F"/>
                </a:solidFill>
              </a:endParaRPr>
            </a:p>
          </p:txBody>
        </p:sp>
        <p:sp>
          <p:nvSpPr>
            <p:cNvPr id="23" name="Rechteck 22"/>
            <p:cNvSpPr/>
            <p:nvPr/>
          </p:nvSpPr>
          <p:spPr>
            <a:xfrm>
              <a:off x="1785918" y="5143512"/>
              <a:ext cx="2500330" cy="85725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600" b="1" dirty="0" smtClean="0">
                  <a:solidFill>
                    <a:srgbClr val="00549F"/>
                  </a:solidFill>
                </a:rPr>
                <a:t>Kleine und mittlere Unternehmen</a:t>
              </a:r>
              <a:endParaRPr lang="de-DE" sz="1600" b="1" dirty="0">
                <a:solidFill>
                  <a:srgbClr val="00549F"/>
                </a:solidFill>
              </a:endParaRPr>
            </a:p>
          </p:txBody>
        </p:sp>
        <p:sp>
          <p:nvSpPr>
            <p:cNvPr id="24" name="Rechteck 23"/>
            <p:cNvSpPr/>
            <p:nvPr/>
          </p:nvSpPr>
          <p:spPr>
            <a:xfrm>
              <a:off x="4857752" y="5143512"/>
              <a:ext cx="2571768" cy="85725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600" b="1" dirty="0" smtClean="0">
                  <a:solidFill>
                    <a:srgbClr val="00549F"/>
                  </a:solidFill>
                </a:rPr>
                <a:t>Kooperation mit anderen Universitäten</a:t>
              </a:r>
              <a:endParaRPr lang="de-DE" sz="1600" b="1" dirty="0">
                <a:solidFill>
                  <a:srgbClr val="00549F"/>
                </a:solidFill>
              </a:endParaRPr>
            </a:p>
          </p:txBody>
        </p:sp>
      </p:grpSp>
      <p:sp>
        <p:nvSpPr>
          <p:cNvPr id="27" name="Rechteck 26"/>
          <p:cNvSpPr/>
          <p:nvPr/>
        </p:nvSpPr>
        <p:spPr>
          <a:xfrm>
            <a:off x="611450" y="1178702"/>
            <a:ext cx="2411700" cy="857256"/>
          </a:xfrm>
          <a:prstGeom prst="rect">
            <a:avLst/>
          </a:prstGeom>
          <a:solidFill>
            <a:srgbClr val="C1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600" b="1" dirty="0" smtClean="0">
                <a:solidFill>
                  <a:srgbClr val="00549F"/>
                </a:solidFill>
              </a:rPr>
              <a:t>Leibniz </a:t>
            </a:r>
            <a:br>
              <a:rPr lang="de-DE" sz="1600" b="1" dirty="0" smtClean="0">
                <a:solidFill>
                  <a:srgbClr val="00549F"/>
                </a:solidFill>
              </a:rPr>
            </a:br>
            <a:r>
              <a:rPr lang="de-DE" sz="1600" b="1" dirty="0" smtClean="0">
                <a:solidFill>
                  <a:srgbClr val="00549F"/>
                </a:solidFill>
              </a:rPr>
              <a:t>Institut: 1</a:t>
            </a:r>
            <a:endParaRPr lang="de-DE" sz="1600" b="1" dirty="0">
              <a:solidFill>
                <a:srgbClr val="00549F"/>
              </a:solidFill>
            </a:endParaRPr>
          </a:p>
        </p:txBody>
      </p:sp>
    </p:spTree>
    <p:extLst>
      <p:ext uri="{BB962C8B-B14F-4D97-AF65-F5344CB8AC3E}">
        <p14:creationId xmlns:p14="http://schemas.microsoft.com/office/powerpoint/2010/main" val="29776984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5"/>
          <p:cNvSpPr>
            <a:spLocks noGrp="1"/>
          </p:cNvSpPr>
          <p:nvPr>
            <p:ph type="title"/>
          </p:nvPr>
        </p:nvSpPr>
        <p:spPr bwMode="auto">
          <a:xfrm>
            <a:off x="287338" y="201613"/>
            <a:ext cx="8569325" cy="542925"/>
          </a:xfrm>
          <a:noFill/>
          <a:ln>
            <a:miter lim="800000"/>
            <a:headEnd/>
            <a:tailEnd/>
          </a:ln>
        </p:spPr>
        <p:txBody>
          <a:bodyPr vert="horz" wrap="square" numCol="1" compatLnSpc="1">
            <a:prstTxWarp prst="textNoShape">
              <a:avLst/>
            </a:prstTxWarp>
          </a:bodyPr>
          <a:lstStyle/>
          <a:p>
            <a:r>
              <a:rPr lang="de-DE" dirty="0" smtClean="0"/>
              <a:t>Rektoratskommissionen</a:t>
            </a:r>
            <a:endParaRPr lang="de-DE" altLang="de-DE" dirty="0" smtClean="0"/>
          </a:p>
        </p:txBody>
      </p:sp>
      <p:sp>
        <p:nvSpPr>
          <p:cNvPr id="18436" name="Fußzeilenplatzhalter 4"/>
          <p:cNvSpPr>
            <a:spLocks noGrp="1"/>
          </p:cNvSpPr>
          <p:nvPr>
            <p:ph type="ftr" sz="quarter" idx="3"/>
          </p:nvPr>
        </p:nvSpPr>
        <p:spPr bwMode="auto">
          <a:xfrm>
            <a:off x="287338" y="6227763"/>
            <a:ext cx="731837" cy="396875"/>
          </a:xfrm>
          <a:noFill/>
          <a:ln>
            <a:miter lim="800000"/>
            <a:headEnd/>
            <a:tailEnd/>
          </a:ln>
        </p:spPr>
        <p:txBody>
          <a:bodyPr wrap="square" numCol="1" compatLnSpc="1">
            <a:prstTxWarp prst="textNoShape">
              <a:avLst/>
            </a:prstTxWarp>
          </a:bodyPr>
          <a:lstStyle/>
          <a:p>
            <a:pPr fontAlgn="base">
              <a:spcBef>
                <a:spcPct val="0"/>
              </a:spcBef>
              <a:spcAft>
                <a:spcPct val="0"/>
              </a:spcAft>
            </a:pPr>
            <a:r>
              <a:rPr lang="de-DE" altLang="de-DE" smtClean="0"/>
              <a:t>8 von 63</a:t>
            </a:r>
            <a:endParaRPr lang="de-DE" altLang="de-DE" dirty="0" smtClean="0"/>
          </a:p>
        </p:txBody>
      </p:sp>
      <p:grpSp>
        <p:nvGrpSpPr>
          <p:cNvPr id="6" name="Gruppieren 5"/>
          <p:cNvGrpSpPr/>
          <p:nvPr/>
        </p:nvGrpSpPr>
        <p:grpSpPr>
          <a:xfrm>
            <a:off x="611188" y="1299697"/>
            <a:ext cx="7993063" cy="4232289"/>
            <a:chOff x="142844" y="1500174"/>
            <a:chExt cx="8836868" cy="4000528"/>
          </a:xfrm>
        </p:grpSpPr>
        <p:cxnSp>
          <p:nvCxnSpPr>
            <p:cNvPr id="7" name="Gerade Verbindung 6"/>
            <p:cNvCxnSpPr/>
            <p:nvPr/>
          </p:nvCxnSpPr>
          <p:spPr>
            <a:xfrm rot="5400000">
              <a:off x="614360" y="2928934"/>
              <a:ext cx="714380" cy="0"/>
            </a:xfrm>
            <a:prstGeom prst="line">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p:nvCxnSpPr>
          <p:spPr>
            <a:xfrm rot="5400000">
              <a:off x="2414585" y="2928934"/>
              <a:ext cx="714380" cy="0"/>
            </a:xfrm>
            <a:prstGeom prst="line">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rot="5400000">
              <a:off x="4214810" y="2928934"/>
              <a:ext cx="714380" cy="0"/>
            </a:xfrm>
            <a:prstGeom prst="line">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rot="5400000">
              <a:off x="6015035" y="2928934"/>
              <a:ext cx="714380" cy="0"/>
            </a:xfrm>
            <a:prstGeom prst="line">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rot="5400000">
              <a:off x="7815260" y="2928934"/>
              <a:ext cx="714380" cy="0"/>
            </a:xfrm>
            <a:prstGeom prst="line">
              <a:avLst/>
            </a:prstGeom>
            <a:ln w="31750">
              <a:solidFill>
                <a:srgbClr val="9C9C9C"/>
              </a:solidFill>
              <a:tailEnd type="none"/>
            </a:ln>
          </p:spPr>
          <p:style>
            <a:lnRef idx="1">
              <a:schemeClr val="accent1"/>
            </a:lnRef>
            <a:fillRef idx="0">
              <a:schemeClr val="accent1"/>
            </a:fillRef>
            <a:effectRef idx="0">
              <a:schemeClr val="accent1"/>
            </a:effectRef>
            <a:fontRef idx="minor">
              <a:schemeClr val="tx1"/>
            </a:fontRef>
          </p:style>
        </p:cxnSp>
        <p:sp>
          <p:nvSpPr>
            <p:cNvPr id="12" name="Rechteck 11"/>
            <p:cNvSpPr/>
            <p:nvPr/>
          </p:nvSpPr>
          <p:spPr>
            <a:xfrm>
              <a:off x="714348" y="1500174"/>
              <a:ext cx="7715304" cy="1071570"/>
            </a:xfrm>
            <a:prstGeom prst="rect">
              <a:avLst/>
            </a:prstGeom>
            <a:solidFill>
              <a:srgbClr val="0054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2000" b="1" dirty="0" smtClean="0">
                  <a:solidFill>
                    <a:srgbClr val="FFFFFF"/>
                  </a:solidFill>
                </a:rPr>
                <a:t>Kommissionen und Arbeitskreise des Rektorats</a:t>
              </a:r>
              <a:endParaRPr lang="de-DE" sz="2000" b="1" dirty="0">
                <a:solidFill>
                  <a:srgbClr val="FFFFFF"/>
                </a:solidFill>
              </a:endParaRPr>
            </a:p>
          </p:txBody>
        </p:sp>
        <p:sp>
          <p:nvSpPr>
            <p:cNvPr id="13" name="Rechteck 12"/>
            <p:cNvSpPr/>
            <p:nvPr/>
          </p:nvSpPr>
          <p:spPr>
            <a:xfrm>
              <a:off x="142844" y="3286124"/>
              <a:ext cx="1635905" cy="2214578"/>
            </a:xfrm>
            <a:prstGeom prst="rect">
              <a:avLst/>
            </a:prstGeom>
            <a:solidFill>
              <a:srgbClr val="C1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Kommission für Qualitäts- </a:t>
              </a:r>
              <a:r>
                <a:rPr lang="de-DE" sz="1400" b="1" dirty="0" err="1" smtClean="0">
                  <a:solidFill>
                    <a:srgbClr val="00549F"/>
                  </a:solidFill>
                </a:rPr>
                <a:t>management</a:t>
              </a:r>
              <a:endParaRPr lang="de-DE" sz="1400" b="1" dirty="0" smtClean="0">
                <a:solidFill>
                  <a:srgbClr val="00549F"/>
                </a:solidFill>
              </a:endParaRPr>
            </a:p>
            <a:p>
              <a:pPr algn="ctr" fontAlgn="base">
                <a:spcBef>
                  <a:spcPct val="0"/>
                </a:spcBef>
                <a:spcAft>
                  <a:spcPct val="0"/>
                </a:spcAft>
              </a:pPr>
              <a:r>
                <a:rPr lang="de-DE" sz="1400" b="1" dirty="0" smtClean="0">
                  <a:solidFill>
                    <a:srgbClr val="00549F"/>
                  </a:solidFill>
                </a:rPr>
                <a:t>in der Lehre</a:t>
              </a:r>
              <a:endParaRPr lang="de-DE" sz="1400" b="1" dirty="0">
                <a:solidFill>
                  <a:srgbClr val="00549F"/>
                </a:solidFill>
              </a:endParaRPr>
            </a:p>
          </p:txBody>
        </p:sp>
        <p:sp>
          <p:nvSpPr>
            <p:cNvPr id="14" name="Rechteck 13"/>
            <p:cNvSpPr/>
            <p:nvPr/>
          </p:nvSpPr>
          <p:spPr>
            <a:xfrm>
              <a:off x="1950238" y="3286124"/>
              <a:ext cx="1643074" cy="2214578"/>
            </a:xfrm>
            <a:prstGeom prst="rect">
              <a:avLst/>
            </a:prstGeom>
            <a:solidFill>
              <a:srgbClr val="C1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Strategierat</a:t>
              </a:r>
              <a:endParaRPr lang="de-DE" sz="1400" b="1" dirty="0">
                <a:solidFill>
                  <a:srgbClr val="00549F"/>
                </a:solidFill>
              </a:endParaRPr>
            </a:p>
          </p:txBody>
        </p:sp>
        <p:sp>
          <p:nvSpPr>
            <p:cNvPr id="15" name="Rechteck 14"/>
            <p:cNvSpPr/>
            <p:nvPr/>
          </p:nvSpPr>
          <p:spPr>
            <a:xfrm>
              <a:off x="3750463" y="3286124"/>
              <a:ext cx="1643074" cy="2214578"/>
            </a:xfrm>
            <a:prstGeom prst="rect">
              <a:avLst/>
            </a:prstGeom>
            <a:solidFill>
              <a:srgbClr val="C1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Kommission zur Aufklärung </a:t>
              </a:r>
              <a:r>
                <a:rPr lang="de-DE" sz="1400" b="1" dirty="0" err="1" smtClean="0">
                  <a:solidFill>
                    <a:srgbClr val="00549F"/>
                  </a:solidFill>
                </a:rPr>
                <a:t>wissenschaft-lichen</a:t>
              </a:r>
              <a:r>
                <a:rPr lang="de-DE" sz="1400" b="1" dirty="0" smtClean="0">
                  <a:solidFill>
                    <a:srgbClr val="00549F"/>
                  </a:solidFill>
                </a:rPr>
                <a:t> Fehlverhaltens</a:t>
              </a:r>
              <a:endParaRPr lang="de-DE" sz="1400" b="1" dirty="0">
                <a:solidFill>
                  <a:srgbClr val="00549F"/>
                </a:solidFill>
              </a:endParaRPr>
            </a:p>
          </p:txBody>
        </p:sp>
        <p:sp>
          <p:nvSpPr>
            <p:cNvPr id="16" name="Rechteck 15"/>
            <p:cNvSpPr/>
            <p:nvPr/>
          </p:nvSpPr>
          <p:spPr>
            <a:xfrm>
              <a:off x="5550688" y="3286124"/>
              <a:ext cx="1643074" cy="2214578"/>
            </a:xfrm>
            <a:prstGeom prst="rect">
              <a:avLst/>
            </a:prstGeom>
            <a:solidFill>
              <a:srgbClr val="C1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Arbeitskreis Infrastruktur</a:t>
              </a:r>
              <a:endParaRPr lang="de-DE" sz="1400" b="1" dirty="0">
                <a:solidFill>
                  <a:srgbClr val="00549F"/>
                </a:solidFill>
              </a:endParaRPr>
            </a:p>
          </p:txBody>
        </p:sp>
        <p:sp>
          <p:nvSpPr>
            <p:cNvPr id="17" name="Rechteck 16"/>
            <p:cNvSpPr/>
            <p:nvPr/>
          </p:nvSpPr>
          <p:spPr>
            <a:xfrm>
              <a:off x="7365188" y="3286124"/>
              <a:ext cx="1614524" cy="2214578"/>
            </a:xfrm>
            <a:prstGeom prst="rect">
              <a:avLst/>
            </a:prstGeom>
            <a:solidFill>
              <a:srgbClr val="C1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de-DE" sz="1400" b="1" dirty="0" smtClean="0">
                  <a:solidFill>
                    <a:srgbClr val="00549F"/>
                  </a:solidFill>
                </a:rPr>
                <a:t>Bürgerforum </a:t>
              </a:r>
              <a:r>
                <a:rPr lang="de-DE" sz="1400" b="1" dirty="0" err="1" smtClean="0">
                  <a:solidFill>
                    <a:srgbClr val="00549F"/>
                  </a:solidFill>
                </a:rPr>
                <a:t>RWTHextern</a:t>
              </a:r>
              <a:endParaRPr lang="de-DE" sz="1400" b="1" dirty="0">
                <a:solidFill>
                  <a:srgbClr val="00549F"/>
                </a:solidFill>
              </a:endParaRPr>
            </a:p>
          </p:txBody>
        </p:sp>
      </p:grpSp>
    </p:spTree>
    <p:extLst>
      <p:ext uri="{BB962C8B-B14F-4D97-AF65-F5344CB8AC3E}">
        <p14:creationId xmlns:p14="http://schemas.microsoft.com/office/powerpoint/2010/main" val="117210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el 1"/>
          <p:cNvSpPr>
            <a:spLocks noGrp="1"/>
          </p:cNvSpPr>
          <p:nvPr>
            <p:ph type="ctrTitle"/>
          </p:nvPr>
        </p:nvSpPr>
        <p:spPr bwMode="auto">
          <a:xfrm>
            <a:off x="295976" y="2060810"/>
            <a:ext cx="8569325" cy="1368190"/>
          </a:xfrm>
          <a:noFill/>
          <a:ln>
            <a:miter lim="800000"/>
            <a:headEnd/>
            <a:tailEnd/>
          </a:ln>
        </p:spPr>
        <p:txBody>
          <a:bodyPr vert="horz" wrap="square" numCol="1" compatLnSpc="1">
            <a:prstTxWarp prst="textNoShape">
              <a:avLst/>
            </a:prstTxWarp>
          </a:bodyPr>
          <a:lstStyle/>
          <a:p>
            <a:pPr lvl="0">
              <a:lnSpc>
                <a:spcPct val="100000"/>
              </a:lnSpc>
              <a:defRPr/>
            </a:pPr>
            <a:r>
              <a:rPr lang="de-DE" kern="0" dirty="0">
                <a:solidFill>
                  <a:srgbClr val="00549F"/>
                </a:solidFill>
                <a:latin typeface="Arial"/>
              </a:rPr>
              <a:t>Studierende WS </a:t>
            </a:r>
            <a:r>
              <a:rPr lang="de-DE" kern="0" dirty="0" smtClean="0">
                <a:solidFill>
                  <a:srgbClr val="00549F"/>
                </a:solidFill>
                <a:latin typeface="Arial"/>
              </a:rPr>
              <a:t>16/17</a:t>
            </a:r>
            <a:r>
              <a:rPr lang="de-DE" kern="0" dirty="0">
                <a:solidFill>
                  <a:srgbClr val="00549F"/>
                </a:solidFill>
                <a:latin typeface="Arial"/>
              </a:rPr>
              <a:t/>
            </a:r>
            <a:br>
              <a:rPr lang="de-DE" kern="0" dirty="0">
                <a:solidFill>
                  <a:srgbClr val="00549F"/>
                </a:solidFill>
                <a:latin typeface="Arial"/>
              </a:rPr>
            </a:br>
            <a:r>
              <a:rPr lang="de-DE" kern="0" dirty="0">
                <a:latin typeface="Arial"/>
              </a:rPr>
              <a:t>Absolventen im Studienjahr </a:t>
            </a:r>
            <a:r>
              <a:rPr lang="de-DE" kern="0" dirty="0" smtClean="0">
                <a:latin typeface="Arial"/>
              </a:rPr>
              <a:t>2016</a:t>
            </a:r>
            <a:r>
              <a:rPr lang="de-DE" sz="4800" kern="0" dirty="0">
                <a:solidFill>
                  <a:srgbClr val="00549F"/>
                </a:solidFill>
                <a:latin typeface="Arial"/>
              </a:rPr>
              <a:t/>
            </a:r>
            <a:br>
              <a:rPr lang="de-DE" sz="4800" kern="0" dirty="0">
                <a:solidFill>
                  <a:srgbClr val="00549F"/>
                </a:solidFill>
                <a:latin typeface="Arial"/>
              </a:rPr>
            </a:br>
            <a:endParaRPr lang="de-DE" dirty="0" smtClean="0"/>
          </a:p>
        </p:txBody>
      </p:sp>
    </p:spTree>
    <p:extLst>
      <p:ext uri="{BB962C8B-B14F-4D97-AF65-F5344CB8AC3E}">
        <p14:creationId xmlns:p14="http://schemas.microsoft.com/office/powerpoint/2010/main" val="2459467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Präsentation_Master_RWTH_Verwaltung">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140715_Powerpointvorlage_verwaltung" id="{E6E3156E-61B3-43A8-894B-5CDF8EFEBA85}" vid="{367F704D-7C25-4A66-AD76-86CABAF55F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Präsentation_Master_RWTH_Verwaltung</Template>
  <TotalTime>0</TotalTime>
  <Words>1898</Words>
  <Application>Microsoft Office PowerPoint</Application>
  <PresentationFormat>Bildschirmpräsentation (4:3)</PresentationFormat>
  <Paragraphs>1059</Paragraphs>
  <Slides>63</Slides>
  <Notes>52</Notes>
  <HiddenSlides>0</HiddenSlides>
  <MMClips>0</MMClips>
  <ScaleCrop>false</ScaleCrop>
  <HeadingPairs>
    <vt:vector size="4" baseType="variant">
      <vt:variant>
        <vt:lpstr>Design</vt:lpstr>
      </vt:variant>
      <vt:variant>
        <vt:i4>1</vt:i4>
      </vt:variant>
      <vt:variant>
        <vt:lpstr>Folientitel</vt:lpstr>
      </vt:variant>
      <vt:variant>
        <vt:i4>63</vt:i4>
      </vt:variant>
    </vt:vector>
  </HeadingPairs>
  <TitlesOfParts>
    <vt:vector size="64" baseType="lpstr">
      <vt:lpstr>Präsentation_Master_RWTH_Verwaltung</vt:lpstr>
      <vt:lpstr>Foliensatz 2017 der RWTH Aachen</vt:lpstr>
      <vt:lpstr>PowerPoint-Präsentation</vt:lpstr>
      <vt:lpstr>Auf einen Blick Die RWTH Aachen 2016</vt:lpstr>
      <vt:lpstr>Entwicklung der RWTH Aachen</vt:lpstr>
      <vt:lpstr>PowerPoint-Präsentation</vt:lpstr>
      <vt:lpstr>Struktur der RWTH Aachen</vt:lpstr>
      <vt:lpstr>Wissenschaftliche und industrielle Verflechtungen</vt:lpstr>
      <vt:lpstr>Rektoratskommissionen</vt:lpstr>
      <vt:lpstr>Studierende WS 16/17 Absolventen im Studienjahr 2016 </vt:lpstr>
      <vt:lpstr>Studierende nach Fakultäten</vt:lpstr>
      <vt:lpstr>Verteilung nach Wissenschaftsbereichen im WS 16/17</vt:lpstr>
      <vt:lpstr>Internationale Studierende WS 16/17 - Top 15 Fächer</vt:lpstr>
      <vt:lpstr>Internationale Studierende WS 16/17 - Top 15 Länder</vt:lpstr>
      <vt:lpstr>Einzugsgebiet der Studierenden im WS 16/17</vt:lpstr>
      <vt:lpstr>Einzugsgebiet der Studierenden im WS 16/17</vt:lpstr>
      <vt:lpstr>Entwicklung der Anzahl der Studierenden</vt:lpstr>
      <vt:lpstr>Entwicklung von Absolventen/innen nach Abschlüssen</vt:lpstr>
      <vt:lpstr>Absolventen/innen nach Wissenschaftsbereichen im Studienjahr 2016</vt:lpstr>
      <vt:lpstr>Auslastung der Fakultäten und der Hochschule gesamt WS 16/17</vt:lpstr>
      <vt:lpstr>Qualität in der Lehre </vt:lpstr>
      <vt:lpstr>Zukunftskonzept exzellente Lehre</vt:lpstr>
      <vt:lpstr>Qualitätsziele Lehre</vt:lpstr>
      <vt:lpstr>Qualitätsmanagement in Studium und Lehre</vt:lpstr>
      <vt:lpstr>Personal </vt:lpstr>
      <vt:lpstr>Personal der Hochschule 2016</vt:lpstr>
      <vt:lpstr>Personal insgesamt 2016</vt:lpstr>
      <vt:lpstr>Entwicklung der Anzahl der Professorinnen und Professoren</vt:lpstr>
      <vt:lpstr>Forschung </vt:lpstr>
      <vt:lpstr>Exzellenzinitiative an der RWTH Aachen - Die drei Förderlinien</vt:lpstr>
      <vt:lpstr>Bewilligte Fördermittel im Rahmen der Exzellenzinitiative</vt:lpstr>
      <vt:lpstr>Die Exzellenzinitiative an der RWTH Aachen  Maßnahmen und Aktivitäten des Zukunftskonzepts </vt:lpstr>
      <vt:lpstr>Zukunftskonzept II  Jülich Aachen Research Alliance</vt:lpstr>
      <vt:lpstr>Zukunftskonzept II - Jülich Aachen Research Alliance: Die sechs Sektionen</vt:lpstr>
      <vt:lpstr>Zukunftskonzept II - Exploratory Research Space (ERS)</vt:lpstr>
      <vt:lpstr>DFG- und Transregio- Sonderforschungsbereiche an der RWTH Aachen</vt:lpstr>
      <vt:lpstr>DFG- und Transregio- Sonderforschungsbereiche an der RWTH Aachen und mit Beteiligung der RWTH Aachen</vt:lpstr>
      <vt:lpstr>DFG- und Transregio- Sonderforschungsbereiche an der RWTH Aachen und mit Beteiligung der RWTH Aachen</vt:lpstr>
      <vt:lpstr>DFG-Forschungsaktivitäten und Verbundforschung</vt:lpstr>
      <vt:lpstr>DFG-Forschungsaktivitäten und Verbundforschung</vt:lpstr>
      <vt:lpstr>DFG-Forschungsaktivitäten und Verbundforschung</vt:lpstr>
      <vt:lpstr>DFG-Forschungsaktivitäten und Verbundforschung</vt:lpstr>
      <vt:lpstr>DFG-Forschungsaktivitäten und Verbundforschung</vt:lpstr>
      <vt:lpstr>Strukturierte Doktorandenprogramme</vt:lpstr>
      <vt:lpstr>Strukturierte Doktorandenprogramme</vt:lpstr>
      <vt:lpstr>Strukturierte Doktorandenprogramme</vt:lpstr>
      <vt:lpstr>Strukturierte Doktorandenprogramme</vt:lpstr>
      <vt:lpstr>Strukturierte Doktorandenprogramme</vt:lpstr>
      <vt:lpstr>Strukturierte Doktorandenprogramme</vt:lpstr>
      <vt:lpstr>Strukturierte Doktorandenprogramme</vt:lpstr>
      <vt:lpstr>RWTH-koordinierte EU Projekte</vt:lpstr>
      <vt:lpstr>RWTH-koordinierte EU Projekte</vt:lpstr>
      <vt:lpstr>FET Flagships und EIT KICs mit Beteiligung der RWTH Aachen</vt:lpstr>
      <vt:lpstr>FET Flagships und EIT KICs mit Beteiligung der RWTH Aachen</vt:lpstr>
      <vt:lpstr>ERC Starting Grants</vt:lpstr>
      <vt:lpstr>ERC Starting Grants</vt:lpstr>
      <vt:lpstr>ERC Consolidator Grants</vt:lpstr>
      <vt:lpstr>ERC Advanced Grants</vt:lpstr>
      <vt:lpstr>ERC Advanced Grants</vt:lpstr>
      <vt:lpstr>Finanzen </vt:lpstr>
      <vt:lpstr>Entwicklung des Budgets der RWTH Aachen (Ist-Ausgaben)</vt:lpstr>
      <vt:lpstr>Entwicklung des Drittmittelvolumens in den letzten 10 Jahren</vt:lpstr>
      <vt:lpstr>Drittmittelausgaben der Fakultäten 2016</vt:lpstr>
      <vt:lpstr>Lageplan</vt:lpstr>
    </vt:vector>
  </TitlesOfParts>
  <Company>ZHV RWTH Aachen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Giesen, Marie</dc:creator>
  <cp:lastModifiedBy>Giesen, Marie</cp:lastModifiedBy>
  <cp:revision>621</cp:revision>
  <cp:lastPrinted>2016-04-20T07:16:14Z</cp:lastPrinted>
  <dcterms:created xsi:type="dcterms:W3CDTF">2014-11-03T13:13:15Z</dcterms:created>
  <dcterms:modified xsi:type="dcterms:W3CDTF">2017-05-04T11:26:14Z</dcterms:modified>
</cp:coreProperties>
</file>